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3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404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spostare la diapositiva</a:t>
            </a: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23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23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24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24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AE8B638-FCF0-4569-B905-95E1228846EB}" type="slidenum">
              <a:rPr lang="it-IT" sz="1400" b="0" strike="noStrike" spc="-1">
                <a:latin typeface="Times New Roman"/>
              </a:rPr>
              <a:t>‹Nº›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368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prstGeom prst="rect">
            <a:avLst/>
          </a:prstGeom>
        </p:spPr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489" name="CustomShape 3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4E6294D-7D0D-4C73-81E7-E13E8F96B165}" type="slidenum">
              <a:rPr lang="it-IT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7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01688"/>
            <a:ext cx="5341938" cy="4006850"/>
          </a:xfrm>
          <a:prstGeom prst="rect">
            <a:avLst/>
          </a:prstGeom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200" cy="480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492" name="CustomShape 3"/>
          <p:cNvSpPr/>
          <p:nvPr/>
        </p:nvSpPr>
        <p:spPr>
          <a:xfrm>
            <a:off x="4281480" y="10155240"/>
            <a:ext cx="327420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56B234E-462A-4FC0-B11D-CDCDE30EF3BC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9322920" y="360"/>
            <a:ext cx="745200" cy="7548480"/>
          </a:xfrm>
          <a:prstGeom prst="rect">
            <a:avLst/>
          </a:prstGeom>
          <a:solidFill>
            <a:srgbClr val="675E47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9322920" y="6046920"/>
            <a:ext cx="745200" cy="744840"/>
          </a:xfrm>
          <a:prstGeom prst="rect">
            <a:avLst/>
          </a:prstGeom>
          <a:solidFill>
            <a:srgbClr val="A9A57C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9323640" y="360"/>
            <a:ext cx="748080" cy="7551000"/>
          </a:xfrm>
          <a:prstGeom prst="rect">
            <a:avLst/>
          </a:prstGeom>
          <a:solidFill>
            <a:srgbClr val="675E47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9323640" y="6046560"/>
            <a:ext cx="748080" cy="747720"/>
          </a:xfrm>
          <a:prstGeom prst="rect">
            <a:avLst/>
          </a:prstGeom>
          <a:solidFill>
            <a:srgbClr val="A9A57C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9323640" y="360"/>
            <a:ext cx="748080" cy="7551000"/>
          </a:xfrm>
          <a:prstGeom prst="rect">
            <a:avLst/>
          </a:prstGeom>
          <a:solidFill>
            <a:srgbClr val="675E47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2"/>
          <p:cNvSpPr/>
          <p:nvPr/>
        </p:nvSpPr>
        <p:spPr>
          <a:xfrm>
            <a:off x="9323640" y="6046560"/>
            <a:ext cx="748080" cy="747720"/>
          </a:xfrm>
          <a:prstGeom prst="rect">
            <a:avLst/>
          </a:prstGeom>
          <a:solidFill>
            <a:srgbClr val="A9A57C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9322920" y="360"/>
            <a:ext cx="745200" cy="7548480"/>
          </a:xfrm>
          <a:prstGeom prst="rect">
            <a:avLst/>
          </a:prstGeom>
          <a:solidFill>
            <a:srgbClr val="675E47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"/>
          <p:cNvSpPr/>
          <p:nvPr/>
        </p:nvSpPr>
        <p:spPr>
          <a:xfrm>
            <a:off x="9322920" y="6046920"/>
            <a:ext cx="745200" cy="744840"/>
          </a:xfrm>
          <a:prstGeom prst="rect">
            <a:avLst/>
          </a:prstGeom>
          <a:solidFill>
            <a:srgbClr val="A9A57C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magine 241"/>
          <p:cNvPicPr/>
          <p:nvPr/>
        </p:nvPicPr>
        <p:blipFill>
          <a:blip r:embed="rId2"/>
          <a:stretch/>
        </p:blipFill>
        <p:spPr>
          <a:xfrm>
            <a:off x="-15840" y="0"/>
            <a:ext cx="9344520" cy="7557840"/>
          </a:xfrm>
          <a:prstGeom prst="rect">
            <a:avLst/>
          </a:prstGeom>
          <a:ln>
            <a:noFill/>
          </a:ln>
        </p:spPr>
      </p:pic>
      <p:sp>
        <p:nvSpPr>
          <p:cNvPr id="243" name="CustomShape 1"/>
          <p:cNvSpPr/>
          <p:nvPr/>
        </p:nvSpPr>
        <p:spPr>
          <a:xfrm>
            <a:off x="-79200" y="6031800"/>
            <a:ext cx="9391680" cy="78300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2"/>
          <p:cNvSpPr/>
          <p:nvPr/>
        </p:nvSpPr>
        <p:spPr>
          <a:xfrm>
            <a:off x="4801680" y="5877720"/>
            <a:ext cx="4637160" cy="102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3"/>
          <p:cNvSpPr/>
          <p:nvPr/>
        </p:nvSpPr>
        <p:spPr>
          <a:xfrm>
            <a:off x="287640" y="6262920"/>
            <a:ext cx="67698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419" sz="1800" b="1" strike="noStrike" spc="-1" dirty="0">
                <a:solidFill>
                  <a:srgbClr val="813709"/>
                </a:solidFill>
                <a:latin typeface="Cambria"/>
                <a:ea typeface="Cambria"/>
              </a:rPr>
              <a:t>Secretariado General de la Misión  - 14 de Mayo, 2021</a:t>
            </a:r>
            <a:endParaRPr lang="es-419" sz="1800" b="0" strike="noStrike" spc="-1" dirty="0"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216000" y="2978422"/>
            <a:ext cx="9288360" cy="28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15000"/>
              </a:lnSpc>
              <a:spcBef>
                <a:spcPts val="1701"/>
              </a:spcBef>
            </a:pPr>
            <a:endParaRPr lang="it-IT" sz="3600" b="1" strike="noStrike" spc="-97" dirty="0">
              <a:solidFill>
                <a:srgbClr val="675E47"/>
              </a:solidFill>
              <a:latin typeface="Cambria"/>
              <a:ea typeface="Cambria"/>
            </a:endParaRPr>
          </a:p>
          <a:p>
            <a:pPr>
              <a:lnSpc>
                <a:spcPct val="115000"/>
              </a:lnSpc>
              <a:spcBef>
                <a:spcPts val="1701"/>
              </a:spcBef>
            </a:pPr>
            <a:r>
              <a:rPr lang="es-419" sz="3600" b="1" strike="noStrike" spc="-97" dirty="0">
                <a:solidFill>
                  <a:srgbClr val="675E47"/>
                </a:solidFill>
                <a:latin typeface="Cambria"/>
                <a:ea typeface="Cambria"/>
              </a:rPr>
              <a:t>Promueve </a:t>
            </a:r>
            <a:r>
              <a:rPr lang="es-419" sz="3600" b="1" strike="noStrike" spc="-97" dirty="0" err="1">
                <a:solidFill>
                  <a:srgbClr val="675E47"/>
                </a:solidFill>
                <a:latin typeface="Cambria"/>
                <a:ea typeface="Cambria"/>
              </a:rPr>
              <a:t>Laudato</a:t>
            </a:r>
            <a:r>
              <a:rPr lang="es-419" sz="3600" b="1" strike="noStrike" spc="-97" dirty="0">
                <a:solidFill>
                  <a:srgbClr val="675E47"/>
                </a:solidFill>
                <a:latin typeface="Cambria"/>
                <a:ea typeface="Cambria"/>
              </a:rPr>
              <a:t> si' en tu Congregación</a:t>
            </a:r>
          </a:p>
          <a:p>
            <a:pPr>
              <a:lnSpc>
                <a:spcPct val="115000"/>
              </a:lnSpc>
              <a:spcBef>
                <a:spcPts val="1701"/>
              </a:spcBef>
            </a:pPr>
            <a:r>
              <a:rPr lang="es-419" sz="2800" b="1" strike="noStrike" spc="-97" dirty="0">
                <a:solidFill>
                  <a:srgbClr val="675E47"/>
                </a:solidFill>
                <a:latin typeface="Cambria"/>
                <a:ea typeface="Cambria"/>
              </a:rPr>
              <a:t>La transición a la ecología integral</a:t>
            </a:r>
          </a:p>
          <a:p>
            <a:pPr>
              <a:lnSpc>
                <a:spcPct val="115000"/>
              </a:lnSpc>
              <a:spcBef>
                <a:spcPts val="1701"/>
              </a:spcBef>
            </a:pPr>
            <a:r>
              <a:rPr lang="es-419" sz="2000" b="1" strike="noStrike" spc="-97" dirty="0">
                <a:solidFill>
                  <a:srgbClr val="675E47"/>
                </a:solidFill>
                <a:latin typeface="Cambria"/>
                <a:ea typeface="Cambria"/>
              </a:rPr>
              <a:t>"La interdependencia nos obliga a pensar en un solo mundo con un proyecto común" (LS 164)</a:t>
            </a:r>
          </a:p>
          <a:p>
            <a:pPr>
              <a:lnSpc>
                <a:spcPct val="115000"/>
              </a:lnSpc>
              <a:spcBef>
                <a:spcPts val="1701"/>
              </a:spcBef>
            </a:pPr>
            <a:endParaRPr lang="it-IT" sz="2000" b="0" strike="noStrike" spc="-1" dirty="0">
              <a:latin typeface="Arial"/>
            </a:endParaRPr>
          </a:p>
        </p:txBody>
      </p:sp>
      <p:sp>
        <p:nvSpPr>
          <p:cNvPr id="247" name="CustomShape 5"/>
          <p:cNvSpPr/>
          <p:nvPr/>
        </p:nvSpPr>
        <p:spPr>
          <a:xfrm>
            <a:off x="430200" y="6197400"/>
            <a:ext cx="813636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8" name="Immagine 247"/>
          <p:cNvPicPr/>
          <p:nvPr/>
        </p:nvPicPr>
        <p:blipFill>
          <a:blip r:embed="rId3"/>
          <a:stretch/>
        </p:blipFill>
        <p:spPr>
          <a:xfrm>
            <a:off x="5585760" y="288360"/>
            <a:ext cx="3742920" cy="28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9405360" y="0"/>
            <a:ext cx="669960" cy="75560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CustomShape 2"/>
          <p:cNvSpPr/>
          <p:nvPr/>
        </p:nvSpPr>
        <p:spPr>
          <a:xfrm>
            <a:off x="-79200" y="6031800"/>
            <a:ext cx="10154880" cy="78300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7" name="Immagine 346"/>
          <p:cNvPicPr/>
          <p:nvPr/>
        </p:nvPicPr>
        <p:blipFill>
          <a:blip r:embed="rId2"/>
          <a:srcRect l="3568" r="6431" b="2557"/>
          <a:stretch/>
        </p:blipFill>
        <p:spPr>
          <a:xfrm>
            <a:off x="-469440" y="144000"/>
            <a:ext cx="9827640" cy="5771160"/>
          </a:xfrm>
          <a:prstGeom prst="rect">
            <a:avLst/>
          </a:prstGeom>
          <a:ln>
            <a:noFill/>
          </a:ln>
        </p:spPr>
      </p:pic>
      <p:sp>
        <p:nvSpPr>
          <p:cNvPr id="348" name="CustomShape 3"/>
          <p:cNvSpPr/>
          <p:nvPr/>
        </p:nvSpPr>
        <p:spPr>
          <a:xfrm>
            <a:off x="5473080" y="6117480"/>
            <a:ext cx="383904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sz="3200" b="1" strike="noStrike" spc="-1" dirty="0">
                <a:solidFill>
                  <a:srgbClr val="CE181E"/>
                </a:solidFill>
                <a:latin typeface="Arial"/>
                <a:ea typeface="DejaVu Sans"/>
              </a:rPr>
              <a:t>Los 7 </a:t>
            </a:r>
            <a:r>
              <a:rPr lang="it-IT" sz="3200" b="1" strike="noStrike" spc="-1" dirty="0" err="1">
                <a:solidFill>
                  <a:srgbClr val="CE181E"/>
                </a:solidFill>
                <a:latin typeface="Arial"/>
                <a:ea typeface="DejaVu Sans"/>
              </a:rPr>
              <a:t>sectores</a:t>
            </a:r>
            <a:endParaRPr lang="it-IT" sz="3200" b="1" strike="noStrike" spc="-1" dirty="0">
              <a:solidFill>
                <a:srgbClr val="CE181E"/>
              </a:solidFill>
              <a:latin typeface="Arial"/>
              <a:ea typeface="DejaVu Sans"/>
            </a:endParaRPr>
          </a:p>
          <a:p>
            <a:pPr algn="r">
              <a:lnSpc>
                <a:spcPct val="100000"/>
              </a:lnSpc>
            </a:pPr>
            <a:endParaRPr lang="it-IT" sz="3200" b="0" strike="noStrike" spc="-1" dirty="0">
              <a:latin typeface="Arial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6A4DF6E8-DC46-4F77-B130-C53C79CAF75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42200" y="5737680"/>
            <a:ext cx="4762800" cy="120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7561080" y="360"/>
            <a:ext cx="1582200" cy="7557480"/>
          </a:xfrm>
          <a:prstGeom prst="rect">
            <a:avLst/>
          </a:prstGeom>
          <a:solidFill>
            <a:schemeClr val="bg2">
              <a:lumMod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2"/>
          <p:cNvSpPr/>
          <p:nvPr/>
        </p:nvSpPr>
        <p:spPr>
          <a:xfrm>
            <a:off x="-79200" y="6031440"/>
            <a:ext cx="9394920" cy="78588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3"/>
          <p:cNvSpPr/>
          <p:nvPr/>
        </p:nvSpPr>
        <p:spPr>
          <a:xfrm>
            <a:off x="475920" y="5873040"/>
            <a:ext cx="9204480" cy="102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CE181E"/>
                </a:solidFill>
                <a:latin typeface="Arial"/>
                <a:ea typeface="DejaVu Sans"/>
              </a:rPr>
              <a:t> EL PROCESO: 3 ELEMENTOS</a:t>
            </a:r>
            <a:endParaRPr lang="it-IT" sz="3200" b="0" strike="noStrike" spc="-1">
              <a:latin typeface="Arial"/>
            </a:endParaRPr>
          </a:p>
        </p:txBody>
      </p:sp>
      <p:grpSp>
        <p:nvGrpSpPr>
          <p:cNvPr id="353" name="Group 4"/>
          <p:cNvGrpSpPr/>
          <p:nvPr/>
        </p:nvGrpSpPr>
        <p:grpSpPr>
          <a:xfrm>
            <a:off x="1986480" y="771840"/>
            <a:ext cx="5527080" cy="5105880"/>
            <a:chOff x="1986480" y="771840"/>
            <a:chExt cx="5527080" cy="5105880"/>
          </a:xfrm>
        </p:grpSpPr>
        <p:pic>
          <p:nvPicPr>
            <p:cNvPr id="354" name="Picture 2"/>
            <p:cNvPicPr/>
            <p:nvPr/>
          </p:nvPicPr>
          <p:blipFill>
            <a:blip r:embed="rId2"/>
            <a:stretch/>
          </p:blipFill>
          <p:spPr>
            <a:xfrm>
              <a:off x="1986480" y="771840"/>
              <a:ext cx="5279760" cy="5105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55" name="CustomShape 5"/>
            <p:cNvSpPr/>
            <p:nvPr/>
          </p:nvSpPr>
          <p:spPr>
            <a:xfrm>
              <a:off x="4194720" y="1261080"/>
              <a:ext cx="2304000" cy="576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6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COMPROMISO</a:t>
              </a:r>
              <a:r>
                <a:t/>
              </a:r>
              <a:br/>
              <a:r>
                <a:rPr lang="it-IT" sz="16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PUBLICO</a:t>
              </a:r>
              <a:endParaRPr lang="it-IT" sz="1600" b="0" strike="noStrike" spc="-1">
                <a:latin typeface="Arial"/>
              </a:endParaRPr>
            </a:p>
          </p:txBody>
        </p:sp>
        <p:sp>
          <p:nvSpPr>
            <p:cNvPr id="356" name="CustomShape 6"/>
            <p:cNvSpPr/>
            <p:nvPr/>
          </p:nvSpPr>
          <p:spPr>
            <a:xfrm rot="18139200">
              <a:off x="5400000" y="4211280"/>
              <a:ext cx="2302920" cy="819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16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TRANSICÓN A</a:t>
              </a:r>
              <a:r>
                <a:t/>
              </a:r>
              <a:br/>
              <a:r>
                <a:rPr lang="it-IT" sz="16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UNA ECOLOGIA INTEGRAL</a:t>
              </a:r>
              <a:endParaRPr lang="it-IT" sz="1600" b="0" strike="noStrike" spc="-1">
                <a:latin typeface="Arial"/>
              </a:endParaRPr>
            </a:p>
          </p:txBody>
        </p:sp>
        <p:sp>
          <p:nvSpPr>
            <p:cNvPr id="357" name="CustomShape 7"/>
            <p:cNvSpPr/>
            <p:nvPr/>
          </p:nvSpPr>
          <p:spPr>
            <a:xfrm>
              <a:off x="3114000" y="2988000"/>
              <a:ext cx="3024360" cy="821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4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PLAN DE ACCIÓN LAUDATO SI</a:t>
              </a:r>
              <a:endParaRPr lang="it-IT" sz="2400" b="0" strike="noStrike" spc="-1">
                <a:latin typeface="Arial"/>
              </a:endParaRPr>
            </a:p>
          </p:txBody>
        </p:sp>
        <p:sp>
          <p:nvSpPr>
            <p:cNvPr id="358" name="CustomShape 8"/>
            <p:cNvSpPr/>
            <p:nvPr/>
          </p:nvSpPr>
          <p:spPr>
            <a:xfrm>
              <a:off x="2062080" y="3925440"/>
              <a:ext cx="5039280" cy="638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Comunidades religiosas para</a:t>
              </a:r>
              <a:r>
                <a:t/>
              </a:r>
              <a:br/>
              <a:r>
                <a:rPr lang="it-IT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una ecología integral</a:t>
              </a:r>
              <a:endParaRPr lang="it-IT" sz="1800" b="0" strike="noStrike" spc="-1">
                <a:latin typeface="Arial"/>
              </a:endParaRPr>
            </a:p>
          </p:txBody>
        </p:sp>
      </p:grpSp>
      <p:pic>
        <p:nvPicPr>
          <p:cNvPr id="359" name="Picture 3"/>
          <p:cNvPicPr/>
          <p:nvPr/>
        </p:nvPicPr>
        <p:blipFill>
          <a:blip r:embed="rId3"/>
          <a:stretch/>
        </p:blipFill>
        <p:spPr>
          <a:xfrm>
            <a:off x="7711200" y="1548360"/>
            <a:ext cx="1281960" cy="1823400"/>
          </a:xfrm>
          <a:prstGeom prst="rect">
            <a:avLst/>
          </a:prstGeom>
          <a:ln>
            <a:noFill/>
          </a:ln>
        </p:spPr>
      </p:pic>
      <p:sp>
        <p:nvSpPr>
          <p:cNvPr id="360" name="CustomShape 9"/>
          <p:cNvSpPr/>
          <p:nvPr/>
        </p:nvSpPr>
        <p:spPr>
          <a:xfrm>
            <a:off x="7164720" y="1797480"/>
            <a:ext cx="2375640" cy="31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500" b="1" strike="noStrike" spc="-1">
                <a:solidFill>
                  <a:srgbClr val="FFFFFF"/>
                </a:solidFill>
                <a:latin typeface="Arial"/>
                <a:ea typeface="DejaVu Sans"/>
              </a:rPr>
              <a:t>Un proceso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361" name="CustomShape 10"/>
          <p:cNvSpPr/>
          <p:nvPr/>
        </p:nvSpPr>
        <p:spPr>
          <a:xfrm>
            <a:off x="144000" y="287640"/>
            <a:ext cx="4046760" cy="254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20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es-E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Un proceso común y compartido</a:t>
            </a:r>
          </a:p>
          <a:p>
            <a:pPr marL="343080" indent="-34020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es-E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Acomodar las diferentes situaciones / enfoques</a:t>
            </a:r>
          </a:p>
          <a:p>
            <a:pPr marL="343080" indent="-340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419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 pilares</a:t>
            </a:r>
          </a:p>
          <a:p>
            <a:pPr marL="343080" indent="-340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it-IT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it-IT" sz="2200" b="0" strike="noStrike" spc="-1" dirty="0">
              <a:latin typeface="Arial"/>
            </a:endParaRPr>
          </a:p>
        </p:txBody>
      </p:sp>
      <p:sp>
        <p:nvSpPr>
          <p:cNvPr id="362" name="CustomShape 11"/>
          <p:cNvSpPr/>
          <p:nvPr/>
        </p:nvSpPr>
        <p:spPr>
          <a:xfrm rot="3097800">
            <a:off x="1630080" y="4608360"/>
            <a:ext cx="230328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CAMINANDO JUNTOS</a:t>
            </a:r>
            <a:endParaRPr lang="it-IT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roup 1"/>
          <p:cNvGrpSpPr/>
          <p:nvPr/>
        </p:nvGrpSpPr>
        <p:grpSpPr>
          <a:xfrm>
            <a:off x="-79200" y="3420464"/>
            <a:ext cx="10156680" cy="2171983"/>
            <a:chOff x="-79200" y="3620880"/>
            <a:chExt cx="10156680" cy="2171983"/>
          </a:xfrm>
        </p:grpSpPr>
        <p:sp>
          <p:nvSpPr>
            <p:cNvPr id="364" name="CustomShape 2"/>
            <p:cNvSpPr/>
            <p:nvPr/>
          </p:nvSpPr>
          <p:spPr>
            <a:xfrm>
              <a:off x="-79200" y="3620880"/>
              <a:ext cx="10156680" cy="20613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5" name="CustomShape 3"/>
            <p:cNvSpPr/>
            <p:nvPr/>
          </p:nvSpPr>
          <p:spPr>
            <a:xfrm>
              <a:off x="356760" y="3938400"/>
              <a:ext cx="632520" cy="3146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6" name="CustomShape 4"/>
            <p:cNvSpPr/>
            <p:nvPr/>
          </p:nvSpPr>
          <p:spPr>
            <a:xfrm>
              <a:off x="1547280" y="3779640"/>
              <a:ext cx="6030360" cy="46021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419" sz="2400" b="0" strike="noStrike" spc="-1" dirty="0">
                  <a:solidFill>
                    <a:srgbClr val="4A452A"/>
                  </a:solidFill>
                  <a:latin typeface="Arial"/>
                  <a:ea typeface="DejaVu Sans"/>
                </a:rPr>
                <a:t>Compromiso público</a:t>
              </a:r>
              <a:endParaRPr lang="es-419" sz="2400" b="0" strike="noStrike" spc="-1" dirty="0">
                <a:latin typeface="Arial"/>
              </a:endParaRPr>
            </a:p>
          </p:txBody>
        </p:sp>
        <p:sp>
          <p:nvSpPr>
            <p:cNvPr id="367" name="CustomShape 5"/>
            <p:cNvSpPr/>
            <p:nvPr/>
          </p:nvSpPr>
          <p:spPr>
            <a:xfrm>
              <a:off x="356760" y="4540680"/>
              <a:ext cx="632520" cy="315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8" name="CustomShape 6"/>
            <p:cNvSpPr/>
            <p:nvPr/>
          </p:nvSpPr>
          <p:spPr>
            <a:xfrm>
              <a:off x="1547280" y="4381920"/>
              <a:ext cx="6030360" cy="8295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2400" b="0" strike="noStrike" spc="-1" dirty="0">
                  <a:solidFill>
                    <a:srgbClr val="4A452A"/>
                  </a:solidFill>
                  <a:latin typeface="Arial"/>
                  <a:ea typeface="DejaVu Sans"/>
                </a:rPr>
                <a:t>Transición a la ecología integral</a:t>
              </a:r>
            </a:p>
            <a:p>
              <a:pPr>
                <a:lnSpc>
                  <a:spcPct val="100000"/>
                </a:lnSpc>
              </a:pPr>
              <a:endParaRPr lang="it-IT" sz="2400" b="0" strike="noStrike" spc="-1" dirty="0">
                <a:latin typeface="Arial"/>
              </a:endParaRPr>
            </a:p>
          </p:txBody>
        </p:sp>
        <p:sp>
          <p:nvSpPr>
            <p:cNvPr id="369" name="CustomShape 7"/>
            <p:cNvSpPr/>
            <p:nvPr/>
          </p:nvSpPr>
          <p:spPr>
            <a:xfrm>
              <a:off x="356760" y="5121720"/>
              <a:ext cx="632520" cy="315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0" name="CustomShape 8"/>
            <p:cNvSpPr/>
            <p:nvPr/>
          </p:nvSpPr>
          <p:spPr>
            <a:xfrm>
              <a:off x="1547280" y="4963320"/>
              <a:ext cx="6030360" cy="8295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2400" b="0" strike="noStrike" spc="-1" dirty="0">
                  <a:solidFill>
                    <a:srgbClr val="4A452A"/>
                  </a:solidFill>
                  <a:latin typeface="Arial"/>
                  <a:ea typeface="DejaVu Sans"/>
                </a:rPr>
                <a:t>Redes, promoción y masa crítica</a:t>
              </a:r>
            </a:p>
            <a:p>
              <a:pPr>
                <a:lnSpc>
                  <a:spcPct val="100000"/>
                </a:lnSpc>
              </a:pPr>
              <a:endParaRPr lang="it-IT" sz="2400" b="0" strike="noStrike" spc="-1" dirty="0">
                <a:latin typeface="Arial"/>
              </a:endParaRPr>
            </a:p>
          </p:txBody>
        </p:sp>
      </p:grpSp>
      <p:sp>
        <p:nvSpPr>
          <p:cNvPr id="371" name="CustomShape 9"/>
          <p:cNvSpPr/>
          <p:nvPr/>
        </p:nvSpPr>
        <p:spPr>
          <a:xfrm>
            <a:off x="9405360" y="0"/>
            <a:ext cx="671400" cy="75574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10"/>
          <p:cNvSpPr/>
          <p:nvPr/>
        </p:nvSpPr>
        <p:spPr>
          <a:xfrm>
            <a:off x="-79200" y="6031800"/>
            <a:ext cx="10156680" cy="78444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11"/>
          <p:cNvSpPr/>
          <p:nvPr/>
        </p:nvSpPr>
        <p:spPr>
          <a:xfrm>
            <a:off x="475920" y="5873040"/>
            <a:ext cx="9202320" cy="102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endParaRPr lang="es-ES" sz="2900" b="1" strike="noStrike" spc="-1" dirty="0">
              <a:solidFill>
                <a:srgbClr val="CE181E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CE181E"/>
                </a:solidFill>
                <a:latin typeface="Arial"/>
                <a:ea typeface="DejaVu Sans"/>
              </a:rPr>
              <a:t>ENFOQUES, OBJETIVOS Y PLANES PERSONALIZADOS</a:t>
            </a:r>
          </a:p>
          <a:p>
            <a:pPr>
              <a:lnSpc>
                <a:spcPct val="100000"/>
              </a:lnSpc>
            </a:pPr>
            <a:endParaRPr lang="it-IT" sz="2900" b="0" strike="noStrike" spc="-1" dirty="0">
              <a:latin typeface="Arial"/>
            </a:endParaRPr>
          </a:p>
        </p:txBody>
      </p:sp>
      <p:sp>
        <p:nvSpPr>
          <p:cNvPr id="374" name="CustomShape 12"/>
          <p:cNvSpPr/>
          <p:nvPr/>
        </p:nvSpPr>
        <p:spPr>
          <a:xfrm>
            <a:off x="198000" y="817422"/>
            <a:ext cx="9046080" cy="29403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20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es-419" sz="2800" spc="-1" dirty="0">
                <a:solidFill>
                  <a:srgbClr val="000000"/>
                </a:solidFill>
                <a:latin typeface="Calibri"/>
              </a:rPr>
              <a:t>Diferentes puntos de partida</a:t>
            </a:r>
          </a:p>
          <a:p>
            <a:pPr marL="343080" indent="-34020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es-419" sz="2800" spc="-1" dirty="0">
                <a:solidFill>
                  <a:srgbClr val="000000"/>
                </a:solidFill>
                <a:latin typeface="Calibri"/>
              </a:rPr>
              <a:t>Varias situaciones</a:t>
            </a:r>
            <a:endParaRPr lang="es-419" sz="2800" b="0" strike="noStrike" spc="-1" dirty="0">
              <a:latin typeface="Arial"/>
            </a:endParaRPr>
          </a:p>
          <a:p>
            <a:pPr marL="343080" indent="-34020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es-419" sz="2800" spc="-1" dirty="0">
                <a:solidFill>
                  <a:srgbClr val="000000"/>
                </a:solidFill>
                <a:latin typeface="Calibri"/>
              </a:rPr>
              <a:t>Carismas y metodologías únicas</a:t>
            </a:r>
          </a:p>
          <a:p>
            <a:pPr marL="360">
              <a:lnSpc>
                <a:spcPct val="100000"/>
              </a:lnSpc>
              <a:spcAft>
                <a:spcPts val="1800"/>
              </a:spcAft>
            </a:pPr>
            <a:r>
              <a:rPr lang="es-419" sz="2800" spc="-1" dirty="0">
                <a:solidFill>
                  <a:srgbClr val="000000"/>
                </a:solidFill>
                <a:latin typeface="Calibri"/>
              </a:rPr>
              <a:t>PERO:</a:t>
            </a:r>
          </a:p>
          <a:p>
            <a:pPr marL="360">
              <a:lnSpc>
                <a:spcPct val="100000"/>
              </a:lnSpc>
              <a:spcAft>
                <a:spcPts val="1800"/>
              </a:spcAft>
            </a:pPr>
            <a:endParaRPr lang="it-IT" sz="28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641"/>
              </a:spcBef>
            </a:pPr>
            <a:endParaRPr lang="it-IT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5076000" y="350280"/>
            <a:ext cx="424656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strike="noStrike" spc="-1" dirty="0">
                <a:solidFill>
                  <a:srgbClr val="383D3C"/>
                </a:solidFill>
                <a:latin typeface="Cambria"/>
                <a:ea typeface="DejaVu Sans"/>
              </a:rPr>
              <a:t>7 OLS y PALS</a:t>
            </a:r>
            <a:endParaRPr lang="it-IT" sz="2400" b="0" strike="noStrike" spc="-1" dirty="0">
              <a:latin typeface="Arial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5076000" y="1574280"/>
            <a:ext cx="424656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spc="-1" dirty="0">
                <a:solidFill>
                  <a:srgbClr val="383D3C"/>
                </a:solidFill>
                <a:latin typeface="Cambria"/>
              </a:rPr>
              <a:t>3 PILARES</a:t>
            </a:r>
            <a:endParaRPr lang="it-IT" sz="2400" b="0" strike="noStrike" spc="-1" dirty="0">
              <a:latin typeface="Arial"/>
            </a:endParaRPr>
          </a:p>
        </p:txBody>
      </p:sp>
      <p:sp>
        <p:nvSpPr>
          <p:cNvPr id="377" name="CustomShape 3"/>
          <p:cNvSpPr/>
          <p:nvPr/>
        </p:nvSpPr>
        <p:spPr>
          <a:xfrm>
            <a:off x="5040312" y="2798280"/>
            <a:ext cx="424656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419" sz="2400" b="1" spc="-1" dirty="0">
                <a:solidFill>
                  <a:srgbClr val="383D3C"/>
                </a:solidFill>
                <a:latin typeface="Cambria"/>
              </a:rPr>
              <a:t>Objetivos ESPECÍFICOS</a:t>
            </a:r>
            <a:endParaRPr lang="es-419" sz="2400" b="0" strike="noStrike" spc="-1" dirty="0">
              <a:latin typeface="Arial"/>
            </a:endParaRPr>
          </a:p>
        </p:txBody>
      </p:sp>
      <p:grpSp>
        <p:nvGrpSpPr>
          <p:cNvPr id="378" name="Group 4"/>
          <p:cNvGrpSpPr/>
          <p:nvPr/>
        </p:nvGrpSpPr>
        <p:grpSpPr>
          <a:xfrm>
            <a:off x="180000" y="314280"/>
            <a:ext cx="4498920" cy="1029960"/>
            <a:chOff x="180000" y="314280"/>
            <a:chExt cx="4498920" cy="1029960"/>
          </a:xfrm>
        </p:grpSpPr>
        <p:sp>
          <p:nvSpPr>
            <p:cNvPr id="379" name="CustomShape 5"/>
            <p:cNvSpPr/>
            <p:nvPr/>
          </p:nvSpPr>
          <p:spPr>
            <a:xfrm>
              <a:off x="180000" y="350280"/>
              <a:ext cx="4498920" cy="946800"/>
            </a:xfrm>
            <a:prstGeom prst="rect">
              <a:avLst/>
            </a:prstGeom>
            <a:solidFill>
              <a:srgbClr val="DEE6EF">
                <a:alpha val="69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400" b="1" strike="noStrike" spc="-1" dirty="0">
                  <a:solidFill>
                    <a:srgbClr val="224B12"/>
                  </a:solidFill>
                  <a:latin typeface="Cambria"/>
                  <a:ea typeface="DejaVu Sans"/>
                </a:rPr>
                <a:t>  VISIÓN</a:t>
              </a:r>
              <a:endParaRPr lang="it-IT" sz="2400" b="0" strike="noStrike" spc="-1" dirty="0">
                <a:latin typeface="Arial"/>
              </a:endParaRPr>
            </a:p>
          </p:txBody>
        </p:sp>
        <p:pic>
          <p:nvPicPr>
            <p:cNvPr id="380" name="Picture 2"/>
            <p:cNvPicPr/>
            <p:nvPr/>
          </p:nvPicPr>
          <p:blipFill>
            <a:blip r:embed="rId2"/>
            <a:stretch/>
          </p:blipFill>
          <p:spPr>
            <a:xfrm>
              <a:off x="360000" y="314280"/>
              <a:ext cx="718560" cy="1029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81" name="Group 6"/>
          <p:cNvGrpSpPr/>
          <p:nvPr/>
        </p:nvGrpSpPr>
        <p:grpSpPr>
          <a:xfrm>
            <a:off x="188280" y="1512360"/>
            <a:ext cx="4478760" cy="1046160"/>
            <a:chOff x="188280" y="1512360"/>
            <a:chExt cx="4478760" cy="1046160"/>
          </a:xfrm>
        </p:grpSpPr>
        <p:sp>
          <p:nvSpPr>
            <p:cNvPr id="382" name="CustomShape 7"/>
            <p:cNvSpPr/>
            <p:nvPr/>
          </p:nvSpPr>
          <p:spPr>
            <a:xfrm>
              <a:off x="188280" y="1584360"/>
              <a:ext cx="4478760" cy="946800"/>
            </a:xfrm>
            <a:prstGeom prst="rect">
              <a:avLst/>
            </a:prstGeom>
            <a:solidFill>
              <a:srgbClr val="DEE6EF">
                <a:alpha val="69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400" b="1" strike="noStrike" spc="-1" dirty="0">
                  <a:solidFill>
                    <a:srgbClr val="224B12"/>
                  </a:solidFill>
                  <a:latin typeface="Cambria"/>
                  <a:ea typeface="DejaVu Sans"/>
                </a:rPr>
                <a:t>  PROCESO</a:t>
              </a:r>
              <a:endParaRPr lang="it-IT" sz="2400" b="0" strike="noStrike" spc="-1" dirty="0">
                <a:latin typeface="Arial"/>
              </a:endParaRPr>
            </a:p>
          </p:txBody>
        </p:sp>
        <p:pic>
          <p:nvPicPr>
            <p:cNvPr id="383" name="Picture 2"/>
            <p:cNvPicPr/>
            <p:nvPr/>
          </p:nvPicPr>
          <p:blipFill>
            <a:blip r:embed="rId3"/>
            <a:stretch/>
          </p:blipFill>
          <p:spPr>
            <a:xfrm>
              <a:off x="348120" y="1512360"/>
              <a:ext cx="730440" cy="1046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84" name="Group 8"/>
          <p:cNvGrpSpPr/>
          <p:nvPr/>
        </p:nvGrpSpPr>
        <p:grpSpPr>
          <a:xfrm>
            <a:off x="191880" y="2735280"/>
            <a:ext cx="4451400" cy="1036080"/>
            <a:chOff x="191880" y="2735280"/>
            <a:chExt cx="4451400" cy="1036080"/>
          </a:xfrm>
        </p:grpSpPr>
        <p:sp>
          <p:nvSpPr>
            <p:cNvPr id="385" name="CustomShape 9"/>
            <p:cNvSpPr/>
            <p:nvPr/>
          </p:nvSpPr>
          <p:spPr>
            <a:xfrm>
              <a:off x="191880" y="2782440"/>
              <a:ext cx="4451400" cy="946800"/>
            </a:xfrm>
            <a:prstGeom prst="rect">
              <a:avLst/>
            </a:prstGeom>
            <a:solidFill>
              <a:srgbClr val="DEE7E5">
                <a:alpha val="69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400" b="1" strike="noStrike" spc="-1" dirty="0">
                  <a:solidFill>
                    <a:srgbClr val="224B12"/>
                  </a:solidFill>
                  <a:latin typeface="Cambria"/>
                  <a:ea typeface="DejaVu Sans"/>
                </a:rPr>
                <a:t>         RESPONSABILIDAD</a:t>
              </a:r>
              <a:endParaRPr lang="it-IT" sz="2400" b="0" strike="noStrike" spc="-1" dirty="0">
                <a:latin typeface="Arial"/>
              </a:endParaRPr>
            </a:p>
          </p:txBody>
        </p:sp>
        <p:pic>
          <p:nvPicPr>
            <p:cNvPr id="386" name="Picture 2"/>
            <p:cNvPicPr/>
            <p:nvPr/>
          </p:nvPicPr>
          <p:blipFill>
            <a:blip r:embed="rId4"/>
            <a:stretch/>
          </p:blipFill>
          <p:spPr>
            <a:xfrm>
              <a:off x="352800" y="2735280"/>
              <a:ext cx="722520" cy="10360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87" name="Immagine 31"/>
          <p:cNvPicPr/>
          <p:nvPr/>
        </p:nvPicPr>
        <p:blipFill>
          <a:blip r:embed="rId5"/>
          <a:stretch/>
        </p:blipFill>
        <p:spPr>
          <a:xfrm>
            <a:off x="-25560" y="4140000"/>
            <a:ext cx="9358560" cy="3934080"/>
          </a:xfrm>
          <a:prstGeom prst="rect">
            <a:avLst/>
          </a:prstGeom>
          <a:ln>
            <a:noFill/>
          </a:ln>
          <a:effectLst>
            <a:reflection endPos="0" dir="5400000" sy="-100000" algn="bl" rotWithShape="0"/>
          </a:effectLst>
        </p:spPr>
      </p:pic>
      <p:sp>
        <p:nvSpPr>
          <p:cNvPr id="388" name="CustomShape 10"/>
          <p:cNvSpPr/>
          <p:nvPr/>
        </p:nvSpPr>
        <p:spPr>
          <a:xfrm>
            <a:off x="-62280" y="6054480"/>
            <a:ext cx="9391680" cy="748800"/>
          </a:xfrm>
          <a:prstGeom prst="rect">
            <a:avLst/>
          </a:prstGeom>
          <a:solidFill>
            <a:srgbClr val="FDC578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11"/>
          <p:cNvSpPr/>
          <p:nvPr/>
        </p:nvSpPr>
        <p:spPr>
          <a:xfrm>
            <a:off x="1079640" y="6107400"/>
            <a:ext cx="8107200" cy="66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2E2706"/>
                </a:solidFill>
                <a:latin typeface="Cambria"/>
                <a:ea typeface="DejaVu Sans"/>
              </a:rPr>
              <a:t>Transición hacia una Ecología Integral</a:t>
            </a:r>
            <a:endParaRPr lang="it-IT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Immagine 31"/>
          <p:cNvPicPr/>
          <p:nvPr/>
        </p:nvPicPr>
        <p:blipFill>
          <a:blip r:embed="rId2"/>
          <a:stretch/>
        </p:blipFill>
        <p:spPr>
          <a:xfrm>
            <a:off x="-25560" y="4140000"/>
            <a:ext cx="9358560" cy="3934080"/>
          </a:xfrm>
          <a:prstGeom prst="rect">
            <a:avLst/>
          </a:prstGeom>
          <a:ln>
            <a:noFill/>
          </a:ln>
          <a:effectLst>
            <a:reflection endPos="0" dir="5400000" sy="-100000" algn="bl" rotWithShape="0"/>
          </a:effectLst>
        </p:spPr>
      </p:pic>
      <p:sp>
        <p:nvSpPr>
          <p:cNvPr id="391" name="CustomShape 1"/>
          <p:cNvSpPr/>
          <p:nvPr/>
        </p:nvSpPr>
        <p:spPr>
          <a:xfrm>
            <a:off x="5076000" y="350280"/>
            <a:ext cx="424656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419" sz="2400" b="1" spc="-1" dirty="0">
                <a:solidFill>
                  <a:srgbClr val="383D3C"/>
                </a:solidFill>
                <a:latin typeface="Cambria"/>
              </a:rPr>
              <a:t>Alineado con los OLS </a:t>
            </a:r>
            <a:endParaRPr lang="es-419" sz="2400" b="0" strike="noStrike" spc="-1" dirty="0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5025896" y="1574280"/>
            <a:ext cx="424656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pc="-1" dirty="0">
                <a:solidFill>
                  <a:srgbClr val="383D3C"/>
                </a:solidFill>
                <a:latin typeface="Cambria"/>
              </a:rPr>
              <a:t>Configure su propio proceso </a:t>
            </a:r>
          </a:p>
          <a:p>
            <a:pPr algn="ctr">
              <a:lnSpc>
                <a:spcPct val="100000"/>
              </a:lnSpc>
            </a:pPr>
            <a:r>
              <a:rPr lang="es-ES" sz="2400" b="1" spc="-1" dirty="0">
                <a:solidFill>
                  <a:srgbClr val="383D3C"/>
                </a:solidFill>
                <a:latin typeface="Cambria"/>
              </a:rPr>
              <a:t>para personalizar los 3 pilares</a:t>
            </a:r>
            <a:endParaRPr lang="it-IT" sz="2400" b="0" strike="noStrike" spc="-1" dirty="0">
              <a:latin typeface="Arial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5076000" y="2798280"/>
            <a:ext cx="424656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spc="-1" dirty="0">
                <a:solidFill>
                  <a:srgbClr val="383D3C"/>
                </a:solidFill>
                <a:latin typeface="Cambria"/>
              </a:rPr>
              <a:t>Desarrollar objetivos SMART </a:t>
            </a:r>
          </a:p>
          <a:p>
            <a:pPr algn="ctr">
              <a:lnSpc>
                <a:spcPct val="100000"/>
              </a:lnSpc>
            </a:pPr>
            <a:r>
              <a:rPr lang="es-ES" sz="2400" b="1" spc="-1" dirty="0">
                <a:solidFill>
                  <a:srgbClr val="383D3C"/>
                </a:solidFill>
                <a:latin typeface="Cambria"/>
              </a:rPr>
              <a:t>y de </a:t>
            </a:r>
            <a:r>
              <a:rPr lang="es-ES" sz="2400" b="1" spc="-1" dirty="0" err="1">
                <a:solidFill>
                  <a:srgbClr val="383D3C"/>
                </a:solidFill>
                <a:latin typeface="Cambria"/>
              </a:rPr>
              <a:t>evaluacion</a:t>
            </a:r>
            <a:endParaRPr lang="it-IT" sz="2400" b="0" strike="noStrike" spc="-1" dirty="0">
              <a:latin typeface="Arial"/>
            </a:endParaRPr>
          </a:p>
        </p:txBody>
      </p:sp>
      <p:grpSp>
        <p:nvGrpSpPr>
          <p:cNvPr id="394" name="Group 4"/>
          <p:cNvGrpSpPr/>
          <p:nvPr/>
        </p:nvGrpSpPr>
        <p:grpSpPr>
          <a:xfrm>
            <a:off x="360000" y="314280"/>
            <a:ext cx="4318920" cy="1029960"/>
            <a:chOff x="360000" y="314280"/>
            <a:chExt cx="4318920" cy="1029960"/>
          </a:xfrm>
        </p:grpSpPr>
        <p:sp>
          <p:nvSpPr>
            <p:cNvPr id="395" name="CustomShape 5"/>
            <p:cNvSpPr/>
            <p:nvPr/>
          </p:nvSpPr>
          <p:spPr>
            <a:xfrm>
              <a:off x="936000" y="350280"/>
              <a:ext cx="3742920" cy="946800"/>
            </a:xfrm>
            <a:prstGeom prst="rect">
              <a:avLst/>
            </a:prstGeom>
            <a:solidFill>
              <a:srgbClr val="DEE6EF">
                <a:alpha val="69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400" b="1" strike="noStrike" spc="-1" dirty="0">
                  <a:solidFill>
                    <a:srgbClr val="224B12"/>
                  </a:solidFill>
                  <a:latin typeface="Cambria"/>
                  <a:ea typeface="DejaVu Sans"/>
                </a:rPr>
                <a:t>VISIÓN DE FUTURO</a:t>
              </a:r>
              <a:endParaRPr lang="it-IT" sz="2400" b="0" strike="noStrike" spc="-1" dirty="0">
                <a:latin typeface="Arial"/>
              </a:endParaRPr>
            </a:p>
          </p:txBody>
        </p:sp>
        <p:pic>
          <p:nvPicPr>
            <p:cNvPr id="396" name="Picture 2"/>
            <p:cNvPicPr/>
            <p:nvPr/>
          </p:nvPicPr>
          <p:blipFill>
            <a:blip r:embed="rId3"/>
            <a:stretch/>
          </p:blipFill>
          <p:spPr>
            <a:xfrm>
              <a:off x="360000" y="314280"/>
              <a:ext cx="718560" cy="1029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97" name="Group 6"/>
          <p:cNvGrpSpPr/>
          <p:nvPr/>
        </p:nvGrpSpPr>
        <p:grpSpPr>
          <a:xfrm>
            <a:off x="348120" y="1512360"/>
            <a:ext cx="4318920" cy="1046160"/>
            <a:chOff x="348120" y="1512360"/>
            <a:chExt cx="4318920" cy="1046160"/>
          </a:xfrm>
        </p:grpSpPr>
        <p:sp>
          <p:nvSpPr>
            <p:cNvPr id="398" name="CustomShape 7"/>
            <p:cNvSpPr/>
            <p:nvPr/>
          </p:nvSpPr>
          <p:spPr>
            <a:xfrm>
              <a:off x="1079640" y="1584360"/>
              <a:ext cx="3587400" cy="946800"/>
            </a:xfrm>
            <a:prstGeom prst="rect">
              <a:avLst/>
            </a:prstGeom>
            <a:solidFill>
              <a:srgbClr val="DEE6EF">
                <a:alpha val="69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400" b="1" strike="noStrike" spc="-1" dirty="0">
                  <a:solidFill>
                    <a:srgbClr val="224B12"/>
                  </a:solidFill>
                  <a:latin typeface="Cambria"/>
                  <a:ea typeface="DejaVu Sans"/>
                </a:rPr>
                <a:t>PROCESO</a:t>
              </a:r>
              <a:endParaRPr lang="it-IT" sz="2400" b="0" strike="noStrike" spc="-1" dirty="0">
                <a:latin typeface="Arial"/>
              </a:endParaRPr>
            </a:p>
          </p:txBody>
        </p:sp>
        <p:pic>
          <p:nvPicPr>
            <p:cNvPr id="399" name="Picture 2"/>
            <p:cNvPicPr/>
            <p:nvPr/>
          </p:nvPicPr>
          <p:blipFill>
            <a:blip r:embed="rId4"/>
            <a:stretch/>
          </p:blipFill>
          <p:spPr>
            <a:xfrm>
              <a:off x="348120" y="1512360"/>
              <a:ext cx="730440" cy="1046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0" name="Group 8"/>
          <p:cNvGrpSpPr/>
          <p:nvPr/>
        </p:nvGrpSpPr>
        <p:grpSpPr>
          <a:xfrm>
            <a:off x="352800" y="2735280"/>
            <a:ext cx="4290480" cy="1036080"/>
            <a:chOff x="352800" y="2735280"/>
            <a:chExt cx="4290480" cy="1036080"/>
          </a:xfrm>
        </p:grpSpPr>
        <p:sp>
          <p:nvSpPr>
            <p:cNvPr id="401" name="CustomShape 9"/>
            <p:cNvSpPr/>
            <p:nvPr/>
          </p:nvSpPr>
          <p:spPr>
            <a:xfrm>
              <a:off x="1079640" y="2782440"/>
              <a:ext cx="3563640" cy="946800"/>
            </a:xfrm>
            <a:prstGeom prst="rect">
              <a:avLst/>
            </a:prstGeom>
            <a:solidFill>
              <a:srgbClr val="DEE7E5">
                <a:alpha val="69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400" b="1" strike="noStrike" spc="-1" dirty="0">
                  <a:solidFill>
                    <a:srgbClr val="224B12"/>
                  </a:solidFill>
                  <a:latin typeface="Cambria"/>
                  <a:ea typeface="DejaVu Sans"/>
                </a:rPr>
                <a:t>RESPONSABILIDAD</a:t>
              </a:r>
              <a:endParaRPr lang="it-IT" sz="2400" b="0" strike="noStrike" spc="-1" dirty="0">
                <a:latin typeface="Arial"/>
              </a:endParaRPr>
            </a:p>
          </p:txBody>
        </p:sp>
        <p:pic>
          <p:nvPicPr>
            <p:cNvPr id="402" name="Picture 2"/>
            <p:cNvPicPr/>
            <p:nvPr/>
          </p:nvPicPr>
          <p:blipFill>
            <a:blip r:embed="rId5"/>
            <a:stretch/>
          </p:blipFill>
          <p:spPr>
            <a:xfrm>
              <a:off x="352800" y="2735280"/>
              <a:ext cx="722520" cy="1036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03" name="CustomShape 10"/>
          <p:cNvSpPr/>
          <p:nvPr/>
        </p:nvSpPr>
        <p:spPr>
          <a:xfrm>
            <a:off x="-62280" y="6054480"/>
            <a:ext cx="9391680" cy="748800"/>
          </a:xfrm>
          <a:prstGeom prst="rect">
            <a:avLst/>
          </a:prstGeom>
          <a:solidFill>
            <a:srgbClr val="FDC578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11"/>
          <p:cNvSpPr/>
          <p:nvPr/>
        </p:nvSpPr>
        <p:spPr>
          <a:xfrm>
            <a:off x="1079640" y="6107400"/>
            <a:ext cx="8107200" cy="66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2E2706"/>
                </a:solidFill>
                <a:latin typeface="Cambria"/>
                <a:ea typeface="DejaVu Sans"/>
              </a:rPr>
              <a:t>¿Qué significa unirse a PALS?</a:t>
            </a:r>
            <a:endParaRPr lang="it-IT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7561080" y="720"/>
            <a:ext cx="1582200" cy="7557480"/>
          </a:xfrm>
          <a:prstGeom prst="rect">
            <a:avLst/>
          </a:prstGeom>
          <a:solidFill>
            <a:schemeClr val="bg2">
              <a:lumMod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2"/>
          <p:cNvSpPr/>
          <p:nvPr/>
        </p:nvSpPr>
        <p:spPr>
          <a:xfrm>
            <a:off x="286200" y="3294720"/>
            <a:ext cx="6842880" cy="784440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latin typeface="Arial"/>
                <a:ea typeface="Noto Sans CJK SC Regular"/>
              </a:rPr>
              <a:t>Iglesia y minerìa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407" name="CustomShape 3"/>
          <p:cNvSpPr/>
          <p:nvPr/>
        </p:nvSpPr>
        <p:spPr>
          <a:xfrm>
            <a:off x="-79200" y="6030720"/>
            <a:ext cx="9393840" cy="78552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4"/>
          <p:cNvSpPr/>
          <p:nvPr/>
        </p:nvSpPr>
        <p:spPr>
          <a:xfrm>
            <a:off x="475920" y="5872320"/>
            <a:ext cx="9203400" cy="102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 dirty="0">
                <a:solidFill>
                  <a:srgbClr val="CE181E"/>
                </a:solidFill>
                <a:latin typeface="Arial"/>
                <a:ea typeface="DejaVu Sans"/>
              </a:rPr>
              <a:t>¿QUÉ OPORTUNIDADES?</a:t>
            </a:r>
            <a:endParaRPr lang="it-IT" sz="3200" b="0" strike="noStrike" spc="-1" dirty="0">
              <a:latin typeface="Arial"/>
            </a:endParaRPr>
          </a:p>
        </p:txBody>
      </p:sp>
      <p:sp>
        <p:nvSpPr>
          <p:cNvPr id="409" name="CustomShape 5"/>
          <p:cNvSpPr/>
          <p:nvPr/>
        </p:nvSpPr>
        <p:spPr>
          <a:xfrm>
            <a:off x="284760" y="632520"/>
            <a:ext cx="6842880" cy="735480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800" b="1" strike="noStrike" spc="-1">
                <a:solidFill>
                  <a:srgbClr val="2F2B20"/>
                </a:solidFill>
                <a:latin typeface="Cambria"/>
                <a:ea typeface="DejaVu Sans"/>
              </a:rPr>
              <a:t>  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410" name="CustomShape 6"/>
          <p:cNvSpPr/>
          <p:nvPr/>
        </p:nvSpPr>
        <p:spPr>
          <a:xfrm>
            <a:off x="358200" y="719280"/>
            <a:ext cx="668592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419" sz="2600" b="0" strike="noStrike" spc="-1" dirty="0">
                <a:solidFill>
                  <a:srgbClr val="2F2B20"/>
                </a:solidFill>
                <a:latin typeface="Arial"/>
                <a:ea typeface="DejaVu Sans"/>
              </a:rPr>
              <a:t>Pacto </a:t>
            </a:r>
            <a:r>
              <a:rPr lang="es-419" sz="2600" b="0" strike="noStrike" spc="-1" dirty="0" err="1">
                <a:solidFill>
                  <a:srgbClr val="2F2B20"/>
                </a:solidFill>
                <a:latin typeface="Arial"/>
                <a:ea typeface="DejaVu Sans"/>
              </a:rPr>
              <a:t>Comboniano</a:t>
            </a:r>
            <a:r>
              <a:rPr lang="es-419" sz="2600" b="0" strike="noStrike" spc="-1" dirty="0">
                <a:solidFill>
                  <a:srgbClr val="2F2B20"/>
                </a:solidFill>
                <a:latin typeface="Arial"/>
                <a:ea typeface="DejaVu Sans"/>
              </a:rPr>
              <a:t> para la Casa </a:t>
            </a:r>
            <a:r>
              <a:rPr lang="es-419" sz="2600" spc="-1" dirty="0">
                <a:solidFill>
                  <a:srgbClr val="2F2B20"/>
                </a:solidFill>
                <a:latin typeface="Arial"/>
                <a:ea typeface="DejaVu Sans"/>
              </a:rPr>
              <a:t>Común</a:t>
            </a:r>
            <a:endParaRPr lang="es-419" sz="2600" b="0" strike="noStrike" spc="-1" dirty="0">
              <a:latin typeface="Arial"/>
            </a:endParaRPr>
          </a:p>
        </p:txBody>
      </p:sp>
      <p:grpSp>
        <p:nvGrpSpPr>
          <p:cNvPr id="411" name="Group 7"/>
          <p:cNvGrpSpPr/>
          <p:nvPr/>
        </p:nvGrpSpPr>
        <p:grpSpPr>
          <a:xfrm>
            <a:off x="284760" y="2387520"/>
            <a:ext cx="6842880" cy="745560"/>
            <a:chOff x="284760" y="2387520"/>
            <a:chExt cx="6842880" cy="745560"/>
          </a:xfrm>
        </p:grpSpPr>
        <p:sp>
          <p:nvSpPr>
            <p:cNvPr id="412" name="CustomShape 8"/>
            <p:cNvSpPr/>
            <p:nvPr/>
          </p:nvSpPr>
          <p:spPr>
            <a:xfrm>
              <a:off x="284760" y="2387520"/>
              <a:ext cx="6842880" cy="745560"/>
            </a:xfrm>
            <a:prstGeom prst="rect">
              <a:avLst/>
            </a:prstGeom>
            <a:solidFill>
              <a:srgbClr val="DEE6E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it-IT" sz="2800" b="1" strike="noStrike" spc="-1">
                  <a:solidFill>
                    <a:srgbClr val="2F2B20"/>
                  </a:solidFill>
                  <a:latin typeface="Cambria"/>
                  <a:ea typeface="DejaVu Sans"/>
                </a:rPr>
                <a:t>  </a:t>
              </a:r>
              <a:endParaRPr lang="it-IT" sz="2800" b="0" strike="noStrike" spc="-1">
                <a:latin typeface="Arial"/>
              </a:endParaRPr>
            </a:p>
          </p:txBody>
        </p:sp>
        <p:sp>
          <p:nvSpPr>
            <p:cNvPr id="413" name="CustomShape 9"/>
            <p:cNvSpPr/>
            <p:nvPr/>
          </p:nvSpPr>
          <p:spPr>
            <a:xfrm>
              <a:off x="414720" y="2486160"/>
              <a:ext cx="6608880" cy="485640"/>
            </a:xfrm>
            <a:prstGeom prst="rect">
              <a:avLst/>
            </a:prstGeom>
            <a:solidFill>
              <a:srgbClr val="DEE6E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2600" b="0" strike="noStrike" spc="-1">
                  <a:solidFill>
                    <a:srgbClr val="000000"/>
                  </a:solidFill>
                  <a:latin typeface="Arial"/>
                  <a:ea typeface="Noto Sans CJK SC Regular"/>
                </a:rPr>
                <a:t>REPAM</a:t>
              </a:r>
              <a:endParaRPr lang="it-IT" sz="2600" b="0" strike="noStrike" spc="-1">
                <a:latin typeface="Arial"/>
              </a:endParaRPr>
            </a:p>
          </p:txBody>
        </p:sp>
      </p:grpSp>
      <p:sp>
        <p:nvSpPr>
          <p:cNvPr id="414" name="TextShape 10"/>
          <p:cNvSpPr txBox="1"/>
          <p:nvPr/>
        </p:nvSpPr>
        <p:spPr>
          <a:xfrm>
            <a:off x="414720" y="1571474"/>
            <a:ext cx="6768000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s-ES" sz="1800" b="0" strike="noStrike" spc="-1" dirty="0">
                <a:latin typeface="Arial"/>
              </a:rPr>
              <a:t>Un "Manifiesto" personalizado que encaja bien con el PALS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415" name="TextShape 11"/>
          <p:cNvSpPr txBox="1"/>
          <p:nvPr/>
        </p:nvSpPr>
        <p:spPr>
          <a:xfrm>
            <a:off x="288000" y="4464000"/>
            <a:ext cx="6768000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it-IT" sz="1800" b="1" strike="noStrike" spc="-1" dirty="0">
                <a:solidFill>
                  <a:srgbClr val="CE181E"/>
                </a:solidFill>
                <a:latin typeface="Arial"/>
              </a:rPr>
              <a:t>¿</a:t>
            </a:r>
            <a:r>
              <a:rPr lang="it-IT" sz="1800" b="1" strike="noStrike" spc="-1" dirty="0" err="1">
                <a:solidFill>
                  <a:srgbClr val="CE181E"/>
                </a:solidFill>
                <a:latin typeface="Arial"/>
              </a:rPr>
              <a:t>Qué</a:t>
            </a:r>
            <a:r>
              <a:rPr lang="it-IT" sz="1800" b="1" strike="noStrike" spc="-1" dirty="0">
                <a:solidFill>
                  <a:srgbClr val="CE181E"/>
                </a:solidFill>
                <a:latin typeface="Arial"/>
              </a:rPr>
              <a:t> </a:t>
            </a:r>
            <a:r>
              <a:rPr lang="it-IT" sz="1800" b="1" strike="noStrike" spc="-1" dirty="0" err="1">
                <a:solidFill>
                  <a:srgbClr val="CE181E"/>
                </a:solidFill>
                <a:latin typeface="Arial"/>
              </a:rPr>
              <a:t>otras</a:t>
            </a:r>
            <a:r>
              <a:rPr lang="it-IT" sz="1800" b="1" strike="noStrike" spc="-1" dirty="0">
                <a:solidFill>
                  <a:srgbClr val="CE181E"/>
                </a:solidFill>
                <a:latin typeface="Arial"/>
              </a:rPr>
              <a:t> </a:t>
            </a:r>
            <a:r>
              <a:rPr lang="it-IT" sz="1800" b="1" strike="noStrike" spc="-1" dirty="0" err="1">
                <a:solidFill>
                  <a:srgbClr val="CE181E"/>
                </a:solidFill>
                <a:latin typeface="Arial"/>
              </a:rPr>
              <a:t>iniciativas</a:t>
            </a:r>
            <a:r>
              <a:rPr lang="it-IT" sz="1800" b="1" strike="noStrike" spc="-1" dirty="0">
                <a:solidFill>
                  <a:srgbClr val="CE181E"/>
                </a:solidFill>
                <a:latin typeface="Arial"/>
              </a:rPr>
              <a:t> </a:t>
            </a:r>
            <a:r>
              <a:rPr lang="it-IT" sz="1800" b="1" strike="noStrike" spc="-1" dirty="0" err="1">
                <a:solidFill>
                  <a:srgbClr val="CE181E"/>
                </a:solidFill>
                <a:latin typeface="Arial"/>
              </a:rPr>
              <a:t>existentes</a:t>
            </a:r>
            <a:r>
              <a:rPr lang="it-IT" sz="1800" b="1" strike="noStrike" spc="-1" dirty="0">
                <a:solidFill>
                  <a:srgbClr val="CE181E"/>
                </a:solidFill>
                <a:latin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7561080" y="720"/>
            <a:ext cx="1582200" cy="7557480"/>
          </a:xfrm>
          <a:prstGeom prst="rect">
            <a:avLst/>
          </a:prstGeom>
          <a:solidFill>
            <a:schemeClr val="bg2">
              <a:lumMod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286200" y="4374720"/>
            <a:ext cx="6842880" cy="784440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latin typeface="Arial"/>
                <a:ea typeface="Noto Sans CJK SC Regular"/>
              </a:rPr>
              <a:t> Celebrar los logros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-79200" y="6030720"/>
            <a:ext cx="9393840" cy="78552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4"/>
          <p:cNvSpPr/>
          <p:nvPr/>
        </p:nvSpPr>
        <p:spPr>
          <a:xfrm>
            <a:off x="475920" y="5872320"/>
            <a:ext cx="9203400" cy="102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CE181E"/>
                </a:solidFill>
                <a:latin typeface="Arial"/>
                <a:ea typeface="DejaVu Sans"/>
              </a:rPr>
              <a:t>COMPROMISO PÚBLICO: UN PROCESO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420" name="CustomShape 5"/>
          <p:cNvSpPr/>
          <p:nvPr/>
        </p:nvSpPr>
        <p:spPr>
          <a:xfrm>
            <a:off x="284760" y="632520"/>
            <a:ext cx="6842880" cy="1068840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800" b="1" strike="noStrike" spc="-1">
                <a:solidFill>
                  <a:srgbClr val="2F2B20"/>
                </a:solidFill>
                <a:latin typeface="Cambria"/>
                <a:ea typeface="DejaVu Sans"/>
              </a:rPr>
              <a:t>  </a:t>
            </a:r>
            <a:endParaRPr lang="it-IT" sz="2800" b="0" strike="noStrike" spc="-1">
              <a:latin typeface="Arial"/>
            </a:endParaRPr>
          </a:p>
        </p:txBody>
      </p:sp>
      <p:grpSp>
        <p:nvGrpSpPr>
          <p:cNvPr id="421" name="Group 6"/>
          <p:cNvGrpSpPr/>
          <p:nvPr/>
        </p:nvGrpSpPr>
        <p:grpSpPr>
          <a:xfrm>
            <a:off x="284760" y="2050920"/>
            <a:ext cx="6842880" cy="836640"/>
            <a:chOff x="284760" y="2050920"/>
            <a:chExt cx="6842880" cy="836640"/>
          </a:xfrm>
        </p:grpSpPr>
        <p:sp>
          <p:nvSpPr>
            <p:cNvPr id="422" name="CustomShape 7"/>
            <p:cNvSpPr/>
            <p:nvPr/>
          </p:nvSpPr>
          <p:spPr>
            <a:xfrm>
              <a:off x="284760" y="2050920"/>
              <a:ext cx="6842880" cy="836640"/>
            </a:xfrm>
            <a:prstGeom prst="rect">
              <a:avLst/>
            </a:prstGeom>
            <a:solidFill>
              <a:srgbClr val="DEE6E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it-IT" sz="2800" b="1" strike="noStrike" spc="-1">
                  <a:solidFill>
                    <a:srgbClr val="2F2B20"/>
                  </a:solidFill>
                  <a:latin typeface="Cambria"/>
                  <a:ea typeface="DejaVu Sans"/>
                </a:rPr>
                <a:t>  </a:t>
              </a:r>
              <a:endParaRPr lang="it-IT" sz="2800" b="0" strike="noStrike" spc="-1">
                <a:latin typeface="Arial"/>
              </a:endParaRPr>
            </a:p>
          </p:txBody>
        </p:sp>
        <p:sp>
          <p:nvSpPr>
            <p:cNvPr id="423" name="CustomShape 8"/>
            <p:cNvSpPr/>
            <p:nvPr/>
          </p:nvSpPr>
          <p:spPr>
            <a:xfrm>
              <a:off x="378000" y="2219040"/>
              <a:ext cx="6618240" cy="485640"/>
            </a:xfrm>
            <a:prstGeom prst="rect">
              <a:avLst/>
            </a:prstGeom>
            <a:solidFill>
              <a:srgbClr val="DEE6E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2600" b="0" strike="noStrike" spc="-1">
                  <a:solidFill>
                    <a:srgbClr val="000000"/>
                  </a:solidFill>
                  <a:latin typeface="Arial"/>
                  <a:ea typeface="Noto Sans CJK SC Regular"/>
                </a:rPr>
                <a:t>Comunicar el compromiso al público</a:t>
              </a:r>
              <a:endParaRPr lang="it-IT" sz="2600" b="0" strike="noStrike" spc="-1">
                <a:latin typeface="Arial"/>
              </a:endParaRPr>
            </a:p>
          </p:txBody>
        </p:sp>
      </p:grpSp>
      <p:sp>
        <p:nvSpPr>
          <p:cNvPr id="424" name="CustomShape 9"/>
          <p:cNvSpPr/>
          <p:nvPr/>
        </p:nvSpPr>
        <p:spPr>
          <a:xfrm>
            <a:off x="358200" y="719280"/>
            <a:ext cx="6685920" cy="8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2F2B20"/>
                </a:solidFill>
                <a:latin typeface="Arial"/>
                <a:ea typeface="DejaVu Sans"/>
              </a:rPr>
              <a:t>Compromiso para completar la transición a la Ecología Integral en 7 años</a:t>
            </a:r>
            <a:endParaRPr lang="it-IT" sz="2600" b="0" strike="noStrike" spc="-1">
              <a:latin typeface="Arial"/>
            </a:endParaRPr>
          </a:p>
        </p:txBody>
      </p:sp>
      <p:grpSp>
        <p:nvGrpSpPr>
          <p:cNvPr id="425" name="Group 10"/>
          <p:cNvGrpSpPr/>
          <p:nvPr/>
        </p:nvGrpSpPr>
        <p:grpSpPr>
          <a:xfrm>
            <a:off x="284760" y="3251520"/>
            <a:ext cx="6842880" cy="745560"/>
            <a:chOff x="284760" y="3251520"/>
            <a:chExt cx="6842880" cy="745560"/>
          </a:xfrm>
        </p:grpSpPr>
        <p:sp>
          <p:nvSpPr>
            <p:cNvPr id="426" name="CustomShape 11"/>
            <p:cNvSpPr/>
            <p:nvPr/>
          </p:nvSpPr>
          <p:spPr>
            <a:xfrm>
              <a:off x="284760" y="3251520"/>
              <a:ext cx="6842880" cy="745560"/>
            </a:xfrm>
            <a:prstGeom prst="rect">
              <a:avLst/>
            </a:prstGeom>
            <a:solidFill>
              <a:srgbClr val="DEE6E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it-IT" sz="2800" b="1" strike="noStrike" spc="-1">
                  <a:solidFill>
                    <a:srgbClr val="2F2B20"/>
                  </a:solidFill>
                  <a:latin typeface="Cambria"/>
                  <a:ea typeface="DejaVu Sans"/>
                </a:rPr>
                <a:t>  </a:t>
              </a:r>
              <a:endParaRPr lang="it-IT" sz="2800" b="0" strike="noStrike" spc="-1">
                <a:latin typeface="Arial"/>
              </a:endParaRPr>
            </a:p>
          </p:txBody>
        </p:sp>
        <p:sp>
          <p:nvSpPr>
            <p:cNvPr id="427" name="CustomShape 12"/>
            <p:cNvSpPr/>
            <p:nvPr/>
          </p:nvSpPr>
          <p:spPr>
            <a:xfrm>
              <a:off x="414720" y="3350160"/>
              <a:ext cx="6608880" cy="485640"/>
            </a:xfrm>
            <a:prstGeom prst="rect">
              <a:avLst/>
            </a:prstGeom>
            <a:solidFill>
              <a:srgbClr val="DEE6E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2600" b="0" strike="noStrike" spc="-1">
                  <a:solidFill>
                    <a:srgbClr val="000000"/>
                  </a:solidFill>
                  <a:latin typeface="Arial"/>
                  <a:ea typeface="Noto Sans CJK SC Regular"/>
                </a:rPr>
                <a:t>Rendir cuentas al público</a:t>
              </a:r>
              <a:endParaRPr lang="it-IT" sz="2600" b="0" strike="noStrike" spc="-1">
                <a:latin typeface="Arial"/>
              </a:endParaRPr>
            </a:p>
          </p:txBody>
        </p:sp>
      </p:grpSp>
      <p:sp>
        <p:nvSpPr>
          <p:cNvPr id="428" name="CustomShape 13"/>
          <p:cNvSpPr/>
          <p:nvPr/>
        </p:nvSpPr>
        <p:spPr>
          <a:xfrm>
            <a:off x="7920000" y="3483000"/>
            <a:ext cx="75456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01</a:t>
            </a:r>
            <a:endParaRPr lang="it-IT" sz="3200" b="0" strike="noStrike" spc="-1">
              <a:latin typeface="Arial"/>
            </a:endParaRPr>
          </a:p>
        </p:txBody>
      </p:sp>
      <p:pic>
        <p:nvPicPr>
          <p:cNvPr id="429" name="Picture 3"/>
          <p:cNvPicPr/>
          <p:nvPr/>
        </p:nvPicPr>
        <p:blipFill>
          <a:blip r:embed="rId2"/>
          <a:stretch/>
        </p:blipFill>
        <p:spPr>
          <a:xfrm>
            <a:off x="7711200" y="1548360"/>
            <a:ext cx="1281960" cy="1823400"/>
          </a:xfrm>
          <a:prstGeom prst="rect">
            <a:avLst/>
          </a:prstGeom>
          <a:ln>
            <a:noFill/>
          </a:ln>
        </p:spPr>
      </p:pic>
      <p:sp>
        <p:nvSpPr>
          <p:cNvPr id="430" name="CustomShape 14"/>
          <p:cNvSpPr/>
          <p:nvPr/>
        </p:nvSpPr>
        <p:spPr>
          <a:xfrm>
            <a:off x="7164720" y="1797480"/>
            <a:ext cx="2375640" cy="31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500" b="1" strike="noStrike" spc="-1">
                <a:solidFill>
                  <a:srgbClr val="FFFFFF"/>
                </a:solidFill>
                <a:latin typeface="Arial"/>
                <a:ea typeface="DejaVu Sans"/>
              </a:rPr>
              <a:t>Un proceso</a:t>
            </a:r>
            <a:endParaRPr lang="it-IT" sz="15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7561080" y="360"/>
            <a:ext cx="1582200" cy="7557480"/>
          </a:xfrm>
          <a:prstGeom prst="rect">
            <a:avLst/>
          </a:prstGeom>
          <a:solidFill>
            <a:schemeClr val="bg2">
              <a:lumMod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CustomShape 2"/>
          <p:cNvSpPr/>
          <p:nvPr/>
        </p:nvSpPr>
        <p:spPr>
          <a:xfrm>
            <a:off x="284760" y="4719600"/>
            <a:ext cx="6986880" cy="784440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2F2B20"/>
                </a:solidFill>
                <a:latin typeface="Arial"/>
                <a:ea typeface="DejaVu Sans"/>
              </a:rPr>
              <a:t>  </a:t>
            </a:r>
            <a:r>
              <a:rPr lang="it-IT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Certificar su nivel de logro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433" name="CustomShape 3"/>
          <p:cNvSpPr/>
          <p:nvPr/>
        </p:nvSpPr>
        <p:spPr>
          <a:xfrm>
            <a:off x="-79200" y="6030720"/>
            <a:ext cx="9393840" cy="78552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4"/>
          <p:cNvSpPr/>
          <p:nvPr/>
        </p:nvSpPr>
        <p:spPr>
          <a:xfrm>
            <a:off x="475920" y="5872320"/>
            <a:ext cx="9203400" cy="102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0000"/>
                </a:solidFill>
                <a:latin typeface="Arial"/>
                <a:ea typeface="DejaVu Sans"/>
              </a:rPr>
              <a:t>TRANSICIÓN hacia una Ecología Integral</a:t>
            </a:r>
            <a:endParaRPr lang="it-IT" sz="3200" b="0" strike="noStrike" spc="-1">
              <a:latin typeface="Arial"/>
            </a:endParaRPr>
          </a:p>
        </p:txBody>
      </p:sp>
      <p:grpSp>
        <p:nvGrpSpPr>
          <p:cNvPr id="435" name="Group 5"/>
          <p:cNvGrpSpPr/>
          <p:nvPr/>
        </p:nvGrpSpPr>
        <p:grpSpPr>
          <a:xfrm>
            <a:off x="284760" y="662400"/>
            <a:ext cx="7130880" cy="836640"/>
            <a:chOff x="284760" y="662400"/>
            <a:chExt cx="7130880" cy="836640"/>
          </a:xfrm>
        </p:grpSpPr>
        <p:sp>
          <p:nvSpPr>
            <p:cNvPr id="436" name="CustomShape 6"/>
            <p:cNvSpPr/>
            <p:nvPr/>
          </p:nvSpPr>
          <p:spPr>
            <a:xfrm>
              <a:off x="284760" y="662400"/>
              <a:ext cx="6986880" cy="836640"/>
            </a:xfrm>
            <a:prstGeom prst="rect">
              <a:avLst/>
            </a:prstGeom>
            <a:solidFill>
              <a:srgbClr val="DEE6E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it-IT" sz="2800" b="1" strike="noStrike" spc="-1">
                  <a:solidFill>
                    <a:srgbClr val="2F2B20"/>
                  </a:solidFill>
                  <a:latin typeface="Cambria"/>
                  <a:ea typeface="DejaVu Sans"/>
                </a:rPr>
                <a:t>  </a:t>
              </a:r>
              <a:endParaRPr lang="it-IT" sz="2800" b="0" strike="noStrike" spc="-1">
                <a:latin typeface="Arial"/>
              </a:endParaRPr>
            </a:p>
          </p:txBody>
        </p:sp>
        <p:sp>
          <p:nvSpPr>
            <p:cNvPr id="437" name="CustomShape 7"/>
            <p:cNvSpPr/>
            <p:nvPr/>
          </p:nvSpPr>
          <p:spPr>
            <a:xfrm>
              <a:off x="399600" y="830520"/>
              <a:ext cx="7016040" cy="48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2600" b="0" strike="noStrike" spc="-1">
                  <a:solidFill>
                    <a:srgbClr val="000000"/>
                  </a:solidFill>
                  <a:latin typeface="Arial"/>
                  <a:ea typeface="Noto Sans CJK SC Regular"/>
                </a:rPr>
                <a:t>Evaluar su situación en relación a los 7 OLS  </a:t>
              </a:r>
              <a:endParaRPr lang="it-IT" sz="2600" b="0" strike="noStrike" spc="-1">
                <a:latin typeface="Arial"/>
              </a:endParaRPr>
            </a:p>
          </p:txBody>
        </p:sp>
      </p:grpSp>
      <p:grpSp>
        <p:nvGrpSpPr>
          <p:cNvPr id="438" name="Group 8"/>
          <p:cNvGrpSpPr/>
          <p:nvPr/>
        </p:nvGrpSpPr>
        <p:grpSpPr>
          <a:xfrm>
            <a:off x="284760" y="1862280"/>
            <a:ext cx="6986880" cy="1068840"/>
            <a:chOff x="284760" y="1862280"/>
            <a:chExt cx="6986880" cy="1068840"/>
          </a:xfrm>
        </p:grpSpPr>
        <p:sp>
          <p:nvSpPr>
            <p:cNvPr id="439" name="CustomShape 9"/>
            <p:cNvSpPr/>
            <p:nvPr/>
          </p:nvSpPr>
          <p:spPr>
            <a:xfrm>
              <a:off x="284760" y="1862280"/>
              <a:ext cx="6986880" cy="1068840"/>
            </a:xfrm>
            <a:prstGeom prst="rect">
              <a:avLst/>
            </a:prstGeom>
            <a:solidFill>
              <a:srgbClr val="DEE6E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it-IT" sz="2800" b="1" strike="noStrike" spc="-1">
                  <a:solidFill>
                    <a:srgbClr val="2F2B20"/>
                  </a:solidFill>
                  <a:latin typeface="Cambria"/>
                  <a:ea typeface="DejaVu Sans"/>
                </a:rPr>
                <a:t>  </a:t>
              </a:r>
              <a:endParaRPr lang="it-IT" sz="2800" b="0" strike="noStrike" spc="-1">
                <a:latin typeface="Arial"/>
              </a:endParaRPr>
            </a:p>
          </p:txBody>
        </p:sp>
        <p:sp>
          <p:nvSpPr>
            <p:cNvPr id="440" name="CustomShape 10"/>
            <p:cNvSpPr/>
            <p:nvPr/>
          </p:nvSpPr>
          <p:spPr>
            <a:xfrm>
              <a:off x="439560" y="1888920"/>
              <a:ext cx="6692040" cy="1000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it-IT" sz="2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Integrar el plan de transición en el Proyecto comunitario</a:t>
              </a:r>
              <a:endParaRPr lang="it-IT" sz="2600" b="0" strike="noStrike" spc="-1">
                <a:latin typeface="Arial"/>
              </a:endParaRPr>
            </a:p>
          </p:txBody>
        </p:sp>
      </p:grpSp>
      <p:grpSp>
        <p:nvGrpSpPr>
          <p:cNvPr id="441" name="Group 11"/>
          <p:cNvGrpSpPr/>
          <p:nvPr/>
        </p:nvGrpSpPr>
        <p:grpSpPr>
          <a:xfrm>
            <a:off x="311040" y="3227400"/>
            <a:ext cx="6986880" cy="1137960"/>
            <a:chOff x="311040" y="3227400"/>
            <a:chExt cx="6986880" cy="1137960"/>
          </a:xfrm>
        </p:grpSpPr>
        <p:sp>
          <p:nvSpPr>
            <p:cNvPr id="442" name="CustomShape 12"/>
            <p:cNvSpPr/>
            <p:nvPr/>
          </p:nvSpPr>
          <p:spPr>
            <a:xfrm>
              <a:off x="311040" y="3227400"/>
              <a:ext cx="6986880" cy="1137960"/>
            </a:xfrm>
            <a:prstGeom prst="rect">
              <a:avLst/>
            </a:prstGeom>
            <a:solidFill>
              <a:srgbClr val="DEE6E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it-IT" sz="2800" b="1" strike="noStrike" spc="-1">
                  <a:solidFill>
                    <a:srgbClr val="2F2B20"/>
                  </a:solidFill>
                  <a:latin typeface="Cambria"/>
                  <a:ea typeface="DejaVu Sans"/>
                </a:rPr>
                <a:t>  </a:t>
              </a:r>
              <a:endParaRPr lang="it-IT" sz="2800" b="0" strike="noStrike" spc="-1">
                <a:latin typeface="Arial"/>
              </a:endParaRPr>
            </a:p>
          </p:txBody>
        </p:sp>
        <p:sp>
          <p:nvSpPr>
            <p:cNvPr id="443" name="CustomShape 13"/>
            <p:cNvSpPr/>
            <p:nvPr/>
          </p:nvSpPr>
          <p:spPr>
            <a:xfrm>
              <a:off x="430200" y="3344400"/>
              <a:ext cx="6748200" cy="881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2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Evaluar y seguir el progreso anual con respecto a los objetivos establecidos</a:t>
              </a:r>
              <a:endParaRPr lang="it-IT" sz="2600" b="0" strike="noStrike" spc="-1">
                <a:latin typeface="Arial"/>
              </a:endParaRPr>
            </a:p>
          </p:txBody>
        </p:sp>
      </p:grpSp>
      <p:sp>
        <p:nvSpPr>
          <p:cNvPr id="444" name="CustomShape 14"/>
          <p:cNvSpPr/>
          <p:nvPr/>
        </p:nvSpPr>
        <p:spPr>
          <a:xfrm>
            <a:off x="7920000" y="3483000"/>
            <a:ext cx="81360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02</a:t>
            </a:r>
            <a:endParaRPr lang="it-IT" sz="3200" b="0" strike="noStrike" spc="-1">
              <a:latin typeface="Arial"/>
            </a:endParaRPr>
          </a:p>
        </p:txBody>
      </p:sp>
      <p:pic>
        <p:nvPicPr>
          <p:cNvPr id="445" name="Picture 3"/>
          <p:cNvPicPr/>
          <p:nvPr/>
        </p:nvPicPr>
        <p:blipFill>
          <a:blip r:embed="rId2"/>
          <a:stretch/>
        </p:blipFill>
        <p:spPr>
          <a:xfrm>
            <a:off x="7711200" y="1548360"/>
            <a:ext cx="1281960" cy="1823400"/>
          </a:xfrm>
          <a:prstGeom prst="rect">
            <a:avLst/>
          </a:prstGeom>
          <a:ln>
            <a:noFill/>
          </a:ln>
        </p:spPr>
      </p:pic>
      <p:sp>
        <p:nvSpPr>
          <p:cNvPr id="446" name="CustomShape 15"/>
          <p:cNvSpPr/>
          <p:nvPr/>
        </p:nvSpPr>
        <p:spPr>
          <a:xfrm>
            <a:off x="7164720" y="1797480"/>
            <a:ext cx="2375640" cy="31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500" b="1" strike="noStrike" spc="-1">
                <a:solidFill>
                  <a:srgbClr val="FFFFFF"/>
                </a:solidFill>
                <a:latin typeface="Arial"/>
                <a:ea typeface="DejaVu Sans"/>
              </a:rPr>
              <a:t>Un proceso</a:t>
            </a:r>
            <a:endParaRPr lang="it-IT" sz="15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0" y="222214"/>
            <a:ext cx="10078560" cy="934560"/>
          </a:xfrm>
          <a:prstGeom prst="rect">
            <a:avLst/>
          </a:prstGeom>
          <a:solidFill>
            <a:srgbClr val="FFB66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2"/>
          <p:cNvSpPr/>
          <p:nvPr/>
        </p:nvSpPr>
        <p:spPr>
          <a:xfrm>
            <a:off x="540000" y="428844"/>
            <a:ext cx="95745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419" sz="3200" b="1" strike="noStrike" cap="small" spc="-1" dirty="0">
                <a:solidFill>
                  <a:srgbClr val="FFFFFF"/>
                </a:solidFill>
                <a:latin typeface="Comic Sans MS"/>
                <a:ea typeface="DejaVu Sans"/>
              </a:rPr>
              <a:t>Enfoques de la transición</a:t>
            </a:r>
            <a:endParaRPr lang="es-419" sz="3200" b="0" strike="noStrike" spc="-1" dirty="0"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-63000" y="6047280"/>
            <a:ext cx="9388440" cy="76536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CustomShape 4"/>
          <p:cNvSpPr/>
          <p:nvPr/>
        </p:nvSpPr>
        <p:spPr>
          <a:xfrm>
            <a:off x="108000" y="1447432"/>
            <a:ext cx="9718560" cy="44933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8000" indent="-286560">
              <a:lnSpc>
                <a:spcPct val="120000"/>
              </a:lnSpc>
              <a:spcAft>
                <a:spcPts val="1417"/>
              </a:spcAft>
            </a:pPr>
            <a:r>
              <a:rPr lang="it-IT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ES" sz="2400" b="1" spc="-1" dirty="0">
                <a:solidFill>
                  <a:srgbClr val="7030A0"/>
                </a:solidFill>
                <a:latin typeface="Comic Sans MS"/>
                <a:ea typeface="Noto Sans CJK SC Regular"/>
              </a:rPr>
              <a:t>Dos enfoques generales</a:t>
            </a:r>
            <a:r>
              <a:rPr lang="es-ES" sz="2400" spc="-1" dirty="0">
                <a:solidFill>
                  <a:srgbClr val="7030A0"/>
                </a:solidFill>
                <a:latin typeface="Comic Sans MS"/>
                <a:ea typeface="Noto Sans CJK SC Regular"/>
              </a:rPr>
              <a:t>: </a:t>
            </a:r>
            <a:r>
              <a:rPr lang="es-ES" sz="2400" spc="-1" dirty="0">
                <a:latin typeface="Comic Sans MS"/>
                <a:ea typeface="Noto Sans CJK SC Regular"/>
              </a:rPr>
              <a:t>uno estratégico y otro de animación.</a:t>
            </a:r>
            <a:endParaRPr lang="it-IT" sz="2400" b="0" strike="noStrike" spc="-1" dirty="0">
              <a:latin typeface="Arial"/>
            </a:endParaRPr>
          </a:p>
          <a:p>
            <a:pPr marL="252000" indent="-250560">
              <a:lnSpc>
                <a:spcPct val="120000"/>
              </a:lnSpc>
              <a:spcAft>
                <a:spcPts val="1417"/>
              </a:spcAft>
            </a:pPr>
            <a:r>
              <a:rPr lang="it-IT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ES" sz="2400" b="1" spc="-1" dirty="0">
                <a:solidFill>
                  <a:srgbClr val="7030A0"/>
                </a:solidFill>
                <a:latin typeface="Comic Sans MS"/>
                <a:ea typeface="Noto Sans CJK SC Regular"/>
              </a:rPr>
              <a:t>Enfoque del plan estratégico</a:t>
            </a:r>
            <a:r>
              <a:rPr lang="es-ES" sz="2400" b="1" spc="-1" dirty="0">
                <a:solidFill>
                  <a:srgbClr val="55215B"/>
                </a:solidFill>
                <a:latin typeface="Comic Sans MS"/>
                <a:ea typeface="Noto Sans CJK SC Regular"/>
              </a:rPr>
              <a:t>: </a:t>
            </a:r>
            <a:r>
              <a:rPr lang="es-ES" sz="2400" b="1" spc="-1" dirty="0">
                <a:latin typeface="Comic Sans MS"/>
                <a:ea typeface="Noto Sans CJK SC Regular"/>
              </a:rPr>
              <a:t>más estructurado e integrado</a:t>
            </a:r>
            <a:endParaRPr lang="it-IT" sz="2400" b="0" strike="noStrike" spc="-1" dirty="0">
              <a:latin typeface="Arial"/>
            </a:endParaRPr>
          </a:p>
          <a:p>
            <a:pPr marL="252000" indent="-250560">
              <a:lnSpc>
                <a:spcPct val="120000"/>
              </a:lnSpc>
              <a:spcAft>
                <a:spcPts val="1417"/>
              </a:spcAft>
            </a:pPr>
            <a:r>
              <a:rPr lang="it-IT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it-IT" sz="2400" b="1" strike="noStrike" spc="-1" dirty="0">
                <a:solidFill>
                  <a:srgbClr val="7030A0"/>
                </a:solidFill>
                <a:latin typeface="Comic Sans MS"/>
                <a:ea typeface="Noto Sans CJK SC Regular"/>
              </a:rPr>
              <a:t>A</a:t>
            </a:r>
            <a:r>
              <a:rPr lang="es-ES" sz="2400" b="1" spc="-1" dirty="0">
                <a:solidFill>
                  <a:srgbClr val="7030A0"/>
                </a:solidFill>
                <a:latin typeface="Comic Sans MS"/>
                <a:ea typeface="Noto Sans CJK SC Regular"/>
              </a:rPr>
              <a:t> Campaña de animación</a:t>
            </a:r>
            <a:r>
              <a:rPr lang="es-ES" sz="2400" b="1" spc="-1" dirty="0">
                <a:solidFill>
                  <a:srgbClr val="55215B"/>
                </a:solidFill>
                <a:latin typeface="Comic Sans MS"/>
                <a:ea typeface="Noto Sans CJK SC Regular"/>
              </a:rPr>
              <a:t>: </a:t>
            </a:r>
            <a:r>
              <a:rPr lang="es-ES" sz="2400" b="1" spc="-1" dirty="0">
                <a:latin typeface="Comic Sans MS"/>
                <a:ea typeface="Noto Sans CJK SC Regular"/>
              </a:rPr>
              <a:t>fuerza motriz desde el nivel local</a:t>
            </a:r>
            <a:endParaRPr lang="it-IT" sz="2400" b="0" strike="noStrike" spc="-1" dirty="0">
              <a:latin typeface="Arial"/>
            </a:endParaRPr>
          </a:p>
          <a:p>
            <a:pPr marL="252000" indent="-250560">
              <a:lnSpc>
                <a:spcPct val="120000"/>
              </a:lnSpc>
              <a:spcAft>
                <a:spcPts val="1417"/>
              </a:spcAft>
            </a:pPr>
            <a:r>
              <a:rPr lang="it-IT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ES" sz="2400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Ambos buscan conectar los dos niveles (Instituto / comunidad local)</a:t>
            </a:r>
            <a:endParaRPr lang="it-IT" sz="2000" b="0" strike="noStrike" spc="-1" dirty="0">
              <a:latin typeface="Arial"/>
            </a:endParaRPr>
          </a:p>
          <a:p>
            <a:pPr marL="252000" indent="-250560">
              <a:lnSpc>
                <a:spcPct val="120000"/>
              </a:lnSpc>
              <a:spcAft>
                <a:spcPts val="1417"/>
              </a:spcAft>
            </a:pPr>
            <a:r>
              <a:rPr lang="it-IT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419" sz="2400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Tendencia a combinar diferentes estrategias que involucran varios OLS</a:t>
            </a:r>
            <a:endParaRPr lang="es-419" sz="2400" b="0" strike="noStrike" spc="-1" dirty="0">
              <a:latin typeface="Arial"/>
            </a:endParaRPr>
          </a:p>
          <a:p>
            <a:pPr marL="252000" indent="-250560">
              <a:lnSpc>
                <a:spcPct val="120000"/>
              </a:lnSpc>
              <a:spcAft>
                <a:spcPts val="1417"/>
              </a:spcAft>
            </a:pPr>
            <a:endParaRPr lang="it-IT" sz="2400" b="0" strike="noStrike" spc="-1" dirty="0">
              <a:latin typeface="Arial"/>
            </a:endParaRPr>
          </a:p>
        </p:txBody>
      </p:sp>
      <p:pic>
        <p:nvPicPr>
          <p:cNvPr id="451" name="Immagine 450"/>
          <p:cNvPicPr/>
          <p:nvPr/>
        </p:nvPicPr>
        <p:blipFill>
          <a:blip r:embed="rId2"/>
          <a:stretch/>
        </p:blipFill>
        <p:spPr>
          <a:xfrm>
            <a:off x="2437920" y="4893120"/>
            <a:ext cx="4761720" cy="266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5328000" y="0"/>
            <a:ext cx="3814560" cy="7558560"/>
          </a:xfrm>
          <a:prstGeom prst="rect">
            <a:avLst/>
          </a:prstGeom>
          <a:solidFill>
            <a:srgbClr val="FFE9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CustomShape 2"/>
          <p:cNvSpPr/>
          <p:nvPr/>
        </p:nvSpPr>
        <p:spPr>
          <a:xfrm>
            <a:off x="0" y="360000"/>
            <a:ext cx="10078560" cy="934560"/>
          </a:xfrm>
          <a:prstGeom prst="rect">
            <a:avLst/>
          </a:prstGeom>
          <a:solidFill>
            <a:srgbClr val="FFB66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3"/>
          <p:cNvSpPr/>
          <p:nvPr/>
        </p:nvSpPr>
        <p:spPr>
          <a:xfrm>
            <a:off x="576000" y="1640776"/>
            <a:ext cx="8926920" cy="413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es-ES" sz="2600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B</a:t>
            </a:r>
            <a:r>
              <a:rPr lang="es-ES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ien estructurado, debe incluir:</a:t>
            </a:r>
            <a:endParaRPr lang="it-IT" sz="26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it-IT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ES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Una encuesta o investigación de base</a:t>
            </a:r>
            <a:endParaRPr lang="it-IT" sz="26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it-IT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419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Un programa de formación</a:t>
            </a:r>
            <a:endParaRPr lang="es-419" sz="26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it-IT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419" sz="2600" b="1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En línea</a:t>
            </a:r>
            <a:r>
              <a:rPr lang="es-419" sz="2600" b="1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 con los OLS</a:t>
            </a:r>
            <a:endParaRPr lang="es-419" sz="26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lang="it-IT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419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Configurar un</a:t>
            </a:r>
          </a:p>
          <a:p>
            <a:pPr algn="just">
              <a:lnSpc>
                <a:spcPct val="120000"/>
              </a:lnSpc>
            </a:pPr>
            <a:r>
              <a:rPr lang="es-419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   estructura organizativa </a:t>
            </a:r>
            <a:endParaRPr lang="es-419" sz="26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es-419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Acompañamiento</a:t>
            </a:r>
            <a:endParaRPr lang="es-419" sz="2600" b="0" strike="noStrike" spc="-1" dirty="0">
              <a:latin typeface="Arial"/>
            </a:endParaRPr>
          </a:p>
        </p:txBody>
      </p:sp>
      <p:sp>
        <p:nvSpPr>
          <p:cNvPr id="455" name="CustomShape 4"/>
          <p:cNvSpPr/>
          <p:nvPr/>
        </p:nvSpPr>
        <p:spPr>
          <a:xfrm>
            <a:off x="540000" y="504000"/>
            <a:ext cx="95745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419" sz="3200" b="1" strike="noStrike" cap="small" spc="-1" dirty="0">
                <a:solidFill>
                  <a:srgbClr val="FFFFFF"/>
                </a:solidFill>
                <a:latin typeface="Comic Sans MS"/>
                <a:ea typeface="DejaVu Sans"/>
              </a:rPr>
              <a:t>Enfoque del plan estratégico</a:t>
            </a:r>
            <a:endParaRPr lang="es-419" sz="3200" b="0" strike="noStrike" spc="-1" dirty="0">
              <a:latin typeface="Arial"/>
            </a:endParaRPr>
          </a:p>
        </p:txBody>
      </p:sp>
      <p:pic>
        <p:nvPicPr>
          <p:cNvPr id="456" name="Immagine 455"/>
          <p:cNvPicPr/>
          <p:nvPr/>
        </p:nvPicPr>
        <p:blipFill>
          <a:blip r:embed="rId2"/>
          <a:srcRect b="5400"/>
          <a:stretch/>
        </p:blipFill>
        <p:spPr>
          <a:xfrm>
            <a:off x="4873680" y="4088416"/>
            <a:ext cx="5205960" cy="298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-79200" y="6031800"/>
            <a:ext cx="9391680" cy="78300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"/>
          <p:cNvSpPr/>
          <p:nvPr/>
        </p:nvSpPr>
        <p:spPr>
          <a:xfrm>
            <a:off x="4015800" y="5877720"/>
            <a:ext cx="4314008" cy="102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419" sz="3200" b="1" strike="noStrike" spc="-1" dirty="0">
                <a:solidFill>
                  <a:srgbClr val="4A452A"/>
                </a:solidFill>
                <a:latin typeface="Cambria"/>
                <a:ea typeface="DejaVu Sans"/>
              </a:rPr>
              <a:t>La Carta Encíclica </a:t>
            </a:r>
            <a:endParaRPr lang="es-419" sz="3200" b="0" strike="noStrike" spc="-1" dirty="0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96360" y="350280"/>
            <a:ext cx="324828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419" sz="2400" b="0" strike="noStrike" spc="-1" dirty="0">
              <a:solidFill>
                <a:srgbClr val="000000"/>
              </a:solidFill>
              <a:latin typeface="Cambria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419" sz="24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Lo que</a:t>
            </a:r>
            <a:r>
              <a:rPr lang="es-ES" sz="24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 está ocurriendo</a:t>
            </a:r>
          </a:p>
          <a:p>
            <a:pPr algn="ctr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en nuestra casa común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52" name="CustomShape 4"/>
          <p:cNvSpPr/>
          <p:nvPr/>
        </p:nvSpPr>
        <p:spPr>
          <a:xfrm>
            <a:off x="396360" y="1584360"/>
            <a:ext cx="324828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2400" spc="-1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El Evangelio </a:t>
            </a: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de la Creación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396360" y="2782440"/>
            <a:ext cx="324828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2400" spc="-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s-ES" sz="2400" spc="-1" dirty="0">
                <a:latin typeface="Cambria" panose="02040503050406030204" pitchFamily="18" charset="0"/>
                <a:ea typeface="Cambria" panose="02040503050406030204" pitchFamily="18" charset="0"/>
              </a:rPr>
              <a:t>Las raíces humanas</a:t>
            </a:r>
          </a:p>
          <a:p>
            <a:pPr algn="ctr">
              <a:lnSpc>
                <a:spcPct val="100000"/>
              </a:lnSpc>
            </a:pPr>
            <a:r>
              <a:rPr lang="es-ES" sz="2400" spc="-1" dirty="0">
                <a:latin typeface="Cambria" panose="02040503050406030204" pitchFamily="18" charset="0"/>
                <a:ea typeface="Cambria" panose="02040503050406030204" pitchFamily="18" charset="0"/>
              </a:rPr>
              <a:t>de la crisis ecológica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54" name="CustomShape 6"/>
          <p:cNvSpPr/>
          <p:nvPr/>
        </p:nvSpPr>
        <p:spPr>
          <a:xfrm>
            <a:off x="396360" y="3980160"/>
            <a:ext cx="324828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2400" spc="-1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Ecología integral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56" name="CustomShape 7"/>
          <p:cNvSpPr/>
          <p:nvPr/>
        </p:nvSpPr>
        <p:spPr>
          <a:xfrm>
            <a:off x="396360" y="5131800"/>
            <a:ext cx="324828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Pautas de acción</a:t>
            </a:r>
            <a:endParaRPr lang="es-ES" sz="2400" b="0" strike="noStrike" spc="-1" dirty="0">
              <a:latin typeface="Arial"/>
            </a:endParaRPr>
          </a:p>
        </p:txBody>
      </p:sp>
      <p:sp>
        <p:nvSpPr>
          <p:cNvPr id="257" name="CustomShape 8"/>
          <p:cNvSpPr/>
          <p:nvPr/>
        </p:nvSpPr>
        <p:spPr>
          <a:xfrm>
            <a:off x="396360" y="5934290"/>
            <a:ext cx="324828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2400" spc="-1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es-419" sz="2400" spc="-1" dirty="0">
                <a:solidFill>
                  <a:srgbClr val="000000"/>
                </a:solidFill>
                <a:latin typeface="Cambria"/>
              </a:rPr>
              <a:t>Educación, ecológica</a:t>
            </a:r>
          </a:p>
          <a:p>
            <a:pPr algn="ctr">
              <a:lnSpc>
                <a:spcPct val="100000"/>
              </a:lnSpc>
            </a:pPr>
            <a:r>
              <a:rPr lang="es-419" sz="2400" spc="-1" dirty="0">
                <a:solidFill>
                  <a:srgbClr val="000000"/>
                </a:solidFill>
                <a:latin typeface="Cambria"/>
              </a:rPr>
              <a:t>y espiritualidad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">
            <a:off x="4640640" y="347497"/>
            <a:ext cx="3832800" cy="544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5328000" y="0"/>
            <a:ext cx="3814560" cy="7558560"/>
          </a:xfrm>
          <a:prstGeom prst="rect">
            <a:avLst/>
          </a:prstGeom>
          <a:solidFill>
            <a:srgbClr val="FFE9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2"/>
          <p:cNvSpPr/>
          <p:nvPr/>
        </p:nvSpPr>
        <p:spPr>
          <a:xfrm>
            <a:off x="0" y="284843"/>
            <a:ext cx="10078560" cy="934560"/>
          </a:xfrm>
          <a:prstGeom prst="rect">
            <a:avLst/>
          </a:prstGeom>
          <a:solidFill>
            <a:srgbClr val="FFB66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3"/>
          <p:cNvSpPr/>
          <p:nvPr/>
        </p:nvSpPr>
        <p:spPr>
          <a:xfrm>
            <a:off x="576000" y="1440360"/>
            <a:ext cx="8926920" cy="44910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es-ES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Una campaña para promover la LS:</a:t>
            </a:r>
            <a:endParaRPr lang="it-IT" sz="26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it-IT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419" sz="2600" b="1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Elaboración de una visión</a:t>
            </a:r>
            <a:endParaRPr lang="es-419" sz="2600" b="1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es-419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419" sz="2600" b="1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Sensibilización</a:t>
            </a:r>
            <a:endParaRPr lang="es-419" sz="26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it-IT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419" sz="2500" b="1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Implementación de actividades</a:t>
            </a:r>
            <a:endParaRPr lang="es-419" sz="25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es-419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419" sz="2600" b="1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Documentación y </a:t>
            </a:r>
          </a:p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es-419" sz="2600" b="1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  puesta en común</a:t>
            </a:r>
            <a:r>
              <a:rPr lang="es-419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 </a:t>
            </a:r>
            <a:endParaRPr lang="es-419" sz="26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it-IT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419" sz="26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Trabajo en </a:t>
            </a:r>
            <a:r>
              <a:rPr lang="es-419" sz="2600" b="1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Red</a:t>
            </a:r>
            <a:endParaRPr lang="es-419" sz="2600" b="0" strike="noStrike" spc="-1" dirty="0">
              <a:latin typeface="Arial"/>
            </a:endParaRPr>
          </a:p>
        </p:txBody>
      </p:sp>
      <p:sp>
        <p:nvSpPr>
          <p:cNvPr id="460" name="CustomShape 4"/>
          <p:cNvSpPr/>
          <p:nvPr/>
        </p:nvSpPr>
        <p:spPr>
          <a:xfrm>
            <a:off x="540000" y="504000"/>
            <a:ext cx="95745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419" sz="3200" b="1" strike="noStrike" cap="small" spc="-1" dirty="0">
                <a:solidFill>
                  <a:srgbClr val="FFFFFF"/>
                </a:solidFill>
                <a:latin typeface="Comic Sans MS"/>
                <a:ea typeface="DejaVu Sans"/>
              </a:rPr>
              <a:t>Enfoque de la campaña ANIMACIÓN</a:t>
            </a:r>
            <a:endParaRPr lang="es-419" sz="3200" b="0" strike="noStrike" spc="-1" dirty="0">
              <a:latin typeface="Arial"/>
            </a:endParaRPr>
          </a:p>
        </p:txBody>
      </p:sp>
      <p:pic>
        <p:nvPicPr>
          <p:cNvPr id="461" name="Immagine 460"/>
          <p:cNvPicPr/>
          <p:nvPr/>
        </p:nvPicPr>
        <p:blipFill>
          <a:blip r:embed="rId2"/>
          <a:srcRect l="11305" r="11283"/>
          <a:stretch/>
        </p:blipFill>
        <p:spPr>
          <a:xfrm>
            <a:off x="5760000" y="3348000"/>
            <a:ext cx="2950560" cy="3813120"/>
          </a:xfrm>
          <a:prstGeom prst="rect">
            <a:avLst/>
          </a:prstGeom>
          <a:ln>
            <a:noFill/>
          </a:ln>
        </p:spPr>
      </p:pic>
      <p:sp>
        <p:nvSpPr>
          <p:cNvPr id="462" name="CustomShape 5"/>
          <p:cNvSpPr/>
          <p:nvPr/>
        </p:nvSpPr>
        <p:spPr>
          <a:xfrm>
            <a:off x="-63000" y="6047280"/>
            <a:ext cx="9388440" cy="76536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Immagine 462"/>
          <p:cNvPicPr/>
          <p:nvPr/>
        </p:nvPicPr>
        <p:blipFill>
          <a:blip r:embed="rId2"/>
          <a:stretch/>
        </p:blipFill>
        <p:spPr>
          <a:xfrm>
            <a:off x="3600360" y="3564360"/>
            <a:ext cx="5543280" cy="2478600"/>
          </a:xfrm>
          <a:prstGeom prst="rect">
            <a:avLst/>
          </a:prstGeom>
          <a:ln>
            <a:noFill/>
          </a:ln>
        </p:spPr>
      </p:pic>
      <p:sp>
        <p:nvSpPr>
          <p:cNvPr id="464" name="CustomShape 1"/>
          <p:cNvSpPr/>
          <p:nvPr/>
        </p:nvSpPr>
        <p:spPr>
          <a:xfrm>
            <a:off x="-63000" y="1367280"/>
            <a:ext cx="10143360" cy="76536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2"/>
          <p:cNvSpPr/>
          <p:nvPr/>
        </p:nvSpPr>
        <p:spPr>
          <a:xfrm>
            <a:off x="0" y="360000"/>
            <a:ext cx="10078560" cy="1006920"/>
          </a:xfrm>
          <a:prstGeom prst="rect">
            <a:avLst/>
          </a:prstGeom>
          <a:solidFill>
            <a:srgbClr val="FFB66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CustomShape 3"/>
          <p:cNvSpPr/>
          <p:nvPr/>
        </p:nvSpPr>
        <p:spPr>
          <a:xfrm>
            <a:off x="-63000" y="6047280"/>
            <a:ext cx="9388440" cy="76536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CustomShape 4"/>
          <p:cNvSpPr/>
          <p:nvPr/>
        </p:nvSpPr>
        <p:spPr>
          <a:xfrm>
            <a:off x="540000" y="504000"/>
            <a:ext cx="95745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419" sz="3200" b="1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Estrategias cotidianas</a:t>
            </a:r>
            <a:endParaRPr lang="es-419" sz="3200" b="0" strike="noStrike" spc="-1" dirty="0">
              <a:latin typeface="Arial"/>
            </a:endParaRPr>
          </a:p>
        </p:txBody>
      </p:sp>
      <p:sp>
        <p:nvSpPr>
          <p:cNvPr id="468" name="CustomShape 5"/>
          <p:cNvSpPr/>
          <p:nvPr/>
        </p:nvSpPr>
        <p:spPr>
          <a:xfrm>
            <a:off x="216000" y="1439640"/>
            <a:ext cx="9430560" cy="245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20000"/>
              </a:lnSpc>
              <a:spcAft>
                <a:spcPts val="286"/>
              </a:spcAft>
            </a:pPr>
            <a:r>
              <a:rPr lang="es-419" sz="2400" b="1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"Comunidad verde":</a:t>
            </a:r>
            <a:endParaRPr lang="es-419" sz="24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1701"/>
              </a:spcBef>
              <a:spcAft>
                <a:spcPts val="1417"/>
              </a:spcAft>
            </a:pPr>
            <a:r>
              <a:rPr lang="es-419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Un programa de formación</a:t>
            </a:r>
            <a:endParaRPr lang="es-419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Aft>
                <a:spcPts val="1417"/>
              </a:spcAft>
            </a:pPr>
            <a:r>
              <a:rPr lang="es-ES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Adopción y adaptación de buenas prácticas</a:t>
            </a:r>
            <a:endParaRPr lang="it-IT" sz="24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es-419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419" sz="2400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Predicar</a:t>
            </a:r>
            <a:r>
              <a:rPr lang="es-419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 con el ejemplo</a:t>
            </a:r>
            <a:endParaRPr lang="es-419" sz="2400" b="0" strike="noStrike" spc="-1" dirty="0">
              <a:latin typeface="Arial"/>
            </a:endParaRPr>
          </a:p>
        </p:txBody>
      </p:sp>
      <p:sp>
        <p:nvSpPr>
          <p:cNvPr id="469" name="CustomShape 6"/>
          <p:cNvSpPr/>
          <p:nvPr/>
        </p:nvSpPr>
        <p:spPr>
          <a:xfrm>
            <a:off x="71280" y="6032318"/>
            <a:ext cx="986436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“Proyectos verdes”: proyectos temáticos realizados a </a:t>
            </a:r>
          </a:p>
          <a:p>
            <a:pPr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diferentes niveles</a:t>
            </a:r>
            <a:endParaRPr lang="it-IT" sz="2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Immagine 469"/>
          <p:cNvPicPr/>
          <p:nvPr/>
        </p:nvPicPr>
        <p:blipFill>
          <a:blip r:embed="rId2"/>
          <a:srcRect l="13696" r="16547"/>
          <a:stretch/>
        </p:blipFill>
        <p:spPr>
          <a:xfrm>
            <a:off x="4752000" y="3096000"/>
            <a:ext cx="4247280" cy="4030920"/>
          </a:xfrm>
          <a:prstGeom prst="rect">
            <a:avLst/>
          </a:prstGeom>
          <a:ln>
            <a:noFill/>
          </a:ln>
        </p:spPr>
      </p:pic>
      <p:sp>
        <p:nvSpPr>
          <p:cNvPr id="471" name="CustomShape 1"/>
          <p:cNvSpPr/>
          <p:nvPr/>
        </p:nvSpPr>
        <p:spPr>
          <a:xfrm>
            <a:off x="-63000" y="1367280"/>
            <a:ext cx="10143360" cy="76536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2"/>
          <p:cNvSpPr/>
          <p:nvPr/>
        </p:nvSpPr>
        <p:spPr>
          <a:xfrm>
            <a:off x="0" y="360000"/>
            <a:ext cx="10078560" cy="1006920"/>
          </a:xfrm>
          <a:prstGeom prst="rect">
            <a:avLst/>
          </a:prstGeom>
          <a:solidFill>
            <a:srgbClr val="FFB66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3"/>
          <p:cNvSpPr/>
          <p:nvPr/>
        </p:nvSpPr>
        <p:spPr>
          <a:xfrm>
            <a:off x="-63000" y="6047280"/>
            <a:ext cx="9388440" cy="76536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4"/>
          <p:cNvSpPr/>
          <p:nvPr/>
        </p:nvSpPr>
        <p:spPr>
          <a:xfrm>
            <a:off x="540000" y="504000"/>
            <a:ext cx="957456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es-419" sz="3200" b="1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Estrategias ordinarias</a:t>
            </a:r>
            <a:endParaRPr lang="es-419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 dirty="0">
              <a:latin typeface="Arial"/>
            </a:endParaRPr>
          </a:p>
        </p:txBody>
      </p:sp>
      <p:sp>
        <p:nvSpPr>
          <p:cNvPr id="475" name="CustomShape 5"/>
          <p:cNvSpPr/>
          <p:nvPr/>
        </p:nvSpPr>
        <p:spPr>
          <a:xfrm>
            <a:off x="216000" y="1439640"/>
            <a:ext cx="9430560" cy="431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20000"/>
              </a:lnSpc>
              <a:spcAft>
                <a:spcPts val="286"/>
              </a:spcAft>
            </a:pPr>
            <a:r>
              <a:rPr lang="it-IT" sz="2400" b="1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“</a:t>
            </a:r>
            <a:r>
              <a:rPr lang="es-419" sz="2400" b="1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Apostolado verde”:</a:t>
            </a:r>
            <a:endParaRPr lang="es-419" sz="24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1701"/>
              </a:spcBef>
              <a:spcAft>
                <a:spcPts val="1417"/>
              </a:spcAft>
            </a:pPr>
            <a:r>
              <a:rPr lang="es-419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Un programa de formación</a:t>
            </a:r>
            <a:endParaRPr lang="es-419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Aft>
                <a:spcPts val="1417"/>
              </a:spcAft>
            </a:pPr>
            <a:r>
              <a:rPr lang="it-IT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</a:t>
            </a:r>
            <a:r>
              <a:rPr lang="es-ES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 Incorporación de LS / ecología integral</a:t>
            </a:r>
            <a:endParaRPr lang="es-ES" sz="24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it-IT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419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Interconexión (trabajo en red)</a:t>
            </a:r>
            <a:endParaRPr lang="es-419" sz="24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417"/>
              </a:spcAft>
            </a:pPr>
            <a:r>
              <a:rPr lang="it-IT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= </a:t>
            </a:r>
            <a:r>
              <a:rPr lang="es-419" sz="2400" b="0" strike="noStrike" spc="-1" dirty="0">
                <a:solidFill>
                  <a:srgbClr val="000000"/>
                </a:solidFill>
                <a:latin typeface="Comic Sans MS"/>
                <a:ea typeface="Noto Sans CJK SC Regular"/>
              </a:rPr>
              <a:t>Animación en el campo</a:t>
            </a:r>
            <a:endParaRPr lang="es-419" sz="24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417"/>
              </a:spcAft>
            </a:pPr>
            <a:endParaRPr lang="it-IT" sz="2400" b="0" strike="noStrike" spc="-1" dirty="0">
              <a:latin typeface="Arial"/>
            </a:endParaRPr>
          </a:p>
          <a:p>
            <a:pPr marL="288000" indent="-286560" algn="just">
              <a:lnSpc>
                <a:spcPct val="120000"/>
              </a:lnSpc>
              <a:spcAft>
                <a:spcPts val="286"/>
              </a:spcAft>
            </a:pPr>
            <a:endParaRPr lang="it-IT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-79200" y="6031440"/>
            <a:ext cx="9396360" cy="78732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49680" rIns="99360" bIns="4968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500" b="1" strike="noStrike" spc="-1" dirty="0">
                <a:solidFill>
                  <a:srgbClr val="CE181E"/>
                </a:solidFill>
                <a:latin typeface="Arial"/>
                <a:ea typeface="DejaVu Sans"/>
              </a:rPr>
              <a:t>   HERMANAS SALESIANAS</a:t>
            </a:r>
            <a:endParaRPr lang="it-IT" sz="3500" b="0" strike="noStrike" spc="-1" dirty="0">
              <a:latin typeface="Arial"/>
            </a:endParaRPr>
          </a:p>
        </p:txBody>
      </p:sp>
      <p:sp>
        <p:nvSpPr>
          <p:cNvPr id="477" name="CustomShape 2"/>
          <p:cNvSpPr/>
          <p:nvPr/>
        </p:nvSpPr>
        <p:spPr>
          <a:xfrm>
            <a:off x="286200" y="195460"/>
            <a:ext cx="9070920" cy="615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/>
          </a:bodyPr>
          <a:lstStyle/>
          <a:p>
            <a:pPr marL="476280" indent="-355680">
              <a:lnSpc>
                <a:spcPct val="100000"/>
              </a:lnSpc>
              <a:spcBef>
                <a:spcPts val="156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419" sz="2800" b="1" spc="-1" dirty="0">
                <a:solidFill>
                  <a:srgbClr val="000000"/>
                </a:solidFill>
              </a:rPr>
              <a:t>Estudio referencial</a:t>
            </a:r>
            <a:endParaRPr lang="es-419" sz="2800" b="0" strike="noStrike" spc="-1" dirty="0">
              <a:latin typeface="Arial"/>
            </a:endParaRPr>
          </a:p>
          <a:p>
            <a:pPr marL="476280">
              <a:lnSpc>
                <a:spcPct val="115000"/>
              </a:lnSpc>
              <a:spcAft>
                <a:spcPts val="1417"/>
              </a:spcAft>
            </a:pPr>
            <a:r>
              <a:rPr lang="it-IT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</a:t>
            </a:r>
            <a:r>
              <a:rPr lang="it-IT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400" spc="-1" dirty="0">
                <a:solidFill>
                  <a:srgbClr val="000000"/>
                </a:solidFill>
              </a:rPr>
              <a:t>cuestionario para documentar prácticas (estilo de vida y ministerio)</a:t>
            </a:r>
            <a:endParaRPr lang="it-IT" sz="2400" b="0" strike="noStrike" spc="-1" dirty="0">
              <a:latin typeface="Arial"/>
            </a:endParaRPr>
          </a:p>
          <a:p>
            <a:pPr marL="476280" indent="-355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1" spc="-1" dirty="0">
                <a:solidFill>
                  <a:srgbClr val="000000"/>
                </a:solidFill>
              </a:rPr>
              <a:t>Alineación con la Ecología integral</a:t>
            </a:r>
            <a:endParaRPr lang="it-IT" sz="2800" b="0" strike="noStrike" spc="-1" dirty="0">
              <a:latin typeface="Arial"/>
            </a:endParaRPr>
          </a:p>
          <a:p>
            <a:pPr marL="770040" indent="-292680">
              <a:lnSpc>
                <a:spcPct val="114000"/>
              </a:lnSpc>
              <a:spcAft>
                <a:spcPts val="1417"/>
              </a:spcAft>
            </a:pPr>
            <a:r>
              <a:rPr lang="es-ES" sz="2400" spc="-1" dirty="0">
                <a:solidFill>
                  <a:srgbClr val="000000"/>
                </a:solidFill>
              </a:rPr>
              <a:t>= Llegar a una visión compartida (Actas Capitulares, LS, espiritualidad salesiana)</a:t>
            </a:r>
            <a:endParaRPr lang="it-IT" sz="2400" b="0" strike="noStrike" spc="-1" dirty="0">
              <a:latin typeface="Arial"/>
            </a:endParaRPr>
          </a:p>
          <a:p>
            <a:pPr marL="476280" indent="-355680">
              <a:lnSpc>
                <a:spcPct val="114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419" sz="2800" b="1" spc="-1" dirty="0">
                <a:solidFill>
                  <a:srgbClr val="000000"/>
                </a:solidFill>
              </a:rPr>
              <a:t>Directrices para Ecología integral</a:t>
            </a:r>
            <a:endParaRPr lang="es-419" sz="2800" b="0" strike="noStrike" spc="-1" dirty="0">
              <a:latin typeface="Arial"/>
            </a:endParaRPr>
          </a:p>
          <a:p>
            <a:pPr marL="756000" indent="-288000">
              <a:lnSpc>
                <a:spcPct val="115000"/>
              </a:lnSpc>
              <a:spcAft>
                <a:spcPts val="1417"/>
              </a:spcAft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</a:t>
            </a:r>
            <a:r>
              <a:rPr lang="es-ES" sz="2400" spc="-1" dirty="0">
                <a:solidFill>
                  <a:srgbClr val="000000"/>
                </a:solidFill>
              </a:rPr>
              <a:t> espiritualidad y metas de la misión educativa del Instituto formado por una Ecología Integral + promovido a través de la MEI</a:t>
            </a:r>
            <a:endParaRPr lang="it-IT" sz="2400" b="0" strike="noStrike" spc="-1" dirty="0">
              <a:latin typeface="Arial"/>
            </a:endParaRPr>
          </a:p>
          <a:p>
            <a:pPr marL="476280" indent="-355680">
              <a:lnSpc>
                <a:spcPct val="114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s-419" sz="2800" b="1" spc="-1" dirty="0">
                <a:solidFill>
                  <a:srgbClr val="000000"/>
                </a:solidFill>
              </a:rPr>
              <a:t>Acompañamiento</a:t>
            </a:r>
            <a:endParaRPr lang="es-419" sz="2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312"/>
              </a:spcAft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lang="it-IT" sz="2400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es-ES" sz="2400" spc="-1" dirty="0">
                <a:solidFill>
                  <a:srgbClr val="000000"/>
                </a:solidFill>
              </a:rPr>
              <a:t>Formar coordinadores y apoyara las circunscripciones en la 	planificación ...</a:t>
            </a:r>
            <a:endParaRPr lang="it-IT" sz="2400" b="0" strike="noStrike" spc="-1" dirty="0">
              <a:latin typeface="Arial"/>
            </a:endParaRPr>
          </a:p>
          <a:p>
            <a:pPr marL="793800" indent="-316080">
              <a:lnSpc>
                <a:spcPct val="115000"/>
              </a:lnSpc>
            </a:pPr>
            <a:r>
              <a:rPr lang="it-IT" sz="2400" spc="-1" dirty="0">
                <a:solidFill>
                  <a:srgbClr val="000000"/>
                </a:solidFill>
              </a:rPr>
              <a:t>= ... </a:t>
            </a:r>
            <a:r>
              <a:rPr lang="es-419" sz="2400" spc="-1" dirty="0">
                <a:solidFill>
                  <a:srgbClr val="000000"/>
                </a:solidFill>
              </a:rPr>
              <a:t>implementando un proceso</a:t>
            </a:r>
            <a:endParaRPr lang="es-419" sz="2400" b="0" strike="noStrike" spc="-1" dirty="0">
              <a:latin typeface="Arial"/>
            </a:endParaRPr>
          </a:p>
          <a:p>
            <a:pPr marL="793800" indent="-316080">
              <a:lnSpc>
                <a:spcPct val="115000"/>
              </a:lnSpc>
              <a:spcAft>
                <a:spcPts val="567"/>
              </a:spcAft>
            </a:pPr>
            <a:r>
              <a:rPr lang="es-419" sz="2400" spc="-1" dirty="0">
                <a:solidFill>
                  <a:srgbClr val="000000"/>
                </a:solidFill>
              </a:rPr>
              <a:t>= y acompañar la implementación</a:t>
            </a:r>
            <a:endParaRPr lang="es-419" sz="2400" b="0" strike="noStrike" spc="-1" dirty="0">
              <a:latin typeface="Arial"/>
            </a:endParaRPr>
          </a:p>
        </p:txBody>
      </p:sp>
      <p:pic>
        <p:nvPicPr>
          <p:cNvPr id="478" name="Immagine 477"/>
          <p:cNvPicPr/>
          <p:nvPr/>
        </p:nvPicPr>
        <p:blipFill>
          <a:blip r:embed="rId2"/>
          <a:stretch/>
        </p:blipFill>
        <p:spPr>
          <a:xfrm>
            <a:off x="6861600" y="5425560"/>
            <a:ext cx="2066040" cy="1990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-79200" y="6031440"/>
            <a:ext cx="9396360" cy="78732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49680" rIns="99360" bIns="4968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500" b="1" strike="noStrike" spc="-1">
                <a:solidFill>
                  <a:srgbClr val="CE181E"/>
                </a:solidFill>
                <a:latin typeface="Arial"/>
                <a:ea typeface="DejaVu Sans"/>
              </a:rPr>
              <a:t>    URSULINAS DE JESÚS</a:t>
            </a:r>
            <a:endParaRPr lang="it-IT" sz="3500" b="0" strike="noStrike" spc="-1">
              <a:latin typeface="Arial"/>
            </a:endParaRPr>
          </a:p>
        </p:txBody>
      </p:sp>
      <p:sp>
        <p:nvSpPr>
          <p:cNvPr id="480" name="CustomShape 2"/>
          <p:cNvSpPr/>
          <p:nvPr/>
        </p:nvSpPr>
        <p:spPr>
          <a:xfrm>
            <a:off x="286200" y="538200"/>
            <a:ext cx="9070920" cy="526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76280" indent="-355680">
              <a:lnSpc>
                <a:spcPct val="100000"/>
              </a:lnSpc>
              <a:spcBef>
                <a:spcPts val="156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419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 la Congregación: Directrices</a:t>
            </a:r>
            <a:endParaRPr lang="es-419" sz="2800" b="0" strike="noStrike" spc="-1" dirty="0">
              <a:latin typeface="Arial"/>
            </a:endParaRPr>
          </a:p>
          <a:p>
            <a:pPr marL="476280">
              <a:lnSpc>
                <a:spcPct val="115000"/>
              </a:lnSpc>
              <a:spcAft>
                <a:spcPts val="1199"/>
              </a:spcAft>
            </a:pPr>
            <a:r>
              <a:rPr lang="es-419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es-419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general, comunidad, personal</a:t>
            </a:r>
            <a:endParaRPr lang="es-419" sz="2400" b="0" strike="noStrike" spc="-1" dirty="0">
              <a:latin typeface="Arial"/>
            </a:endParaRPr>
          </a:p>
          <a:p>
            <a:pPr marL="476280" indent="-355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419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Leyendo LS – dimensiones varias</a:t>
            </a:r>
            <a:endParaRPr lang="es-419" sz="2800" b="0" strike="noStrike" spc="-1" dirty="0">
              <a:latin typeface="Arial"/>
            </a:endParaRPr>
          </a:p>
          <a:p>
            <a:pPr marL="770040" indent="-292680">
              <a:lnSpc>
                <a:spcPct val="114000"/>
              </a:lnSpc>
            </a:pPr>
            <a:r>
              <a:rPr lang="es-419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es-419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ambiental, económica, social, cultural, espiritual y estilo de vida.</a:t>
            </a:r>
            <a:endParaRPr lang="es-419" sz="2400" b="0" strike="noStrike" spc="-1" dirty="0">
              <a:latin typeface="Arial"/>
            </a:endParaRPr>
          </a:p>
          <a:p>
            <a:pPr marL="476280" indent="-35568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419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Proceso: </a:t>
            </a:r>
            <a:endParaRPr lang="es-419" sz="2800" b="0" strike="noStrike" spc="-1" dirty="0">
              <a:latin typeface="Arial"/>
            </a:endParaRPr>
          </a:p>
          <a:p>
            <a:pPr marL="476280">
              <a:lnSpc>
                <a:spcPct val="115000"/>
              </a:lnSpc>
              <a:spcAft>
                <a:spcPts val="312"/>
              </a:spcAft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es-419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Mensajes mensuales a las comunidades sobre </a:t>
            </a:r>
            <a:r>
              <a:rPr lang="it-IT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LS y</a:t>
            </a:r>
            <a:r>
              <a:rPr dirty="0"/>
              <a:t/>
            </a:r>
            <a:br>
              <a:rPr dirty="0"/>
            </a:br>
            <a:r>
              <a:rPr lang="it-IT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es-419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acciones consecuentes</a:t>
            </a:r>
            <a:endParaRPr lang="es-419" sz="2400" b="0" strike="noStrike" spc="-1" dirty="0">
              <a:latin typeface="Arial"/>
            </a:endParaRPr>
          </a:p>
          <a:p>
            <a:pPr marL="793800" indent="-316080">
              <a:lnSpc>
                <a:spcPct val="115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es-419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Recepción excelente y adopción de prácticas buenas</a:t>
            </a:r>
            <a:endParaRPr lang="es-419" sz="2400" b="0" strike="noStrike" spc="-1" dirty="0">
              <a:latin typeface="Arial"/>
            </a:endParaRPr>
          </a:p>
          <a:p>
            <a:pPr marL="793800" indent="-316080">
              <a:lnSpc>
                <a:spcPct val="115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es-419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Compartiendo dentro de la congregación, caminando juntas</a:t>
            </a:r>
            <a:endParaRPr lang="es-419" sz="2400" b="0" strike="noStrike" spc="-1" dirty="0">
              <a:latin typeface="Arial"/>
            </a:endParaRPr>
          </a:p>
          <a:p>
            <a:pPr marL="793800" indent="-316080">
              <a:lnSpc>
                <a:spcPct val="115000"/>
              </a:lnSpc>
            </a:pPr>
            <a:r>
              <a:rPr lang="es-419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Elaboración de directrices</a:t>
            </a:r>
            <a:endParaRPr lang="es-419" sz="2400" b="0" strike="noStrike" spc="-1" dirty="0">
              <a:latin typeface="Arial"/>
            </a:endParaRPr>
          </a:p>
        </p:txBody>
      </p:sp>
      <p:pic>
        <p:nvPicPr>
          <p:cNvPr id="481" name="Picture 2"/>
          <p:cNvPicPr/>
          <p:nvPr/>
        </p:nvPicPr>
        <p:blipFill>
          <a:blip r:embed="rId2"/>
          <a:stretch/>
        </p:blipFill>
        <p:spPr>
          <a:xfrm>
            <a:off x="6913080" y="5615280"/>
            <a:ext cx="2404080" cy="194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magine 331"/>
          <p:cNvPicPr/>
          <p:nvPr/>
        </p:nvPicPr>
        <p:blipFill>
          <a:blip r:embed="rId2"/>
          <a:srcRect r="11448"/>
          <a:stretch/>
        </p:blipFill>
        <p:spPr>
          <a:xfrm>
            <a:off x="3823920" y="4039920"/>
            <a:ext cx="5535360" cy="3515400"/>
          </a:xfrm>
          <a:prstGeom prst="rect">
            <a:avLst/>
          </a:prstGeom>
          <a:ln>
            <a:noFill/>
          </a:ln>
        </p:spPr>
      </p:pic>
      <p:sp>
        <p:nvSpPr>
          <p:cNvPr id="483" name="CustomShape 1"/>
          <p:cNvSpPr/>
          <p:nvPr/>
        </p:nvSpPr>
        <p:spPr>
          <a:xfrm>
            <a:off x="-79200" y="6045480"/>
            <a:ext cx="10154880" cy="76860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2"/>
          <p:cNvSpPr/>
          <p:nvPr/>
        </p:nvSpPr>
        <p:spPr>
          <a:xfrm>
            <a:off x="277560" y="6098760"/>
            <a:ext cx="73756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CE181E"/>
                </a:solidFill>
                <a:latin typeface="Calibri"/>
                <a:ea typeface="DejaVu Sans"/>
              </a:rPr>
              <a:t> CONCLUSIÓN...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144000" y="329400"/>
            <a:ext cx="936072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419" sz="2200" b="1" strike="noStrike" spc="-1" dirty="0">
                <a:solidFill>
                  <a:srgbClr val="CE181E"/>
                </a:solidFill>
                <a:latin typeface="Arial"/>
                <a:ea typeface="DejaVu Sans"/>
              </a:rPr>
              <a:t>Se está acabando el tiempo para arreglar la economía, proteger la Tierra, ayudar a los pobres </a:t>
            </a:r>
            <a:endParaRPr lang="es-419" sz="2200" b="0" strike="noStrike" spc="-1" dirty="0">
              <a:latin typeface="Arial"/>
            </a:endParaRPr>
          </a:p>
        </p:txBody>
      </p:sp>
      <p:sp>
        <p:nvSpPr>
          <p:cNvPr id="486" name="CustomShape 4"/>
          <p:cNvSpPr/>
          <p:nvPr/>
        </p:nvSpPr>
        <p:spPr>
          <a:xfrm>
            <a:off x="652680" y="1079280"/>
            <a:ext cx="7916400" cy="286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5000"/>
              </a:lnSpc>
              <a:spcBef>
                <a:spcPts val="1191"/>
              </a:spcBef>
            </a:pP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“Como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el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término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'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cuenta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regresiva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'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sugiere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debemos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actuar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urgentemente”</a:t>
            </a:r>
            <a:endParaRPr lang="it-IT" sz="3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191"/>
              </a:spcBef>
              <a:spcAft>
                <a:spcPts val="992"/>
              </a:spcAft>
            </a:pP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“Cada uno de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nosotros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puede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jugar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un </a:t>
            </a:r>
            <a:r>
              <a:rPr lang="it-IT" sz="3000" spc="-1" dirty="0" err="1">
                <a:solidFill>
                  <a:srgbClr val="000000"/>
                </a:solidFill>
              </a:rPr>
              <a:t>papel</a:t>
            </a:r>
            <a:r>
              <a:rPr lang="it-IT" sz="3000" spc="-1" dirty="0">
                <a:solidFill>
                  <a:srgbClr val="000000"/>
                </a:solidFill>
              </a:rPr>
              <a:t> </a:t>
            </a:r>
            <a:r>
              <a:rPr lang="it-IT" sz="3000" spc="-1" dirty="0" err="1">
                <a:solidFill>
                  <a:srgbClr val="000000"/>
                </a:solidFill>
              </a:rPr>
              <a:t>valioso</a:t>
            </a:r>
            <a:r>
              <a:rPr lang="it-IT" sz="3000" spc="-1" dirty="0">
                <a:solidFill>
                  <a:srgbClr val="000000"/>
                </a:solidFill>
              </a:rPr>
              <a:t> si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todos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nos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ponemos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en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marcha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hoy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No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mañana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it-IT" sz="3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hoy</a:t>
            </a:r>
            <a:r>
              <a:rPr lang="it-IT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.”</a:t>
            </a:r>
            <a:endParaRPr lang="it-IT" sz="3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magine 257"/>
          <p:cNvPicPr/>
          <p:nvPr/>
        </p:nvPicPr>
        <p:blipFill>
          <a:blip r:embed="rId2"/>
          <a:srcRect l="24785" r="52356"/>
          <a:stretch/>
        </p:blipFill>
        <p:spPr>
          <a:xfrm>
            <a:off x="6985440" y="3080880"/>
            <a:ext cx="2301840" cy="3250080"/>
          </a:xfrm>
          <a:prstGeom prst="rect">
            <a:avLst/>
          </a:prstGeom>
          <a:ln>
            <a:noFill/>
          </a:ln>
        </p:spPr>
      </p:pic>
      <p:pic>
        <p:nvPicPr>
          <p:cNvPr id="259" name="Immagine 258"/>
          <p:cNvPicPr/>
          <p:nvPr/>
        </p:nvPicPr>
        <p:blipFill>
          <a:blip r:embed="rId3"/>
          <a:srcRect l="7317" r="12139"/>
          <a:stretch/>
        </p:blipFill>
        <p:spPr>
          <a:xfrm>
            <a:off x="6913440" y="-143640"/>
            <a:ext cx="2373840" cy="3524040"/>
          </a:xfrm>
          <a:prstGeom prst="rect">
            <a:avLst/>
          </a:prstGeom>
          <a:ln>
            <a:noFill/>
          </a:ln>
        </p:spPr>
      </p:pic>
      <p:sp>
        <p:nvSpPr>
          <p:cNvPr id="260" name="CustomShape 1"/>
          <p:cNvSpPr/>
          <p:nvPr/>
        </p:nvSpPr>
        <p:spPr>
          <a:xfrm>
            <a:off x="-79200" y="6031800"/>
            <a:ext cx="9391680" cy="78300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r"/>
            <a:r>
              <a:rPr lang="es-ES" sz="3200" b="1" spc="-1" dirty="0">
                <a:solidFill>
                  <a:srgbClr val="4A452A"/>
                </a:solidFill>
                <a:latin typeface="Cambria"/>
              </a:rPr>
              <a:t>La necesidad de una conversión ecológica </a:t>
            </a:r>
            <a:endParaRPr lang="it-IT" sz="3200" dirty="0"/>
          </a:p>
        </p:txBody>
      </p:sp>
      <p:sp>
        <p:nvSpPr>
          <p:cNvPr id="261" name="CustomShape 2"/>
          <p:cNvSpPr/>
          <p:nvPr/>
        </p:nvSpPr>
        <p:spPr>
          <a:xfrm>
            <a:off x="1816274" y="6228000"/>
            <a:ext cx="7370566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endParaRPr lang="es-ES" sz="3200" b="1" strike="noStrike" spc="-1" dirty="0">
              <a:solidFill>
                <a:srgbClr val="4A452A"/>
              </a:solidFill>
              <a:latin typeface="Cambria"/>
              <a:ea typeface="DejaVu Sans"/>
            </a:endParaRPr>
          </a:p>
          <a:p>
            <a:pPr algn="r"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4A452A"/>
                </a:solidFill>
                <a:latin typeface="Cambria"/>
                <a:ea typeface="DejaVu Sans"/>
              </a:rPr>
              <a:t> </a:t>
            </a:r>
            <a:endParaRPr lang="it-IT" sz="2800" b="0" strike="noStrike" spc="-1" dirty="0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396360" y="350280"/>
            <a:ext cx="586656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latin typeface="Cambria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Escuchar el grito de la Tierra</a:t>
            </a:r>
          </a:p>
          <a:p>
            <a:pPr algn="ctr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y el grito de los pobres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396360" y="1584360"/>
            <a:ext cx="586656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2400" spc="-1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Las crisis ambiental y social </a:t>
            </a: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son las dos caras de una misma moneda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396360" y="2782440"/>
            <a:ext cx="586656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2400" spc="-1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Transformación social: cambio de</a:t>
            </a: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conciencia y sistema socioeconómico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65" name="CustomShape 6"/>
          <p:cNvSpPr/>
          <p:nvPr/>
        </p:nvSpPr>
        <p:spPr>
          <a:xfrm>
            <a:off x="396360" y="3980160"/>
            <a:ext cx="586656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2400" spc="-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s-419" sz="2400" spc="-1" dirty="0">
                <a:latin typeface="Cambria" panose="02040503050406030204" pitchFamily="18" charset="0"/>
                <a:ea typeface="Cambria" panose="02040503050406030204" pitchFamily="18" charset="0"/>
              </a:rPr>
              <a:t>Soluciones integrales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66" name="CustomShape 7"/>
          <p:cNvSpPr/>
          <p:nvPr/>
        </p:nvSpPr>
        <p:spPr>
          <a:xfrm>
            <a:off x="396360" y="5123160"/>
            <a:ext cx="586656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419" sz="2400" spc="-1" dirty="0">
                <a:solidFill>
                  <a:srgbClr val="000000"/>
                </a:solidFill>
                <a:latin typeface="Cambria"/>
              </a:rPr>
              <a:t>Educación y espiritualidad</a:t>
            </a:r>
            <a:endParaRPr lang="es-419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magine 164"/>
          <p:cNvPicPr/>
          <p:nvPr/>
        </p:nvPicPr>
        <p:blipFill>
          <a:blip r:embed="rId2"/>
          <a:stretch/>
        </p:blipFill>
        <p:spPr>
          <a:xfrm>
            <a:off x="3984840" y="-56160"/>
            <a:ext cx="5339160" cy="7553880"/>
          </a:xfrm>
          <a:prstGeom prst="rect">
            <a:avLst/>
          </a:prstGeom>
          <a:ln>
            <a:noFill/>
          </a:ln>
        </p:spPr>
      </p:pic>
      <p:sp>
        <p:nvSpPr>
          <p:cNvPr id="268" name="CustomShape 1"/>
          <p:cNvSpPr/>
          <p:nvPr/>
        </p:nvSpPr>
        <p:spPr>
          <a:xfrm>
            <a:off x="-79200" y="6031800"/>
            <a:ext cx="9391680" cy="78300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2"/>
          <p:cNvSpPr/>
          <p:nvPr/>
        </p:nvSpPr>
        <p:spPr>
          <a:xfrm>
            <a:off x="4801680" y="5877720"/>
            <a:ext cx="4637160" cy="102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 dirty="0">
                <a:solidFill>
                  <a:srgbClr val="4A452A"/>
                </a:solidFill>
                <a:latin typeface="Cambria"/>
                <a:ea typeface="DejaVu Sans"/>
              </a:rPr>
              <a:t>VIVIR LA LAUDATO SI'</a:t>
            </a:r>
            <a:endParaRPr lang="it-IT" sz="3200" b="0" strike="noStrike" spc="-1" dirty="0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396360" y="951840"/>
            <a:ext cx="324828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Laudato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mbria"/>
                <a:ea typeface="DejaVu Sans"/>
              </a:rPr>
              <a:t>si’</a:t>
            </a:r>
            <a:r>
              <a:rPr lang="it-IT" sz="24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 + 5</a:t>
            </a:r>
            <a:endParaRPr lang="it-IT" sz="2400" b="0" strike="noStrike" spc="-1" dirty="0"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396360" y="2221920"/>
            <a:ext cx="324828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2400" spc="-1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es-419" sz="2400" spc="-1" dirty="0">
                <a:solidFill>
                  <a:srgbClr val="000000"/>
                </a:solidFill>
                <a:latin typeface="Cambria"/>
              </a:rPr>
              <a:t>Año especial </a:t>
            </a:r>
          </a:p>
          <a:p>
            <a:pPr algn="ctr">
              <a:lnSpc>
                <a:spcPct val="100000"/>
              </a:lnSpc>
            </a:pPr>
            <a:r>
              <a:rPr lang="es-419" sz="2400" spc="-1" dirty="0">
                <a:solidFill>
                  <a:srgbClr val="000000"/>
                </a:solidFill>
                <a:latin typeface="Cambria"/>
              </a:rPr>
              <a:t>de aniversario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72" name="CustomShape 5"/>
          <p:cNvSpPr/>
          <p:nvPr/>
        </p:nvSpPr>
        <p:spPr>
          <a:xfrm>
            <a:off x="396360" y="3492000"/>
            <a:ext cx="324828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2400" spc="-1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Muchas iniciativas</a:t>
            </a: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que dan esperanza...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73" name="CustomShape 6"/>
          <p:cNvSpPr/>
          <p:nvPr/>
        </p:nvSpPr>
        <p:spPr>
          <a:xfrm>
            <a:off x="396360" y="4761720"/>
            <a:ext cx="324828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... pero necesitamos </a:t>
            </a: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un plan común (LS 164)</a:t>
            </a: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-79200" y="6031800"/>
            <a:ext cx="9391680" cy="78300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2"/>
          <p:cNvSpPr/>
          <p:nvPr/>
        </p:nvSpPr>
        <p:spPr>
          <a:xfrm>
            <a:off x="634680" y="5877720"/>
            <a:ext cx="8305200" cy="102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3200" b="1" spc="-1" dirty="0">
              <a:solidFill>
                <a:srgbClr val="4A452A"/>
              </a:solidFill>
              <a:latin typeface="Cambri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it-IT" sz="3200" b="1" strike="noStrike" spc="-1" dirty="0">
                <a:solidFill>
                  <a:srgbClr val="4A452A"/>
                </a:solidFill>
                <a:latin typeface="Cambria"/>
                <a:ea typeface="DejaVu Sans"/>
              </a:rPr>
              <a:t>COLABORACIÓN</a:t>
            </a:r>
          </a:p>
          <a:p>
            <a:pPr>
              <a:lnSpc>
                <a:spcPct val="100000"/>
              </a:lnSpc>
            </a:pPr>
            <a:endParaRPr lang="it-IT" sz="3200" b="0" strike="noStrike" spc="-1" dirty="0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396360" y="3476520"/>
            <a:ext cx="324828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419" sz="2400" spc="-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s-419" sz="2400" spc="-1" dirty="0">
                <a:solidFill>
                  <a:srgbClr val="000000"/>
                </a:solidFill>
              </a:rPr>
              <a:t>Apoyo digital </a:t>
            </a:r>
          </a:p>
          <a:p>
            <a:pPr algn="ctr">
              <a:lnSpc>
                <a:spcPct val="100000"/>
              </a:lnSpc>
            </a:pPr>
            <a:r>
              <a:rPr lang="es-419" sz="2400" spc="-1" dirty="0">
                <a:solidFill>
                  <a:srgbClr val="000000"/>
                </a:solidFill>
              </a:rPr>
              <a:t>del MCMC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396360" y="912600"/>
            <a:ext cx="324828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2400" spc="-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Plan de acción LS </a:t>
            </a: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del DDHI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78" name="CustomShape 5"/>
          <p:cNvSpPr/>
          <p:nvPr/>
        </p:nvSpPr>
        <p:spPr>
          <a:xfrm>
            <a:off x="396360" y="2143302"/>
            <a:ext cx="324828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2400" spc="-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Participación de todo </a:t>
            </a: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el mundo católico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79" name="CustomShape 6"/>
          <p:cNvSpPr/>
          <p:nvPr/>
        </p:nvSpPr>
        <p:spPr>
          <a:xfrm>
            <a:off x="396360" y="4761720"/>
            <a:ext cx="324828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419" sz="2400" b="1" spc="-1" dirty="0">
              <a:solidFill>
                <a:srgbClr val="3465A4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s-419" sz="2400" b="1" spc="-1" dirty="0">
                <a:solidFill>
                  <a:srgbClr val="3465A4"/>
                </a:solidFill>
              </a:rPr>
              <a:t>¿Cómo facilitar </a:t>
            </a:r>
          </a:p>
          <a:p>
            <a:pPr algn="ctr">
              <a:lnSpc>
                <a:spcPct val="100000"/>
              </a:lnSpc>
            </a:pPr>
            <a:r>
              <a:rPr lang="es-419" sz="2400" b="1" spc="-1" dirty="0">
                <a:solidFill>
                  <a:srgbClr val="3465A4"/>
                </a:solidFill>
              </a:rPr>
              <a:t>la participación?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pic>
        <p:nvPicPr>
          <p:cNvPr id="280" name="Immagine 177"/>
          <p:cNvPicPr/>
          <p:nvPr/>
        </p:nvPicPr>
        <p:blipFill>
          <a:blip r:embed="rId2"/>
          <a:srcRect l="18747" r="15090"/>
          <a:stretch/>
        </p:blipFill>
        <p:spPr>
          <a:xfrm>
            <a:off x="4206240" y="1110600"/>
            <a:ext cx="4517640" cy="443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magine 280"/>
          <p:cNvPicPr/>
          <p:nvPr/>
        </p:nvPicPr>
        <p:blipFill>
          <a:blip r:embed="rId2"/>
          <a:stretch/>
        </p:blipFill>
        <p:spPr>
          <a:xfrm>
            <a:off x="-25560" y="4140000"/>
            <a:ext cx="9358560" cy="3934080"/>
          </a:xfrm>
          <a:prstGeom prst="rect">
            <a:avLst/>
          </a:prstGeom>
          <a:ln>
            <a:noFill/>
          </a:ln>
          <a:effectLst>
            <a:reflection endPos="0" dir="5400000" sy="-100000" algn="bl" rotWithShape="0"/>
          </a:effectLst>
        </p:spPr>
      </p:pic>
      <p:sp>
        <p:nvSpPr>
          <p:cNvPr id="282" name="CustomShape 1"/>
          <p:cNvSpPr/>
          <p:nvPr/>
        </p:nvSpPr>
        <p:spPr>
          <a:xfrm>
            <a:off x="-79200" y="6031800"/>
            <a:ext cx="9391680" cy="783000"/>
          </a:xfrm>
          <a:prstGeom prst="rect">
            <a:avLst/>
          </a:prstGeom>
          <a:solidFill>
            <a:srgbClr val="FDC578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2"/>
          <p:cNvSpPr/>
          <p:nvPr/>
        </p:nvSpPr>
        <p:spPr>
          <a:xfrm>
            <a:off x="2116899" y="6084000"/>
            <a:ext cx="6944681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419" sz="3200" b="1" strike="noStrike" spc="-1" dirty="0">
                <a:solidFill>
                  <a:srgbClr val="2E2706"/>
                </a:solidFill>
                <a:latin typeface="Cambria"/>
                <a:ea typeface="DejaVu Sans"/>
              </a:rPr>
              <a:t>Ecología integral y sostenibilidad      </a:t>
            </a:r>
            <a:endParaRPr lang="es-419" sz="3200" b="0" strike="noStrike" spc="-1" dirty="0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5400000" y="350280"/>
            <a:ext cx="392292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2400" spc="-1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Satisfacer las necesidades </a:t>
            </a: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del presente...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5472000" y="1584360"/>
            <a:ext cx="3850920" cy="946800"/>
          </a:xfrm>
          <a:prstGeom prst="rect">
            <a:avLst/>
          </a:prstGeom>
          <a:solidFill>
            <a:srgbClr val="DEE6EF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...sin comprometer las </a:t>
            </a:r>
          </a:p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latin typeface="Cambria"/>
              </a:rPr>
              <a:t>necesidades del futuro</a:t>
            </a:r>
            <a:endParaRPr lang="it-IT" sz="2400" b="0" strike="noStrike" spc="-1" dirty="0">
              <a:latin typeface="Arial"/>
            </a:endParaRPr>
          </a:p>
        </p:txBody>
      </p:sp>
      <p:sp>
        <p:nvSpPr>
          <p:cNvPr id="286" name="CustomShape 5"/>
          <p:cNvSpPr/>
          <p:nvPr/>
        </p:nvSpPr>
        <p:spPr>
          <a:xfrm>
            <a:off x="5472000" y="2782440"/>
            <a:ext cx="3850920" cy="946800"/>
          </a:xfrm>
          <a:prstGeom prst="rect">
            <a:avLst/>
          </a:prstGeom>
          <a:solidFill>
            <a:srgbClr val="DEE7E5">
              <a:alpha val="6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2400" spc="-1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es-419" sz="2400" spc="-1" dirty="0">
                <a:solidFill>
                  <a:srgbClr val="000000"/>
                </a:solidFill>
                <a:latin typeface="Cambria"/>
              </a:rPr>
              <a:t>Coexistencia armónica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pic>
        <p:nvPicPr>
          <p:cNvPr id="287" name="Immagine 287"/>
          <p:cNvPicPr/>
          <p:nvPr/>
        </p:nvPicPr>
        <p:blipFill>
          <a:blip r:embed="rId3"/>
          <a:srcRect l="20033" t="6433" r="20259" b="14197"/>
          <a:stretch/>
        </p:blipFill>
        <p:spPr>
          <a:xfrm>
            <a:off x="-70200" y="612442"/>
            <a:ext cx="5470200" cy="5092920"/>
          </a:xfrm>
          <a:prstGeom prst="rect">
            <a:avLst/>
          </a:prstGeom>
          <a:ln>
            <a:noFill/>
          </a:ln>
        </p:spPr>
      </p:pic>
      <p:sp>
        <p:nvSpPr>
          <p:cNvPr id="288" name="CustomShape 6"/>
          <p:cNvSpPr/>
          <p:nvPr/>
        </p:nvSpPr>
        <p:spPr>
          <a:xfrm>
            <a:off x="1831266" y="2374422"/>
            <a:ext cx="17985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419" sz="1800" b="1" strike="noStrike" spc="-1" dirty="0">
                <a:solidFill>
                  <a:srgbClr val="FFFFD7"/>
                </a:solidFill>
                <a:latin typeface="Arial"/>
                <a:ea typeface="DejaVu Sans"/>
              </a:rPr>
              <a:t>Sostenibilidad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89" name="CustomShape 7"/>
          <p:cNvSpPr/>
          <p:nvPr/>
        </p:nvSpPr>
        <p:spPr>
          <a:xfrm>
            <a:off x="288000" y="2052360"/>
            <a:ext cx="1654560" cy="1106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200" b="1" strike="noStrike" spc="-1" dirty="0">
                <a:solidFill>
                  <a:srgbClr val="FFFFD7"/>
                </a:solidFill>
                <a:latin typeface="Arial"/>
                <a:ea typeface="DejaVu Sans"/>
              </a:rPr>
              <a:t>Socio-cultural</a:t>
            </a:r>
          </a:p>
          <a:p>
            <a:pPr>
              <a:lnSpc>
                <a:spcPct val="100000"/>
              </a:lnSpc>
            </a:pPr>
            <a:endParaRPr lang="it-IT" sz="2200" b="0" strike="noStrike" spc="-1" dirty="0">
              <a:latin typeface="Arial"/>
            </a:endParaRPr>
          </a:p>
        </p:txBody>
      </p:sp>
      <p:sp>
        <p:nvSpPr>
          <p:cNvPr id="290" name="CustomShape 8"/>
          <p:cNvSpPr/>
          <p:nvPr/>
        </p:nvSpPr>
        <p:spPr>
          <a:xfrm>
            <a:off x="3880306" y="1989730"/>
            <a:ext cx="1908000" cy="9680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it-IT" sz="1900" b="1" strike="noStrike" spc="-1" dirty="0">
              <a:solidFill>
                <a:srgbClr val="FFFFD7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s-419" sz="1900" b="1" spc="-1" dirty="0">
                <a:solidFill>
                  <a:srgbClr val="FFFFD7"/>
                </a:solidFill>
                <a:latin typeface="Arial"/>
                <a:ea typeface="DejaVu Sans"/>
              </a:rPr>
              <a:t>A</a:t>
            </a:r>
            <a:r>
              <a:rPr lang="es-419" sz="1900" b="1" strike="noStrike" spc="-1" dirty="0">
                <a:solidFill>
                  <a:srgbClr val="FFFFD7"/>
                </a:solidFill>
                <a:latin typeface="Arial"/>
                <a:ea typeface="DejaVu Sans"/>
              </a:rPr>
              <a:t>mbiental</a:t>
            </a:r>
          </a:p>
          <a:p>
            <a:pPr>
              <a:lnSpc>
                <a:spcPct val="100000"/>
              </a:lnSpc>
            </a:pPr>
            <a:endParaRPr lang="it-IT" sz="1900" b="0" strike="noStrike" spc="-1" dirty="0">
              <a:latin typeface="Arial"/>
            </a:endParaRPr>
          </a:p>
        </p:txBody>
      </p:sp>
      <p:sp>
        <p:nvSpPr>
          <p:cNvPr id="291" name="CustomShape 9"/>
          <p:cNvSpPr/>
          <p:nvPr/>
        </p:nvSpPr>
        <p:spPr>
          <a:xfrm>
            <a:off x="2066794" y="4408042"/>
            <a:ext cx="1813512" cy="1106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419" sz="2200" b="1" strike="noStrike" spc="-1" dirty="0">
                <a:solidFill>
                  <a:srgbClr val="FFFFD7"/>
                </a:solidFill>
                <a:latin typeface="Arial"/>
                <a:ea typeface="DejaVu Sans"/>
              </a:rPr>
              <a:t>Económico</a:t>
            </a:r>
          </a:p>
          <a:p>
            <a:pPr>
              <a:lnSpc>
                <a:spcPct val="100000"/>
              </a:lnSpc>
            </a:pPr>
            <a:endParaRPr lang="it-IT" sz="2200" b="1" strike="noStrike" spc="-1" dirty="0">
              <a:solidFill>
                <a:srgbClr val="FFFFD7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2200" b="0" strike="noStrike" spc="-1" dirty="0">
              <a:latin typeface="Arial"/>
            </a:endParaRPr>
          </a:p>
        </p:txBody>
      </p:sp>
      <p:sp>
        <p:nvSpPr>
          <p:cNvPr id="292" name="CustomShape 10"/>
          <p:cNvSpPr/>
          <p:nvPr/>
        </p:nvSpPr>
        <p:spPr>
          <a:xfrm>
            <a:off x="1997162" y="1669246"/>
            <a:ext cx="14745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419" sz="1800" b="1" strike="noStrike" spc="-1" dirty="0">
                <a:solidFill>
                  <a:srgbClr val="FFFFD7"/>
                </a:solidFill>
                <a:latin typeface="Arial"/>
                <a:ea typeface="DejaVu Sans"/>
              </a:rPr>
              <a:t>Soportable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93" name="CustomShape 11"/>
          <p:cNvSpPr/>
          <p:nvPr/>
        </p:nvSpPr>
        <p:spPr>
          <a:xfrm>
            <a:off x="1152000" y="3583918"/>
            <a:ext cx="140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FFFFD7"/>
                </a:solidFill>
                <a:latin typeface="Arial"/>
                <a:ea typeface="DejaVu Sans"/>
              </a:rPr>
              <a:t>Equitativo</a:t>
            </a: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94" name="CustomShape 12"/>
          <p:cNvSpPr/>
          <p:nvPr/>
        </p:nvSpPr>
        <p:spPr>
          <a:xfrm>
            <a:off x="3240000" y="3421440"/>
            <a:ext cx="1244318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419" sz="1800" b="1" strike="noStrike" spc="-1" dirty="0">
                <a:solidFill>
                  <a:srgbClr val="FFFFD7"/>
                </a:solidFill>
                <a:latin typeface="Arial"/>
                <a:ea typeface="DejaVu Sans"/>
              </a:rPr>
              <a:t>Viable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Immagine 31"/>
          <p:cNvPicPr/>
          <p:nvPr/>
        </p:nvPicPr>
        <p:blipFill>
          <a:blip r:embed="rId3"/>
          <a:stretch/>
        </p:blipFill>
        <p:spPr>
          <a:xfrm>
            <a:off x="-25560" y="4140000"/>
            <a:ext cx="9358560" cy="3934080"/>
          </a:xfrm>
          <a:prstGeom prst="rect">
            <a:avLst/>
          </a:prstGeom>
          <a:ln>
            <a:noFill/>
          </a:ln>
          <a:effectLst>
            <a:reflection endPos="0" dir="5400000" sy="-100000" algn="bl" rotWithShape="0"/>
          </a:effectLst>
        </p:spPr>
      </p:pic>
      <p:sp>
        <p:nvSpPr>
          <p:cNvPr id="296" name="CustomShape 1"/>
          <p:cNvSpPr/>
          <p:nvPr/>
        </p:nvSpPr>
        <p:spPr>
          <a:xfrm>
            <a:off x="-1428840" y="1512000"/>
            <a:ext cx="6108120" cy="6046560"/>
          </a:xfrm>
          <a:prstGeom prst="ellipse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2"/>
          <p:cNvSpPr/>
          <p:nvPr/>
        </p:nvSpPr>
        <p:spPr>
          <a:xfrm>
            <a:off x="-639000" y="2352960"/>
            <a:ext cx="4384440" cy="44186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CustomShape 3"/>
          <p:cNvSpPr/>
          <p:nvPr/>
        </p:nvSpPr>
        <p:spPr>
          <a:xfrm>
            <a:off x="506160" y="395640"/>
            <a:ext cx="4893120" cy="93492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CustomShape 4"/>
          <p:cNvSpPr/>
          <p:nvPr/>
        </p:nvSpPr>
        <p:spPr>
          <a:xfrm>
            <a:off x="-62280" y="6054480"/>
            <a:ext cx="9391680" cy="748800"/>
          </a:xfrm>
          <a:prstGeom prst="rect">
            <a:avLst/>
          </a:prstGeom>
          <a:solidFill>
            <a:srgbClr val="FDC578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5"/>
          <p:cNvSpPr/>
          <p:nvPr/>
        </p:nvSpPr>
        <p:spPr>
          <a:xfrm>
            <a:off x="37578" y="6107400"/>
            <a:ext cx="9186841" cy="66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3000" b="1" strike="noStrike" spc="-1" dirty="0">
                <a:solidFill>
                  <a:srgbClr val="2E2706"/>
                </a:solidFill>
                <a:latin typeface="Cambria"/>
                <a:ea typeface="DejaVu Sans"/>
              </a:rPr>
              <a:t>Una oportunidad para las congregaciones  religiosas</a:t>
            </a:r>
            <a:endParaRPr lang="it-IT" sz="3000" b="0" strike="noStrike" spc="-1" dirty="0">
              <a:latin typeface="Arial"/>
            </a:endParaRPr>
          </a:p>
        </p:txBody>
      </p:sp>
      <p:sp>
        <p:nvSpPr>
          <p:cNvPr id="301" name="CustomShape 6"/>
          <p:cNvSpPr/>
          <p:nvPr/>
        </p:nvSpPr>
        <p:spPr>
          <a:xfrm>
            <a:off x="215640" y="3216600"/>
            <a:ext cx="2663280" cy="2663280"/>
          </a:xfrm>
          <a:prstGeom prst="ellipse">
            <a:avLst/>
          </a:prstGeom>
          <a:solidFill>
            <a:schemeClr val="bg2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CustomShape 7"/>
          <p:cNvSpPr/>
          <p:nvPr/>
        </p:nvSpPr>
        <p:spPr>
          <a:xfrm rot="10800000">
            <a:off x="2594160" y="4570560"/>
            <a:ext cx="646920" cy="1474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CustomShape 8"/>
          <p:cNvSpPr/>
          <p:nvPr/>
        </p:nvSpPr>
        <p:spPr>
          <a:xfrm rot="13381800">
            <a:off x="2787120" y="2181240"/>
            <a:ext cx="646920" cy="1474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9"/>
          <p:cNvSpPr/>
          <p:nvPr/>
        </p:nvSpPr>
        <p:spPr>
          <a:xfrm rot="15484200">
            <a:off x="3417840" y="3364560"/>
            <a:ext cx="646920" cy="1474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10"/>
          <p:cNvSpPr/>
          <p:nvPr/>
        </p:nvSpPr>
        <p:spPr>
          <a:xfrm rot="19063800">
            <a:off x="570240" y="4010898"/>
            <a:ext cx="190728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419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Ecología integral</a:t>
            </a:r>
            <a:endParaRPr lang="es-419" sz="3200" b="0" strike="noStrike" spc="-1" dirty="0">
              <a:latin typeface="Arial"/>
            </a:endParaRPr>
          </a:p>
        </p:txBody>
      </p:sp>
      <p:sp>
        <p:nvSpPr>
          <p:cNvPr id="306" name="CustomShape 11"/>
          <p:cNvSpPr/>
          <p:nvPr/>
        </p:nvSpPr>
        <p:spPr>
          <a:xfrm>
            <a:off x="503640" y="459000"/>
            <a:ext cx="482112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200" b="0" strike="noStrike" spc="-1" dirty="0">
                <a:solidFill>
                  <a:srgbClr val="4A452A"/>
                </a:solidFill>
                <a:latin typeface="Arial"/>
                <a:ea typeface="DejaVu Sans"/>
              </a:rPr>
              <a:t>Conectar su </a:t>
            </a:r>
            <a:r>
              <a:rPr lang="es-ES" sz="2200" b="1" strike="noStrike" spc="-1" dirty="0">
                <a:solidFill>
                  <a:srgbClr val="4A452A"/>
                </a:solidFill>
                <a:latin typeface="Arial"/>
                <a:ea typeface="DejaVu Sans"/>
              </a:rPr>
              <a:t>carisma</a:t>
            </a:r>
            <a:r>
              <a:rPr lang="es-ES" sz="2200" b="0" strike="noStrike" spc="-1" dirty="0">
                <a:solidFill>
                  <a:srgbClr val="4A452A"/>
                </a:solidFill>
                <a:latin typeface="Arial"/>
                <a:ea typeface="DejaVu Sans"/>
              </a:rPr>
              <a:t> y dinamizar su </a:t>
            </a:r>
            <a:r>
              <a:rPr lang="es-ES" sz="2200" b="1" strike="noStrike" spc="-1" dirty="0">
                <a:solidFill>
                  <a:srgbClr val="4A452A"/>
                </a:solidFill>
                <a:latin typeface="Arial"/>
                <a:ea typeface="DejaVu Sans"/>
              </a:rPr>
              <a:t>misión</a:t>
            </a:r>
            <a:r>
              <a:rPr lang="es-ES" sz="2200" b="0" strike="noStrike" spc="-1" dirty="0">
                <a:solidFill>
                  <a:srgbClr val="4A452A"/>
                </a:solidFill>
                <a:latin typeface="Arial"/>
                <a:ea typeface="DejaVu Sans"/>
              </a:rPr>
              <a:t> específica</a:t>
            </a:r>
            <a:endParaRPr lang="it-IT" sz="2200" b="0" strike="noStrike" spc="-1" dirty="0">
              <a:latin typeface="Arial"/>
            </a:endParaRPr>
          </a:p>
        </p:txBody>
      </p:sp>
      <p:sp>
        <p:nvSpPr>
          <p:cNvPr id="307" name="CustomShape 12"/>
          <p:cNvSpPr/>
          <p:nvPr/>
        </p:nvSpPr>
        <p:spPr>
          <a:xfrm>
            <a:off x="3818520" y="1835640"/>
            <a:ext cx="4893120" cy="64692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ustomShape 13"/>
          <p:cNvSpPr/>
          <p:nvPr/>
        </p:nvSpPr>
        <p:spPr>
          <a:xfrm>
            <a:off x="3816000" y="1899000"/>
            <a:ext cx="4821120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419" sz="2200" b="1" strike="noStrike" spc="-1" dirty="0">
                <a:solidFill>
                  <a:srgbClr val="4A452A"/>
                </a:solidFill>
                <a:latin typeface="Arial"/>
                <a:ea typeface="DejaVu Sans"/>
              </a:rPr>
              <a:t>Recalificar su servicio ministerial</a:t>
            </a:r>
            <a:endParaRPr lang="es-419" sz="2200" b="0" strike="noStrike" spc="-1" dirty="0">
              <a:latin typeface="Arial"/>
            </a:endParaRPr>
          </a:p>
        </p:txBody>
      </p:sp>
      <p:sp>
        <p:nvSpPr>
          <p:cNvPr id="309" name="CustomShape 14"/>
          <p:cNvSpPr/>
          <p:nvPr/>
        </p:nvSpPr>
        <p:spPr>
          <a:xfrm>
            <a:off x="4752360" y="3131640"/>
            <a:ext cx="3815280" cy="93492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CustomShape 15"/>
          <p:cNvSpPr/>
          <p:nvPr/>
        </p:nvSpPr>
        <p:spPr>
          <a:xfrm>
            <a:off x="4845600" y="3066288"/>
            <a:ext cx="3505680" cy="1106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200" b="0" strike="noStrike" spc="-1" dirty="0">
                <a:solidFill>
                  <a:srgbClr val="4A452A"/>
                </a:solidFill>
                <a:latin typeface="Arial"/>
                <a:ea typeface="DejaVu Sans"/>
              </a:rPr>
              <a:t>Responsabilidad compartida y contribuir a la sinergia</a:t>
            </a:r>
            <a:endParaRPr lang="it-IT" sz="2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7561080" y="360"/>
            <a:ext cx="1582200" cy="7557480"/>
          </a:xfrm>
          <a:prstGeom prst="rect">
            <a:avLst/>
          </a:prstGeom>
          <a:solidFill>
            <a:schemeClr val="bg2">
              <a:lumMod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2"/>
          <p:cNvSpPr/>
          <p:nvPr/>
        </p:nvSpPr>
        <p:spPr>
          <a:xfrm>
            <a:off x="-79200" y="6031440"/>
            <a:ext cx="9394920" cy="78588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3"/>
          <p:cNvSpPr/>
          <p:nvPr/>
        </p:nvSpPr>
        <p:spPr>
          <a:xfrm>
            <a:off x="317160" y="5873040"/>
            <a:ext cx="8705520" cy="102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4"/>
          <p:cNvSpPr/>
          <p:nvPr/>
        </p:nvSpPr>
        <p:spPr>
          <a:xfrm>
            <a:off x="197640" y="260280"/>
            <a:ext cx="9064440" cy="512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spcBef>
                <a:spcPts val="601"/>
              </a:spcBef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it-IT" sz="1800" b="0" strike="noStrike" spc="-1">
              <a:latin typeface="Arial"/>
            </a:endParaRPr>
          </a:p>
        </p:txBody>
      </p:sp>
      <p:pic>
        <p:nvPicPr>
          <p:cNvPr id="315" name="Picture 2"/>
          <p:cNvPicPr/>
          <p:nvPr/>
        </p:nvPicPr>
        <p:blipFill>
          <a:blip r:embed="rId2"/>
          <a:stretch/>
        </p:blipFill>
        <p:spPr>
          <a:xfrm>
            <a:off x="7714800" y="1548360"/>
            <a:ext cx="1281960" cy="1823400"/>
          </a:xfrm>
          <a:prstGeom prst="rect">
            <a:avLst/>
          </a:prstGeom>
          <a:ln>
            <a:noFill/>
          </a:ln>
        </p:spPr>
      </p:pic>
      <p:sp>
        <p:nvSpPr>
          <p:cNvPr id="316" name="CustomShape 5"/>
          <p:cNvSpPr/>
          <p:nvPr/>
        </p:nvSpPr>
        <p:spPr>
          <a:xfrm>
            <a:off x="7623720" y="1783080"/>
            <a:ext cx="14590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Un marco de referencia</a:t>
            </a:r>
            <a:endParaRPr lang="it-IT" sz="1400" b="0" strike="noStrike" spc="-1">
              <a:latin typeface="Arial"/>
            </a:endParaRPr>
          </a:p>
        </p:txBody>
      </p:sp>
      <p:pic>
        <p:nvPicPr>
          <p:cNvPr id="317" name="Picture 2"/>
          <p:cNvPicPr/>
          <p:nvPr/>
        </p:nvPicPr>
        <p:blipFill>
          <a:blip r:embed="rId3"/>
          <a:stretch/>
        </p:blipFill>
        <p:spPr>
          <a:xfrm>
            <a:off x="399600" y="372600"/>
            <a:ext cx="6584400" cy="4989600"/>
          </a:xfrm>
          <a:prstGeom prst="rect">
            <a:avLst/>
          </a:prstGeom>
          <a:ln>
            <a:noFill/>
          </a:ln>
        </p:spPr>
      </p:pic>
      <p:sp>
        <p:nvSpPr>
          <p:cNvPr id="318" name="CustomShape 6"/>
          <p:cNvSpPr/>
          <p:nvPr/>
        </p:nvSpPr>
        <p:spPr>
          <a:xfrm>
            <a:off x="507600" y="239400"/>
            <a:ext cx="701784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000" b="0" strike="noStrike" spc="-1">
                <a:solidFill>
                  <a:srgbClr val="00B0F0"/>
                </a:solidFill>
                <a:latin typeface="Berlin Sans FB Demi"/>
                <a:ea typeface="DejaVu Sans"/>
              </a:rPr>
              <a:t>OBJETIV   S LAUDATO SI'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319" name="CustomShape 7"/>
          <p:cNvSpPr/>
          <p:nvPr/>
        </p:nvSpPr>
        <p:spPr>
          <a:xfrm>
            <a:off x="471600" y="4715280"/>
            <a:ext cx="723384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FFFFFF"/>
                </a:solidFill>
                <a:latin typeface="Berlin Sans FB Demi"/>
                <a:ea typeface="DejaVu Sans"/>
              </a:rPr>
              <a:t>ESPERANZA PARA LA TIERRA Y LOS POBRES</a:t>
            </a:r>
            <a:endParaRPr lang="it-IT" sz="2000" b="0" strike="noStrike" spc="-1">
              <a:latin typeface="Arial"/>
            </a:endParaRPr>
          </a:p>
        </p:txBody>
      </p:sp>
      <p:pic>
        <p:nvPicPr>
          <p:cNvPr id="320" name="Picture 3"/>
          <p:cNvPicPr/>
          <p:nvPr/>
        </p:nvPicPr>
        <p:blipFill>
          <a:blip r:embed="rId4"/>
          <a:stretch/>
        </p:blipFill>
        <p:spPr>
          <a:xfrm flipH="1">
            <a:off x="2623680" y="356400"/>
            <a:ext cx="477720" cy="504000"/>
          </a:xfrm>
          <a:prstGeom prst="rect">
            <a:avLst/>
          </a:prstGeom>
          <a:ln>
            <a:noFill/>
          </a:ln>
        </p:spPr>
      </p:pic>
      <p:sp>
        <p:nvSpPr>
          <p:cNvPr id="321" name="CustomShape 8"/>
          <p:cNvSpPr/>
          <p:nvPr/>
        </p:nvSpPr>
        <p:spPr>
          <a:xfrm>
            <a:off x="2091600" y="1116360"/>
            <a:ext cx="1608840" cy="77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500" b="1" strike="noStrike" spc="-1">
                <a:solidFill>
                  <a:srgbClr val="FFFFFF"/>
                </a:solidFill>
                <a:latin typeface="Berlin Sans FB Demi"/>
                <a:ea typeface="DejaVu Sans"/>
              </a:rPr>
              <a:t>Responder al grito de la Tierra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322" name="CustomShape 9"/>
          <p:cNvSpPr/>
          <p:nvPr/>
        </p:nvSpPr>
        <p:spPr>
          <a:xfrm>
            <a:off x="3576960" y="1116360"/>
            <a:ext cx="1851120" cy="77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500" b="1" strike="noStrike" spc="-1">
                <a:solidFill>
                  <a:srgbClr val="FFFFFF"/>
                </a:solidFill>
                <a:latin typeface="Berlin Sans FB Demi"/>
                <a:ea typeface="DejaVu Sans"/>
              </a:rPr>
              <a:t>Responder</a:t>
            </a:r>
            <a:r>
              <a:rPr lang="it-IT" sz="1000" b="1" strike="noStrike" spc="-1">
                <a:solidFill>
                  <a:srgbClr val="FFFFFF"/>
                </a:solidFill>
                <a:latin typeface="Berlin Sans FB Demi"/>
                <a:ea typeface="DejaVu Sans"/>
              </a:rPr>
              <a:t> </a:t>
            </a:r>
            <a:r>
              <a:rPr lang="it-IT" sz="1100" b="1" strike="noStrike" spc="-1">
                <a:solidFill>
                  <a:srgbClr val="FFFFFF"/>
                </a:solidFill>
                <a:latin typeface="Berlin Sans FB Demi"/>
                <a:ea typeface="DejaVu Sans"/>
              </a:rPr>
              <a:t>al</a:t>
            </a:r>
            <a:r>
              <a:rPr lang="it-IT" sz="1000" b="1" strike="noStrike" spc="-1">
                <a:solidFill>
                  <a:srgbClr val="FFFFFF"/>
                </a:solidFill>
                <a:latin typeface="Berlin Sans FB Demi"/>
                <a:ea typeface="DejaVu Sans"/>
              </a:rPr>
              <a:t> </a:t>
            </a:r>
            <a:r>
              <a:rPr lang="it-IT" sz="1500" b="1" strike="noStrike" spc="-1">
                <a:solidFill>
                  <a:srgbClr val="FFFFFF"/>
                </a:solidFill>
                <a:latin typeface="Berlin Sans FB Demi"/>
                <a:ea typeface="DejaVu Sans"/>
              </a:rPr>
              <a:t>grito de los pobres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323" name="CustomShape 10"/>
          <p:cNvSpPr/>
          <p:nvPr/>
        </p:nvSpPr>
        <p:spPr>
          <a:xfrm>
            <a:off x="5379480" y="1116360"/>
            <a:ext cx="1532160" cy="54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500" b="1" strike="noStrike" spc="-1">
                <a:solidFill>
                  <a:srgbClr val="FFFFFF"/>
                </a:solidFill>
                <a:latin typeface="Berlin Sans FB Demi"/>
                <a:ea typeface="DejaVu Sans"/>
              </a:rPr>
              <a:t>Economía Ecológica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324" name="CustomShape 11"/>
          <p:cNvSpPr/>
          <p:nvPr/>
        </p:nvSpPr>
        <p:spPr>
          <a:xfrm>
            <a:off x="2120760" y="2916000"/>
            <a:ext cx="1532160" cy="54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500" b="1" strike="noStrike" spc="-1">
                <a:solidFill>
                  <a:srgbClr val="FFFFFF"/>
                </a:solidFill>
                <a:latin typeface="Berlin Sans FB Demi"/>
                <a:ea typeface="DejaVu Sans"/>
              </a:rPr>
              <a:t>Educación Ecológica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325" name="CustomShape 12"/>
          <p:cNvSpPr/>
          <p:nvPr/>
        </p:nvSpPr>
        <p:spPr>
          <a:xfrm>
            <a:off x="3735720" y="2916000"/>
            <a:ext cx="1532160" cy="54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500" b="1" strike="noStrike" spc="-1">
                <a:solidFill>
                  <a:srgbClr val="FFFFFF"/>
                </a:solidFill>
                <a:latin typeface="Berlin Sans FB Demi"/>
                <a:ea typeface="DejaVu Sans"/>
              </a:rPr>
              <a:t>Espiritualidad Ecológica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326" name="CustomShape 13"/>
          <p:cNvSpPr/>
          <p:nvPr/>
        </p:nvSpPr>
        <p:spPr>
          <a:xfrm>
            <a:off x="514800" y="2856600"/>
            <a:ext cx="1532160" cy="10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500" b="1" strike="noStrike" spc="-1">
                <a:solidFill>
                  <a:srgbClr val="FFFFFF"/>
                </a:solidFill>
                <a:latin typeface="Berlin Sans FB Demi"/>
                <a:ea typeface="DejaVu Sans"/>
              </a:rPr>
              <a:t>Adopción de estilos de vida sencillos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327" name="CustomShape 14"/>
          <p:cNvSpPr/>
          <p:nvPr/>
        </p:nvSpPr>
        <p:spPr>
          <a:xfrm>
            <a:off x="5268960" y="2877840"/>
            <a:ext cx="1617480" cy="12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500" b="1" strike="noStrike" spc="-1">
                <a:solidFill>
                  <a:srgbClr val="FFFFFF"/>
                </a:solidFill>
                <a:latin typeface="Berlin Sans FB Demi"/>
                <a:ea typeface="DejaVu Sans"/>
              </a:rPr>
              <a:t>Compromiso con la comunidad y acción particip.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328" name="CustomShape 15"/>
          <p:cNvSpPr/>
          <p:nvPr/>
        </p:nvSpPr>
        <p:spPr>
          <a:xfrm>
            <a:off x="4825440" y="6146640"/>
            <a:ext cx="525600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CE181E"/>
                </a:solidFill>
                <a:latin typeface="Arial"/>
                <a:ea typeface="DejaVu Sans"/>
              </a:rPr>
              <a:t>  </a:t>
            </a:r>
            <a:r>
              <a:rPr lang="it-IT" sz="3200" b="1" strike="noStrike" spc="-1">
                <a:solidFill>
                  <a:srgbClr val="FF0000"/>
                </a:solidFill>
                <a:latin typeface="Arial"/>
                <a:ea typeface="DejaVu Sans"/>
              </a:rPr>
              <a:t>Plataforma de Acción LS</a:t>
            </a:r>
            <a:endParaRPr lang="it-IT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>
              <a:latin typeface="Arial"/>
            </a:endParaRPr>
          </a:p>
        </p:txBody>
      </p:sp>
      <p:pic>
        <p:nvPicPr>
          <p:cNvPr id="329" name="Picture 4"/>
          <p:cNvPicPr/>
          <p:nvPr/>
        </p:nvPicPr>
        <p:blipFill>
          <a:blip r:embed="rId5"/>
          <a:stretch/>
        </p:blipFill>
        <p:spPr>
          <a:xfrm>
            <a:off x="142200" y="5737680"/>
            <a:ext cx="4762800" cy="120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7561080" y="360"/>
            <a:ext cx="1582200" cy="7557480"/>
          </a:xfrm>
          <a:prstGeom prst="rect">
            <a:avLst/>
          </a:prstGeom>
          <a:solidFill>
            <a:schemeClr val="bg2">
              <a:lumMod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1" name="Picture 2"/>
          <p:cNvPicPr/>
          <p:nvPr/>
        </p:nvPicPr>
        <p:blipFill>
          <a:blip r:embed="rId2"/>
          <a:stretch/>
        </p:blipFill>
        <p:spPr>
          <a:xfrm>
            <a:off x="7714800" y="1548360"/>
            <a:ext cx="1281960" cy="1823400"/>
          </a:xfrm>
          <a:prstGeom prst="rect">
            <a:avLst/>
          </a:prstGeom>
          <a:ln>
            <a:noFill/>
          </a:ln>
        </p:spPr>
      </p:pic>
      <p:sp>
        <p:nvSpPr>
          <p:cNvPr id="332" name="CustomShape 2"/>
          <p:cNvSpPr/>
          <p:nvPr/>
        </p:nvSpPr>
        <p:spPr>
          <a:xfrm>
            <a:off x="7623720" y="1783080"/>
            <a:ext cx="14590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Un marco de referencia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-79200" y="6031440"/>
            <a:ext cx="9394920" cy="785880"/>
          </a:xfrm>
          <a:prstGeom prst="rect">
            <a:avLst/>
          </a:prstGeom>
          <a:solidFill>
            <a:srgbClr val="FDC578">
              <a:alpha val="4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4"/>
          <p:cNvSpPr/>
          <p:nvPr/>
        </p:nvSpPr>
        <p:spPr>
          <a:xfrm>
            <a:off x="317160" y="5873040"/>
            <a:ext cx="8705520" cy="102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5"/>
          <p:cNvSpPr/>
          <p:nvPr/>
        </p:nvSpPr>
        <p:spPr>
          <a:xfrm>
            <a:off x="197640" y="260280"/>
            <a:ext cx="9064440" cy="512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spcBef>
                <a:spcPts val="601"/>
              </a:spcBef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336" name="CustomShape 6"/>
          <p:cNvSpPr/>
          <p:nvPr/>
        </p:nvSpPr>
        <p:spPr>
          <a:xfrm>
            <a:off x="4969440" y="6146640"/>
            <a:ext cx="43462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CE181E"/>
                </a:solidFill>
                <a:latin typeface="Arial"/>
                <a:ea typeface="DejaVu Sans"/>
              </a:rPr>
              <a:t>   Plan de acción LS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337" name="CustomShape 7"/>
          <p:cNvSpPr/>
          <p:nvPr/>
        </p:nvSpPr>
        <p:spPr>
          <a:xfrm>
            <a:off x="197640" y="260280"/>
            <a:ext cx="9063360" cy="512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spcBef>
                <a:spcPts val="601"/>
              </a:spcBef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338" name="CustomShape 8"/>
          <p:cNvSpPr/>
          <p:nvPr/>
        </p:nvSpPr>
        <p:spPr>
          <a:xfrm>
            <a:off x="475920" y="316800"/>
            <a:ext cx="6940080" cy="631440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2F2B20"/>
                </a:solidFill>
                <a:latin typeface="Arial"/>
                <a:ea typeface="DejaVu Sans"/>
              </a:rPr>
              <a:t>  </a:t>
            </a:r>
            <a:r>
              <a:rPr lang="it-IT" sz="2600" b="1" strike="noStrike" spc="-1">
                <a:solidFill>
                  <a:srgbClr val="2F2B20"/>
                </a:solidFill>
                <a:latin typeface="Arial"/>
                <a:ea typeface="DejaVu Sans"/>
              </a:rPr>
              <a:t>Lanzamiento </a:t>
            </a:r>
            <a:r>
              <a:rPr lang="it-IT" sz="2600" b="0" strike="noStrike" spc="-1">
                <a:solidFill>
                  <a:srgbClr val="2F2B20"/>
                </a:solidFill>
                <a:latin typeface="Arial"/>
                <a:ea typeface="DejaVu Sans"/>
              </a:rPr>
              <a:t>oficial de la iniciativa: 24/05/21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339" name="CustomShape 9"/>
          <p:cNvSpPr/>
          <p:nvPr/>
        </p:nvSpPr>
        <p:spPr>
          <a:xfrm>
            <a:off x="475920" y="1150200"/>
            <a:ext cx="6940080" cy="631440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2F2B20"/>
                </a:solidFill>
                <a:latin typeface="Arial"/>
                <a:ea typeface="DejaVu Sans"/>
              </a:rPr>
              <a:t>  Un </a:t>
            </a:r>
            <a:r>
              <a:rPr lang="it-IT" sz="2600" b="1" strike="noStrike" spc="-1">
                <a:solidFill>
                  <a:srgbClr val="2F2B20"/>
                </a:solidFill>
                <a:latin typeface="Arial"/>
                <a:ea typeface="DejaVu Sans"/>
              </a:rPr>
              <a:t>proceso de 7 años </a:t>
            </a:r>
            <a:r>
              <a:rPr lang="it-IT" sz="2600" b="0" strike="noStrike" spc="-1">
                <a:solidFill>
                  <a:srgbClr val="2F2B20"/>
                </a:solidFill>
                <a:latin typeface="Arial"/>
                <a:ea typeface="DejaVu Sans"/>
              </a:rPr>
              <a:t>hacia una EI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340" name="CustomShape 10"/>
          <p:cNvSpPr/>
          <p:nvPr/>
        </p:nvSpPr>
        <p:spPr>
          <a:xfrm>
            <a:off x="475920" y="1983600"/>
            <a:ext cx="6940080" cy="631440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Añadiendo </a:t>
            </a: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nuevos participantes </a:t>
            </a:r>
            <a:r>
              <a:rPr lang="it-IT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cada año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341" name="CustomShape 11"/>
          <p:cNvSpPr/>
          <p:nvPr/>
        </p:nvSpPr>
        <p:spPr>
          <a:xfrm>
            <a:off x="475920" y="2816640"/>
            <a:ext cx="6940080" cy="631440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2F2B20"/>
                </a:solidFill>
                <a:latin typeface="Arial"/>
                <a:ea typeface="DejaVu Sans"/>
              </a:rPr>
              <a:t>  </a:t>
            </a:r>
            <a:r>
              <a:rPr lang="it-IT" sz="2600" b="1" strike="noStrike" spc="-1">
                <a:solidFill>
                  <a:srgbClr val="2F2B20"/>
                </a:solidFill>
                <a:latin typeface="Arial"/>
                <a:ea typeface="DejaVu Sans"/>
              </a:rPr>
              <a:t>Duplicando </a:t>
            </a:r>
            <a:r>
              <a:rPr lang="it-IT" sz="2600" b="0" strike="noStrike" spc="-1">
                <a:solidFill>
                  <a:srgbClr val="2F2B20"/>
                </a:solidFill>
                <a:latin typeface="Arial"/>
                <a:ea typeface="DejaVu Sans"/>
              </a:rPr>
              <a:t>los participantes cada año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342" name="CustomShape 12"/>
          <p:cNvSpPr/>
          <p:nvPr/>
        </p:nvSpPr>
        <p:spPr>
          <a:xfrm>
            <a:off x="475920" y="3650040"/>
            <a:ext cx="6940080" cy="631440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2F2B20"/>
                </a:solidFill>
                <a:latin typeface="Arial"/>
                <a:ea typeface="DejaVu Sans"/>
              </a:rPr>
              <a:t>  </a:t>
            </a:r>
            <a:r>
              <a:rPr lang="it-IT" sz="2600" b="1" strike="noStrike" spc="-1">
                <a:solidFill>
                  <a:srgbClr val="2F2B20"/>
                </a:solidFill>
                <a:latin typeface="Arial"/>
                <a:ea typeface="DejaVu Sans"/>
              </a:rPr>
              <a:t>Desarrollando una red </a:t>
            </a:r>
            <a:r>
              <a:rPr lang="it-IT" sz="2600" b="0" strike="noStrike" spc="-1">
                <a:solidFill>
                  <a:srgbClr val="2F2B20"/>
                </a:solidFill>
                <a:latin typeface="Arial"/>
                <a:ea typeface="DejaVu Sans"/>
              </a:rPr>
              <a:t>con inspiración LS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343" name="CustomShape 13"/>
          <p:cNvSpPr/>
          <p:nvPr/>
        </p:nvSpPr>
        <p:spPr>
          <a:xfrm>
            <a:off x="475920" y="4483440"/>
            <a:ext cx="6940080" cy="631440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2F2B20"/>
                </a:solidFill>
                <a:latin typeface="Arial"/>
                <a:ea typeface="DejaVu Sans"/>
              </a:rPr>
              <a:t>  Una «</a:t>
            </a:r>
            <a:r>
              <a:rPr lang="it-IT" sz="2600" b="1" strike="noStrike" spc="-1">
                <a:solidFill>
                  <a:srgbClr val="2F2B20"/>
                </a:solidFill>
                <a:latin typeface="Arial"/>
                <a:ea typeface="DejaVu Sans"/>
              </a:rPr>
              <a:t>base crítica</a:t>
            </a:r>
            <a:r>
              <a:rPr lang="it-IT" sz="2600" b="0" strike="noStrike" spc="-1">
                <a:solidFill>
                  <a:srgbClr val="2F2B20"/>
                </a:solidFill>
                <a:latin typeface="Arial"/>
                <a:ea typeface="DejaVu Sans"/>
              </a:rPr>
              <a:t>» para un cambio radical  </a:t>
            </a:r>
            <a:endParaRPr lang="it-IT" sz="2600" b="0" strike="noStrike" spc="-1">
              <a:latin typeface="Arial"/>
            </a:endParaRPr>
          </a:p>
        </p:txBody>
      </p:sp>
      <p:pic>
        <p:nvPicPr>
          <p:cNvPr id="344" name="Picture 4"/>
          <p:cNvPicPr/>
          <p:nvPr/>
        </p:nvPicPr>
        <p:blipFill>
          <a:blip r:embed="rId3"/>
          <a:stretch/>
        </p:blipFill>
        <p:spPr>
          <a:xfrm>
            <a:off x="142200" y="5737680"/>
            <a:ext cx="4762800" cy="120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</TotalTime>
  <Words>946</Words>
  <Application>Microsoft Office PowerPoint</Application>
  <PresentationFormat>Personalizado</PresentationFormat>
  <Paragraphs>226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Office Theme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</dc:title>
  <dc:subject/>
  <dc:creator>Utente mccj</dc:creator>
  <dc:description/>
  <cp:lastModifiedBy>Cuitlahuac</cp:lastModifiedBy>
  <cp:revision>229</cp:revision>
  <cp:lastPrinted>2020-10-20T12:17:45Z</cp:lastPrinted>
  <dcterms:created xsi:type="dcterms:W3CDTF">2020-08-28T20:46:56Z</dcterms:created>
  <dcterms:modified xsi:type="dcterms:W3CDTF">2021-05-14T15:47:30Z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