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71" r:id="rId2"/>
    <p:sldId id="263" r:id="rId3"/>
    <p:sldId id="272" r:id="rId4"/>
    <p:sldId id="264" r:id="rId5"/>
    <p:sldId id="265" r:id="rId6"/>
    <p:sldId id="266" r:id="rId7"/>
    <p:sldId id="267" r:id="rId8"/>
    <p:sldId id="268" r:id="rId9"/>
    <p:sldId id="269" r:id="rId10"/>
    <p:sldId id="256" r:id="rId11"/>
    <p:sldId id="257" r:id="rId12"/>
    <p:sldId id="260" r:id="rId13"/>
    <p:sldId id="261" r:id="rId14"/>
    <p:sldId id="262"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9/9/2018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9/9/2018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9/9/2018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cSld name="1_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295400" y="2658533"/>
            <a:ext cx="4718304" cy="576262"/>
          </a:xfrm>
        </p:spPr>
        <p:txBody>
          <a:bodyPr anchor="b">
            <a:noAutofit/>
          </a:bodyPr>
          <a:lstStyle>
            <a:lvl1pPr marL="0" indent="0">
              <a:spcBef>
                <a:spcPts val="672"/>
              </a:spcBef>
              <a:spcAft>
                <a:spcPts val="600"/>
              </a:spcAft>
              <a:buNone/>
              <a:defRPr sz="28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95400" y="3243262"/>
            <a:ext cx="4718304" cy="2632605"/>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0670" y="2658533"/>
            <a:ext cx="4718304" cy="576262"/>
          </a:xfrm>
        </p:spPr>
        <p:txBody>
          <a:bodyPr anchor="b">
            <a:noAutofit/>
          </a:bodyPr>
          <a:lstStyle>
            <a:lvl1pPr marL="0" indent="0">
              <a:spcBef>
                <a:spcPts val="672"/>
              </a:spcBef>
              <a:spcAft>
                <a:spcPts val="600"/>
              </a:spcAft>
              <a:buNone/>
              <a:defRPr sz="28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0670" y="3243262"/>
            <a:ext cx="4718304" cy="2632605"/>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a:pPr/>
              <a:t>9/9/2018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a:pPr/>
              <a:t>‹N›</a:t>
            </a:fld>
            <a:endParaRPr lang="en-US"/>
          </a:p>
        </p:txBody>
      </p:sp>
      <p:cxnSp>
        <p:nvCxnSpPr>
          <p:cNvPr id="18" name="Straight Connector 17"/>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7077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9/9/2018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7" name="Date Placeholder 6"/>
          <p:cNvSpPr>
            <a:spLocks noGrp="1"/>
          </p:cNvSpPr>
          <p:nvPr>
            <p:ph type="dt" sz="half" idx="10"/>
          </p:nvPr>
        </p:nvSpPr>
        <p:spPr/>
        <p:txBody>
          <a:bodyPr/>
          <a:lstStyle/>
          <a:p>
            <a:fld id="{1160EA64-D806-43AC-9DF2-F8C432F32B4C}" type="datetimeFigureOut">
              <a:rPr lang="en-US" dirty="0"/>
              <a:t>9/9/2018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9/9/2018</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1583436" y="3143250"/>
            <a:ext cx="4270248" cy="2596776"/>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7" name="Date Placeholder 6"/>
          <p:cNvSpPr>
            <a:spLocks noGrp="1"/>
          </p:cNvSpPr>
          <p:nvPr>
            <p:ph type="dt" sz="half" idx="10"/>
          </p:nvPr>
        </p:nvSpPr>
        <p:spPr/>
        <p:txBody>
          <a:bodyPr/>
          <a:lstStyle/>
          <a:p>
            <a:fld id="{4F7D4976-E339-4826-83B7-FBD03F55ECF8}" type="datetimeFigureOut">
              <a:rPr lang="en-US" dirty="0"/>
              <a:t>9/9/2018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‹N›</a:t>
            </a:fld>
            <a:endParaRPr lang="en-US" dirty="0"/>
          </a:p>
        </p:txBody>
      </p:sp>
      <p:sp>
        <p:nvSpPr>
          <p:cNvPr id="10" name="Title 9"/>
          <p:cNvSpPr>
            <a:spLocks noGrp="1"/>
          </p:cNvSpPr>
          <p:nvPr>
            <p:ph type="title"/>
          </p:nvPr>
        </p:nvSpPr>
        <p:spPr/>
        <p:txBody>
          <a:bodyPr/>
          <a:lstStyle/>
          <a:p>
            <a:r>
              <a:rPr lang="it-IT"/>
              <a:t>Fare clic per modificare lo stile del titolo dello schema</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9/9/2018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9/9/2018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9" name="Date Placeholder 8"/>
          <p:cNvSpPr>
            <a:spLocks noGrp="1"/>
          </p:cNvSpPr>
          <p:nvPr>
            <p:ph type="dt" sz="half" idx="10"/>
          </p:nvPr>
        </p:nvSpPr>
        <p:spPr/>
        <p:txBody>
          <a:bodyPr/>
          <a:lstStyle/>
          <a:p>
            <a:fld id="{D1BE4249-C0D0-4B06-8692-E8BB871AF643}" type="datetimeFigureOut">
              <a:rPr lang="en-US" dirty="0"/>
              <a:t>9/9/2018</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9/9/2018</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9/9/2018</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4C6DA3B-3917-4210-A413-F64A98AFAA02}"/>
              </a:ext>
            </a:extLst>
          </p:cNvPr>
          <p:cNvSpPr>
            <a:spLocks noGrp="1"/>
          </p:cNvSpPr>
          <p:nvPr>
            <p:ph type="title"/>
          </p:nvPr>
        </p:nvSpPr>
        <p:spPr/>
        <p:txBody>
          <a:bodyPr/>
          <a:lstStyle/>
          <a:p>
            <a:r>
              <a:rPr lang="it-IT" dirty="0"/>
              <a:t>Assemblea Intercapitolare</a:t>
            </a:r>
          </a:p>
        </p:txBody>
      </p:sp>
      <p:sp>
        <p:nvSpPr>
          <p:cNvPr id="3" name="Segnaposto testo 2">
            <a:extLst>
              <a:ext uri="{FF2B5EF4-FFF2-40B4-BE49-F238E27FC236}">
                <a16:creationId xmlns:a16="http://schemas.microsoft.com/office/drawing/2014/main" id="{E6E6D8B1-6FCE-4DC2-9AC8-97B30ED1EC72}"/>
              </a:ext>
            </a:extLst>
          </p:cNvPr>
          <p:cNvSpPr>
            <a:spLocks noGrp="1"/>
          </p:cNvSpPr>
          <p:nvPr>
            <p:ph type="body" idx="1"/>
          </p:nvPr>
        </p:nvSpPr>
        <p:spPr/>
        <p:txBody>
          <a:bodyPr/>
          <a:lstStyle/>
          <a:p>
            <a:r>
              <a:rPr lang="it-IT" dirty="0"/>
              <a:t>		GRAZIE</a:t>
            </a:r>
          </a:p>
        </p:txBody>
      </p:sp>
      <p:sp>
        <p:nvSpPr>
          <p:cNvPr id="4" name="Segnaposto contenuto 3">
            <a:extLst>
              <a:ext uri="{FF2B5EF4-FFF2-40B4-BE49-F238E27FC236}">
                <a16:creationId xmlns:a16="http://schemas.microsoft.com/office/drawing/2014/main" id="{152F0A73-66A8-4512-BF1A-ADD62209C25E}"/>
              </a:ext>
            </a:extLst>
          </p:cNvPr>
          <p:cNvSpPr>
            <a:spLocks noGrp="1"/>
          </p:cNvSpPr>
          <p:nvPr>
            <p:ph sz="half" idx="2"/>
          </p:nvPr>
        </p:nvSpPr>
        <p:spPr/>
        <p:txBody>
          <a:bodyPr>
            <a:normAutofit fontScale="62500" lnSpcReduction="20000"/>
          </a:bodyPr>
          <a:lstStyle/>
          <a:p>
            <a:r>
              <a:rPr lang="it-IT" dirty="0"/>
              <a:t>Grazie per essere qui come servi e coordinatori dei confratelli delle vostre circoscrizioni e delle vostre missioni.</a:t>
            </a:r>
          </a:p>
          <a:p>
            <a:r>
              <a:rPr lang="it-IT" dirty="0"/>
              <a:t>Grazie per i confratelli della commissione per la preparazione dell’inter-capitolare e la logistica della casa generale </a:t>
            </a:r>
          </a:p>
          <a:p>
            <a:r>
              <a:rPr lang="it-IT" dirty="0"/>
              <a:t>Grazie a chi è venuto come invitato, Fratelli Referenti dei Continenti/Subcontinenti, Segretari e Traduttori</a:t>
            </a:r>
          </a:p>
          <a:p>
            <a:r>
              <a:rPr lang="it-IT" dirty="0"/>
              <a:t>Grazie alla Madre Generale delle nostre sorelle SMC, Sr. Lugina (Luigia) Coccia, ci saranno altre sorelle del CG, in altri momenti.</a:t>
            </a:r>
          </a:p>
          <a:p>
            <a:r>
              <a:rPr lang="it-IT" dirty="0"/>
              <a:t>Ringraziamo già da adesso i pochi confratelli che sono alcuni assenti in questo momento che stanno viaggiando e altri stanno facendo il possibile per arrivare il più presto possibile. </a:t>
            </a:r>
          </a:p>
          <a:p>
            <a:r>
              <a:rPr lang="it-IT" dirty="0"/>
              <a:t>Grazie ai confratelli delle comunità della Curia Generalizia per l’appoggio che ci daranno, attraverso la preghiera, alcuni servizi e anche vicinanza</a:t>
            </a:r>
          </a:p>
          <a:p>
            <a:pPr marL="0" indent="0">
              <a:buNone/>
            </a:pPr>
            <a:endParaRPr lang="it-IT" dirty="0"/>
          </a:p>
          <a:p>
            <a:endParaRPr lang="it-IT" dirty="0"/>
          </a:p>
        </p:txBody>
      </p:sp>
      <p:sp>
        <p:nvSpPr>
          <p:cNvPr id="5" name="Segnaposto testo 4">
            <a:extLst>
              <a:ext uri="{FF2B5EF4-FFF2-40B4-BE49-F238E27FC236}">
                <a16:creationId xmlns:a16="http://schemas.microsoft.com/office/drawing/2014/main" id="{860949DA-7E52-4A32-9ED2-7A8128EE23CE}"/>
              </a:ext>
            </a:extLst>
          </p:cNvPr>
          <p:cNvSpPr>
            <a:spLocks noGrp="1"/>
          </p:cNvSpPr>
          <p:nvPr>
            <p:ph type="body" sz="quarter" idx="3"/>
          </p:nvPr>
        </p:nvSpPr>
        <p:spPr/>
        <p:txBody>
          <a:bodyPr/>
          <a:lstStyle/>
          <a:p>
            <a:r>
              <a:rPr lang="it-IT" dirty="0"/>
              <a:t>	In Comunione </a:t>
            </a:r>
          </a:p>
        </p:txBody>
      </p:sp>
      <p:sp>
        <p:nvSpPr>
          <p:cNvPr id="6" name="Segnaposto contenuto 5">
            <a:extLst>
              <a:ext uri="{FF2B5EF4-FFF2-40B4-BE49-F238E27FC236}">
                <a16:creationId xmlns:a16="http://schemas.microsoft.com/office/drawing/2014/main" id="{32232644-1BDC-4A23-9E6A-5E748B42FC1D}"/>
              </a:ext>
            </a:extLst>
          </p:cNvPr>
          <p:cNvSpPr>
            <a:spLocks noGrp="1"/>
          </p:cNvSpPr>
          <p:nvPr>
            <p:ph sz="quarter" idx="4"/>
          </p:nvPr>
        </p:nvSpPr>
        <p:spPr/>
        <p:txBody>
          <a:bodyPr>
            <a:normAutofit fontScale="55000" lnSpcReduction="20000"/>
          </a:bodyPr>
          <a:lstStyle/>
          <a:p>
            <a:r>
              <a:rPr lang="it-IT" dirty="0"/>
              <a:t>Dio è con noi, attraverso il Suo Spirito che ci ricorda quello che è Gesù e quello </a:t>
            </a:r>
            <a:r>
              <a:rPr lang="it-IT"/>
              <a:t>che ci ha </a:t>
            </a:r>
            <a:r>
              <a:rPr lang="it-IT" dirty="0"/>
              <a:t>detto, </a:t>
            </a:r>
          </a:p>
          <a:p>
            <a:r>
              <a:rPr lang="it-IT" dirty="0"/>
              <a:t>È con noi Maria. la nostra Madre</a:t>
            </a:r>
          </a:p>
          <a:p>
            <a:r>
              <a:rPr lang="it-IT" dirty="0"/>
              <a:t>È presente San Daniele Comboni, nostro Padre e Fondatore</a:t>
            </a:r>
          </a:p>
          <a:p>
            <a:r>
              <a:rPr lang="it-IT" dirty="0"/>
              <a:t>Sono uniti con noi tutti i confratelli quegli del cielo e quegli che stanno nelle missioni e nelle case di formazione.</a:t>
            </a:r>
          </a:p>
          <a:p>
            <a:r>
              <a:rPr lang="it-IT" dirty="0"/>
              <a:t>Sono con noi i confratelli ammalti, anziani e quegli che stanno passando momenti di difficolta.</a:t>
            </a:r>
          </a:p>
          <a:p>
            <a:r>
              <a:rPr lang="it-IT" dirty="0"/>
              <a:t>Sono noi, i nostri collaboratori, le suore comboniane, i laici missionari comboniani, le missionarie secolari e il popolo di Dio con cui condividiamo la vita di ogni giorno. </a:t>
            </a:r>
          </a:p>
          <a:p>
            <a:r>
              <a:rPr lang="it-IT" dirty="0"/>
              <a:t>Nel modo particolare sono presenti diversi confratelli che avevano cominciato camminare con noi dopo l’ultimo capitolo generale e adesso sono con il Signore, nel modo particolare P. Rogelio è presente con noi. </a:t>
            </a:r>
          </a:p>
        </p:txBody>
      </p:sp>
    </p:spTree>
    <p:extLst>
      <p:ext uri="{BB962C8B-B14F-4D97-AF65-F5344CB8AC3E}">
        <p14:creationId xmlns:p14="http://schemas.microsoft.com/office/powerpoint/2010/main" val="31930546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BC74333-4742-451D-B7D7-212A5D09FA92}"/>
              </a:ext>
            </a:extLst>
          </p:cNvPr>
          <p:cNvSpPr>
            <a:spLocks noGrp="1"/>
          </p:cNvSpPr>
          <p:nvPr>
            <p:ph type="ctrTitle" idx="4294967295"/>
          </p:nvPr>
        </p:nvSpPr>
        <p:spPr>
          <a:xfrm>
            <a:off x="0" y="394284"/>
            <a:ext cx="11836866" cy="1593908"/>
          </a:xfrm>
        </p:spPr>
        <p:txBody>
          <a:bodyPr/>
          <a:lstStyle/>
          <a:p>
            <a:r>
              <a:rPr lang="it-IT" dirty="0"/>
              <a:t>«Certezza interiore»</a:t>
            </a:r>
          </a:p>
        </p:txBody>
      </p:sp>
      <p:sp>
        <p:nvSpPr>
          <p:cNvPr id="3" name="Sottotitolo 2">
            <a:extLst>
              <a:ext uri="{FF2B5EF4-FFF2-40B4-BE49-F238E27FC236}">
                <a16:creationId xmlns:a16="http://schemas.microsoft.com/office/drawing/2014/main" id="{D2763DBF-180C-4184-817A-468AB6A74943}"/>
              </a:ext>
            </a:extLst>
          </p:cNvPr>
          <p:cNvSpPr>
            <a:spLocks noGrp="1"/>
          </p:cNvSpPr>
          <p:nvPr>
            <p:ph type="subTitle" idx="4294967295"/>
          </p:nvPr>
        </p:nvSpPr>
        <p:spPr>
          <a:xfrm>
            <a:off x="-1" y="2197916"/>
            <a:ext cx="11711031" cy="4496499"/>
          </a:xfrm>
        </p:spPr>
        <p:txBody>
          <a:bodyPr>
            <a:normAutofit fontScale="32500" lnSpcReduction="20000"/>
          </a:bodyPr>
          <a:lstStyle/>
          <a:p>
            <a:pPr marL="0" indent="0" algn="ctr">
              <a:buNone/>
            </a:pPr>
            <a:r>
              <a:rPr lang="it-IT" sz="5500" dirty="0"/>
              <a:t>		«Poiché non sempre vediamo questi germogli, abbiamo bisogno di una certezza interiore, cioè della convinzione che Dio può agire in qualsiasi circostanza, anche in mezzo ad apparenti fallimenti, perché « abbiamo questo tesoro in vasi di creta » (2 </a:t>
            </a:r>
            <a:r>
              <a:rPr lang="it-IT" sz="5500" dirty="0" err="1"/>
              <a:t>Cor</a:t>
            </a:r>
            <a:r>
              <a:rPr lang="it-IT" sz="5500" dirty="0"/>
              <a:t> 4,7). Questa certezza è quello che si chiama “senso del mistero”. È sapere con certezza che chi si offre e si dona a Dio per amore, sicuramente sarà fecondo (</a:t>
            </a:r>
            <a:r>
              <a:rPr lang="it-IT" sz="5500" dirty="0" err="1"/>
              <a:t>cfr</a:t>
            </a:r>
            <a:r>
              <a:rPr lang="it-IT" sz="5500" dirty="0"/>
              <a:t> </a:t>
            </a:r>
            <a:r>
              <a:rPr lang="it-IT" sz="5500" dirty="0" err="1"/>
              <a:t>Gv</a:t>
            </a:r>
            <a:r>
              <a:rPr lang="it-IT" sz="5500" dirty="0"/>
              <a:t> 15,5). Tale fecondità molte volte è invisibile, inafferrabile, non può essere contabilizzata. Uno è ben consapevole che la sua vita darà frutto, ma senza pretendere di sapere come, né dove, né quando. Ha la sicurezza che non va perduta nessuna delle sue opere svolte con amore, non va perduta nessuna delle sue sincere preoccupazioni per gli altri, non va perduto nessun atto d’amore per Dio, non va perduta nessuna generosa fatica, non va perduta nessuna dolorosa pazienza. Tutto ciò circola attraverso il mondo come una forza di vita. A volte ci sembra di non aver ottenuto con i nostri sforzi alcun risultato, ma la missione non è un affare o un progetto aziendale, non è neppure un’organizzazione umanitaria, non è uno spettacolo per contare quanta gente vi ha partecipato grazie alla nostra propaganda; è qualcosa di molto più profondo, che sfugge ad ogni misura. Forse il Signore si avvale del nostro impegno per riversare benedizioni in un altro luogo del mondo dove non andremo mai. Lo Spirito Santo opera come vuole, quando vuole e dove vuole; noi ci spendiamo con dedizione ma senza pretendere di vedere risultati appariscenti. Sappiamo soltanto che il dono di noi stessi è necessario. Impariamo a riposare nella tenerezza delle braccia del Padre in mezzo alla nostra dedizione creativa e generosa. Andiamo avanti, mettiamocela tutta, ma lasciamo che sia Lui a rendere fecondi i nostri sforzi come pare a Lui.» (EG 279)</a:t>
            </a:r>
          </a:p>
          <a:p>
            <a:endParaRPr lang="it-IT" dirty="0"/>
          </a:p>
        </p:txBody>
      </p:sp>
    </p:spTree>
    <p:extLst>
      <p:ext uri="{BB962C8B-B14F-4D97-AF65-F5344CB8AC3E}">
        <p14:creationId xmlns:p14="http://schemas.microsoft.com/office/powerpoint/2010/main" val="9162325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64AC392-F94D-4FD6-AFA4-D95A110E4299}"/>
              </a:ext>
            </a:extLst>
          </p:cNvPr>
          <p:cNvSpPr>
            <a:spLocks noGrp="1"/>
          </p:cNvSpPr>
          <p:nvPr>
            <p:ph type="title"/>
          </p:nvPr>
        </p:nvSpPr>
        <p:spPr/>
        <p:txBody>
          <a:bodyPr/>
          <a:lstStyle/>
          <a:p>
            <a:r>
              <a:rPr lang="it-IT"/>
              <a:t>«Interior certainty»</a:t>
            </a:r>
            <a:endParaRPr lang="it-IT" dirty="0"/>
          </a:p>
        </p:txBody>
      </p:sp>
      <p:sp>
        <p:nvSpPr>
          <p:cNvPr id="3" name="Segnaposto contenuto 2">
            <a:extLst>
              <a:ext uri="{FF2B5EF4-FFF2-40B4-BE49-F238E27FC236}">
                <a16:creationId xmlns:a16="http://schemas.microsoft.com/office/drawing/2014/main" id="{DD1ABB07-5BE8-443A-B3C4-B664D189E14E}"/>
              </a:ext>
            </a:extLst>
          </p:cNvPr>
          <p:cNvSpPr>
            <a:spLocks noGrp="1"/>
          </p:cNvSpPr>
          <p:nvPr>
            <p:ph idx="1"/>
          </p:nvPr>
        </p:nvSpPr>
        <p:spPr>
          <a:xfrm>
            <a:off x="234892" y="2638044"/>
            <a:ext cx="11157358" cy="4123483"/>
          </a:xfrm>
        </p:spPr>
        <p:txBody>
          <a:bodyPr>
            <a:normAutofit fontScale="85000" lnSpcReduction="20000"/>
          </a:bodyPr>
          <a:lstStyle/>
          <a:p>
            <a:endParaRPr lang="it-IT" dirty="0"/>
          </a:p>
          <a:p>
            <a:pPr marL="0" indent="0" algn="ctr">
              <a:buNone/>
            </a:pPr>
            <a:r>
              <a:rPr lang="en-US" dirty="0"/>
              <a:t>	“</a:t>
            </a:r>
            <a:r>
              <a:rPr lang="en-US" sz="2100" dirty="0"/>
              <a:t>Because we do not always see these seeds growing, we need an interior certainty, a conviction that God is able to act in every situation, even amid apparent setbacks: “We have this treasure in earthen vessels” (2 Cor 4:7). This certainty is often called “a sense of mystery”. It involves knowing with certitude that all those who entrust themselves to God in love will bear good fruit (cf. Jn 15:5). This fruitfulness is often invisible, elusive and unquantifiable. We can know quite well that our lives will be fruitful, without claiming to know how, or where, or when. We may be sure that none of our acts of love will be lost, nor any of our acts of sincere concern for others. No single act of love for God will be lost, no generous effort is meaningless, no painful endurance is wasted. All of these encircle our world like a vital force. Sometimes it seems that our work is fruitless, but mission is not like a business transaction or investment, or even a humanitarian activity. It is not a show where we count how many people come as a result of our publicity; it is something much deeper, which escapes all measurement. It may be that the Lord uses our sacrifices to shower blessings in another part of the world which we will never visit. The Holy Spirit works as he wills, when he wills and where he wills; we entrust ourselves without pretending to see striking results. We know only that our commitment is necessary. Let us learn to rest in the tenderness of the arms of the Father amid our creative and generous commitment. Let us keep marching forward; let us give him everything, allowing him to make our efforts bear fruit in his good time.” (EG279)</a:t>
            </a:r>
          </a:p>
          <a:p>
            <a:endParaRPr lang="it-IT" dirty="0"/>
          </a:p>
        </p:txBody>
      </p:sp>
    </p:spTree>
    <p:extLst>
      <p:ext uri="{BB962C8B-B14F-4D97-AF65-F5344CB8AC3E}">
        <p14:creationId xmlns:p14="http://schemas.microsoft.com/office/powerpoint/2010/main" val="22810058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759F27-9FC7-4717-AE4F-1A497719DFE2}"/>
              </a:ext>
            </a:extLst>
          </p:cNvPr>
          <p:cNvSpPr>
            <a:spLocks noGrp="1"/>
          </p:cNvSpPr>
          <p:nvPr>
            <p:ph type="title"/>
          </p:nvPr>
        </p:nvSpPr>
        <p:spPr/>
        <p:txBody>
          <a:bodyPr/>
          <a:lstStyle/>
          <a:p>
            <a:r>
              <a:rPr lang="it-IT" dirty="0"/>
              <a:t>&lt;&lt;</a:t>
            </a:r>
            <a:r>
              <a:rPr lang="it-IT" dirty="0" err="1"/>
              <a:t>Certitude</a:t>
            </a:r>
            <a:r>
              <a:rPr lang="it-IT" dirty="0"/>
              <a:t> </a:t>
            </a:r>
            <a:r>
              <a:rPr lang="it-IT" dirty="0" err="1"/>
              <a:t>intérieure</a:t>
            </a:r>
            <a:r>
              <a:rPr lang="it-IT" dirty="0"/>
              <a:t>&gt;&gt;</a:t>
            </a:r>
          </a:p>
        </p:txBody>
      </p:sp>
      <p:sp>
        <p:nvSpPr>
          <p:cNvPr id="3" name="Segnaposto contenuto 2">
            <a:extLst>
              <a:ext uri="{FF2B5EF4-FFF2-40B4-BE49-F238E27FC236}">
                <a16:creationId xmlns:a16="http://schemas.microsoft.com/office/drawing/2014/main" id="{E3C844D1-A4ED-4FC9-B83E-C3176676193C}"/>
              </a:ext>
            </a:extLst>
          </p:cNvPr>
          <p:cNvSpPr>
            <a:spLocks noGrp="1"/>
          </p:cNvSpPr>
          <p:nvPr>
            <p:ph idx="1"/>
          </p:nvPr>
        </p:nvSpPr>
        <p:spPr>
          <a:xfrm>
            <a:off x="1258349" y="2638044"/>
            <a:ext cx="9831897" cy="3101983"/>
          </a:xfrm>
        </p:spPr>
        <p:txBody>
          <a:bodyPr>
            <a:normAutofit fontScale="62500" lnSpcReduction="20000"/>
          </a:bodyPr>
          <a:lstStyle/>
          <a:p>
            <a:endParaRPr lang="it-IT" dirty="0"/>
          </a:p>
          <a:p>
            <a:pPr marL="0" indent="0" algn="ctr">
              <a:buNone/>
            </a:pPr>
            <a:r>
              <a:rPr lang="fr-FR" sz="2300" dirty="0"/>
              <a:t>« Comme nous ne voyons pas toujours ces bourgeons, nous avons besoin de certitude intérieure, c’est-à-dire de la conviction que Dieu peut agir en toutes circonstances, même au milieu des échecs apparents, car « nous tenons ce trésor en des vases d’argile » (</a:t>
            </a:r>
            <a:r>
              <a:rPr lang="fr-FR" sz="2300" i="1" dirty="0"/>
              <a:t>2 Co </a:t>
            </a:r>
            <a:r>
              <a:rPr lang="fr-FR" sz="2300" dirty="0"/>
              <a:t>4, 7). Cette certitude s’appelle “sens du mystère”. C’est savoir avec certitude que celui qui se donne et s’en remet à Dieu par amour sera certainement fécond (cf. </a:t>
            </a:r>
            <a:r>
              <a:rPr lang="fr-FR" sz="2300" i="1" dirty="0" err="1"/>
              <a:t>Jn</a:t>
            </a:r>
            <a:r>
              <a:rPr lang="fr-FR" sz="2300" i="1" dirty="0"/>
              <a:t> </a:t>
            </a:r>
            <a:r>
              <a:rPr lang="fr-FR" sz="2300" dirty="0"/>
              <a:t>15, 5). Cette fécondité est souvent invisible, insaisissable, elle ne peut pas être comptée. La personne sait bien que sa vie donnera du fruit, mais sans prétendre connaître comment, ni où, ni quand. Elle est sûre qu’aucune de ses </a:t>
            </a:r>
            <a:r>
              <a:rPr lang="fr-FR" sz="2300" dirty="0" err="1"/>
              <a:t>oeuvres</a:t>
            </a:r>
            <a:r>
              <a:rPr lang="fr-FR" sz="2300" dirty="0"/>
              <a:t> faites avec amour ne sera perdue, ni aucune de ses préoccupations sincères pour les autres, ni aucun de ses actes d’amour envers Dieu, ni aucune fatigue généreuse, ni aucune patience douloureuse. Tout cela envahit le monde, comme une force de vie. Parfois, il nous semble que nos efforts ne portent pas de fruit, pourtant la mission n’est pas un commerce ni un projet d’entreprise, pas plus qu’une organisation humanitaire, ni un spectacle pour raconter combien de personnes se sont engagées grâce à notre propagande ; elle est quelque chose de beaucoup plus profond, qui échappe à toute mesure. Peut-être que le Seigneur passe par notre engagement pour déverser des bénédictions quelque part, dans le monde, dans un lieu où nous n’irons jamais. L’Esprit Saint agit comme il veut, quand il veut et où il veut ; nous nous dépensons sans prétendre, cependant, voir des résultats visibles. Nous savons seulement que notre don de soi est nécessaire. Apprenons à nous reposer dans la tendresse des bras du Père, au </a:t>
            </a:r>
            <a:r>
              <a:rPr lang="fr-FR" sz="2300" dirty="0" err="1"/>
              <a:t>coeur</a:t>
            </a:r>
            <a:r>
              <a:rPr lang="fr-FR" sz="2300" dirty="0"/>
              <a:t> de notre dévouement créatif et généreux. Avançons, engageons-nous à fond, mais laissons-le rendre. » (EG 279)</a:t>
            </a:r>
          </a:p>
          <a:p>
            <a:endParaRPr lang="it-IT" dirty="0"/>
          </a:p>
        </p:txBody>
      </p:sp>
    </p:spTree>
    <p:extLst>
      <p:ext uri="{BB962C8B-B14F-4D97-AF65-F5344CB8AC3E}">
        <p14:creationId xmlns:p14="http://schemas.microsoft.com/office/powerpoint/2010/main" val="23105152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754341-4230-408A-A475-307EE74251A8}"/>
              </a:ext>
            </a:extLst>
          </p:cNvPr>
          <p:cNvSpPr>
            <a:spLocks noGrp="1"/>
          </p:cNvSpPr>
          <p:nvPr>
            <p:ph type="title"/>
          </p:nvPr>
        </p:nvSpPr>
        <p:spPr/>
        <p:txBody>
          <a:bodyPr/>
          <a:lstStyle/>
          <a:p>
            <a:r>
              <a:rPr lang="es-ES" dirty="0"/>
              <a:t>&lt;&lt;certeza interior&gt;&gt;</a:t>
            </a:r>
            <a:endParaRPr lang="it-IT" dirty="0"/>
          </a:p>
        </p:txBody>
      </p:sp>
      <p:sp>
        <p:nvSpPr>
          <p:cNvPr id="3" name="Segnaposto contenuto 2">
            <a:extLst>
              <a:ext uri="{FF2B5EF4-FFF2-40B4-BE49-F238E27FC236}">
                <a16:creationId xmlns:a16="http://schemas.microsoft.com/office/drawing/2014/main" id="{BC5A73EE-E11C-42DC-8F3E-EEEB1181910A}"/>
              </a:ext>
            </a:extLst>
          </p:cNvPr>
          <p:cNvSpPr>
            <a:spLocks noGrp="1"/>
          </p:cNvSpPr>
          <p:nvPr>
            <p:ph idx="1"/>
          </p:nvPr>
        </p:nvSpPr>
        <p:spPr>
          <a:xfrm>
            <a:off x="2231136" y="2638044"/>
            <a:ext cx="7729728" cy="4014426"/>
          </a:xfrm>
        </p:spPr>
        <p:txBody>
          <a:bodyPr>
            <a:normAutofit fontScale="40000" lnSpcReduction="20000"/>
          </a:bodyPr>
          <a:lstStyle/>
          <a:p>
            <a:pPr marL="0" indent="0" algn="ctr">
              <a:buNone/>
            </a:pPr>
            <a:r>
              <a:rPr lang="it-IT" sz="3800" dirty="0"/>
              <a:t>«</a:t>
            </a:r>
            <a:r>
              <a:rPr lang="es-ES" sz="3800" dirty="0"/>
              <a:t>Como no siempre vemos esos brotes, nos hace falta una certeza interior y es la convicción de que Dios puede actuar en cualquier circunstancia, también en medio de aparentes fracasos, porque « llevamos este tesoro en recipientes de barro » (</a:t>
            </a:r>
            <a:r>
              <a:rPr lang="es-ES" sz="3800" i="1" dirty="0"/>
              <a:t>2 Co </a:t>
            </a:r>
            <a:r>
              <a:rPr lang="es-ES" sz="3800" dirty="0"/>
              <a:t>4,7). Esta certeza es lo que se llama « sentido de misterio ». Es saber con certeza que quien se ofrece y se entrega a Dios por amor seguramente será fecundo (cf. </a:t>
            </a:r>
            <a:r>
              <a:rPr lang="es-ES" sz="3800" i="1" dirty="0"/>
              <a:t>Jn </a:t>
            </a:r>
            <a:r>
              <a:rPr lang="es-ES" sz="3800" dirty="0"/>
              <a:t>15,5). Tal fecundidad es muchas veces invisible, inaferrable, no puede ser contabilizada. Uno sabe bien que su vida dará frutos, pero sin pretender saber cómo, ni dónde, ni cuándo. Tiene la seguridad de que no se pierde ninguno de sus trabajos realizados con amor, no se pierde ninguna de sus preocupaciones sinceras por los demás, no se pierde ningún acto de amor a Dios, no se pierde ningún cansancio generoso, no se pierde ninguna dolorosa paciencia. Todo eso da vueltas por el mundo como una fuerza de vida. A veces nos parece que nuestra tarea no ha logrado ningún resultado, pero la misión no es un negocio ni un proyecto empresarial, no es tampoco una organización humanitaria, no es un espectáculo para contar cuánta gente asistió gracias a nuestra propaganda; es algo mucho más profundo, que escapa a toda medida. Quizás el Señor toma nuestra entrega para derramar bendiciones en otro lugar del mundo donde nosotros nunca iremos. El Espíritu Santo obra como quiere, cuando quiere y donde quiere; nosotros nos entregamos pero sin pretender ver resultados llamativos. Sólo sabemos que nuestra entrega es necesaria. Aprendamos a descansar en la ternura de los brazos del Padre en medio de la entrega creativa y generosa. Sigamos adelante, démoslo todo, pero dejemos que sea Él quien haga fecundos nuestros esfuerzos como a Él le parezca.”</a:t>
            </a:r>
          </a:p>
          <a:p>
            <a:pPr marL="0" indent="0" algn="ctr">
              <a:buNone/>
            </a:pPr>
            <a:r>
              <a:rPr lang="es-ES" sz="3800" dirty="0"/>
              <a:t>(EG279) </a:t>
            </a:r>
          </a:p>
          <a:p>
            <a:endParaRPr lang="it-IT" dirty="0"/>
          </a:p>
        </p:txBody>
      </p:sp>
    </p:spTree>
    <p:extLst>
      <p:ext uri="{BB962C8B-B14F-4D97-AF65-F5344CB8AC3E}">
        <p14:creationId xmlns:p14="http://schemas.microsoft.com/office/powerpoint/2010/main" val="13950431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C2B0D60-0EDA-42C1-B166-F36918F0AE3A}"/>
              </a:ext>
            </a:extLst>
          </p:cNvPr>
          <p:cNvSpPr>
            <a:spLocks noGrp="1"/>
          </p:cNvSpPr>
          <p:nvPr>
            <p:ph type="title"/>
          </p:nvPr>
        </p:nvSpPr>
        <p:spPr/>
        <p:txBody>
          <a:bodyPr/>
          <a:lstStyle/>
          <a:p>
            <a:r>
              <a:rPr lang="pt-BR" dirty="0"/>
              <a:t>“certeza interior”</a:t>
            </a:r>
            <a:endParaRPr lang="it-IT" dirty="0"/>
          </a:p>
        </p:txBody>
      </p:sp>
      <p:sp>
        <p:nvSpPr>
          <p:cNvPr id="3" name="Segnaposto contenuto 2">
            <a:extLst>
              <a:ext uri="{FF2B5EF4-FFF2-40B4-BE49-F238E27FC236}">
                <a16:creationId xmlns:a16="http://schemas.microsoft.com/office/drawing/2014/main" id="{D8CAEC53-03A0-41B6-B234-5D1B37B5481F}"/>
              </a:ext>
            </a:extLst>
          </p:cNvPr>
          <p:cNvSpPr>
            <a:spLocks noGrp="1"/>
          </p:cNvSpPr>
          <p:nvPr>
            <p:ph idx="1"/>
          </p:nvPr>
        </p:nvSpPr>
        <p:spPr>
          <a:xfrm>
            <a:off x="2231136" y="2638044"/>
            <a:ext cx="7729728" cy="4115094"/>
          </a:xfrm>
        </p:spPr>
        <p:txBody>
          <a:bodyPr>
            <a:normAutofit fontScale="77500" lnSpcReduction="20000"/>
          </a:bodyPr>
          <a:lstStyle/>
          <a:p>
            <a:endParaRPr lang="it-IT" dirty="0"/>
          </a:p>
          <a:p>
            <a:pPr marL="0" indent="0" algn="ctr">
              <a:buNone/>
            </a:pPr>
            <a:r>
              <a:rPr lang="pt-BR" dirty="0"/>
              <a:t>“Como nem sempre vemos estes rebentos, precisamos de uma certeza interior, ou seja, da convicção de que Deus pode actuar em qualquer circunstância, mesmo no meio de aparentes fracassos, porque «trazemos este tesouro em vasos de barro» (</a:t>
            </a:r>
            <a:r>
              <a:rPr lang="pt-BR" i="1" dirty="0"/>
              <a:t>2 Cor </a:t>
            </a:r>
            <a:r>
              <a:rPr lang="pt-BR" dirty="0"/>
              <a:t>4, 7). Esta certeza é o que se chama «</a:t>
            </a:r>
            <a:r>
              <a:rPr lang="pt-BR" i="1" dirty="0"/>
              <a:t>sentido de mistério</a:t>
            </a:r>
            <a:r>
              <a:rPr lang="pt-BR" dirty="0"/>
              <a:t>», que consiste em saber, com certeza, que a pessoa que se oferece e entrega a Deus por amor, seguramente será fecunda (cf. </a:t>
            </a:r>
            <a:r>
              <a:rPr lang="pt-BR" i="1" dirty="0"/>
              <a:t>Jo </a:t>
            </a:r>
            <a:r>
              <a:rPr lang="pt-BR" dirty="0"/>
              <a:t>15, 5). Muitas vezes esta fecundidade é invisível, incontrolável, não pode ser contabilizada. A pessoa sabe com certeza que a sua vida dará frutos, mas sem pretender conhecer como, onde ou quando; está segura de que não se perde nenhuma das suas obras feitas com amor, não se perde nenhuma das suas preocupações sinceras com os outros, não se perde nenhum acto de amor a Deus, não se perde nenhuma das suas generosas fadigas, não se perde nenhuma dolorosa paciência. Tudo isto circula pelo mundo como uma força de vida. Às vezes invade-nos a sensação de não termos obtido resultado algum com os nossos esforços, mas a missão não é um negócio nem um projecto empresarial, nem mesmo uma organização humanitária, não é um espectáculo para que se possa contar quantas pessoas assistiram devido à nossa propaganda. É algo de muito mais profundo, que escapa a toda e qualquer medida. Talvez o Senhor Se sirva da nossa entrega para derramar bênçãos noutro lugar do mundo, aonde nunca iremos. O Espírito Santo trabalha como quer, quando quer e onde quer; e nós gastamo-nos com grande dedicação, mas sem pretender ver resultados espectaculares. Sabemos apenas que o dom de nós mesmos é necessário. No meio da nossa entrega criativa e generosa, aprendamos a descansar na ternura dos braços do Pai. Continuemos para diante, empenhemo-nos totalmente, mas deixemos que seja Ele a tornar fecundos, como melhor Lhe parecer, os nossos esforços. (EG 279)</a:t>
            </a:r>
          </a:p>
        </p:txBody>
      </p:sp>
    </p:spTree>
    <p:extLst>
      <p:ext uri="{BB962C8B-B14F-4D97-AF65-F5344CB8AC3E}">
        <p14:creationId xmlns:p14="http://schemas.microsoft.com/office/powerpoint/2010/main" val="3856639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FE4D89-7F88-44BD-B654-2965CECF193F}"/>
              </a:ext>
            </a:extLst>
          </p:cNvPr>
          <p:cNvSpPr>
            <a:spLocks noGrp="1"/>
          </p:cNvSpPr>
          <p:nvPr>
            <p:ph type="title"/>
          </p:nvPr>
        </p:nvSpPr>
        <p:spPr/>
        <p:txBody>
          <a:bodyPr/>
          <a:lstStyle/>
          <a:p>
            <a:r>
              <a:rPr lang="it-IT" b="1" dirty="0"/>
              <a:t>Assemblea </a:t>
            </a:r>
            <a:r>
              <a:rPr lang="it-IT" b="1" dirty="0" err="1"/>
              <a:t>intercapitolare</a:t>
            </a:r>
            <a:br>
              <a:rPr lang="it-IT" b="1" dirty="0"/>
            </a:br>
            <a:endParaRPr lang="it-IT" dirty="0"/>
          </a:p>
        </p:txBody>
      </p:sp>
      <p:sp>
        <p:nvSpPr>
          <p:cNvPr id="3" name="Segnaposto contenuto 2">
            <a:extLst>
              <a:ext uri="{FF2B5EF4-FFF2-40B4-BE49-F238E27FC236}">
                <a16:creationId xmlns:a16="http://schemas.microsoft.com/office/drawing/2014/main" id="{61BF6CB3-CB89-4D9A-B19F-2CBFF0185780}"/>
              </a:ext>
            </a:extLst>
          </p:cNvPr>
          <p:cNvSpPr>
            <a:spLocks noGrp="1"/>
          </p:cNvSpPr>
          <p:nvPr>
            <p:ph idx="1"/>
          </p:nvPr>
        </p:nvSpPr>
        <p:spPr/>
        <p:txBody>
          <a:bodyPr>
            <a:normAutofit/>
          </a:bodyPr>
          <a:lstStyle/>
          <a:p>
            <a:pPr marL="0" indent="0" algn="ctr">
              <a:buNone/>
            </a:pPr>
            <a:r>
              <a:rPr lang="it-IT" dirty="0"/>
              <a:t>144 L'assemblea </a:t>
            </a:r>
            <a:r>
              <a:rPr lang="it-IT" dirty="0" err="1"/>
              <a:t>intercapitolare</a:t>
            </a:r>
            <a:r>
              <a:rPr lang="it-IT" dirty="0"/>
              <a:t> è la riunione dei membri del consiglio generale con i superiori provinciali insieme agli incaricati dei segretariati generali. Essa si svolge tra un capitolo generale e l'altro, allo scopo di verificare l'esecuzione delle decisioni capitolari e studiare nuove vie per continuarne la realizzazione. L'assemblea è convocata dal superiore generale con il consenso del suo consiglio ed è di natura consultiva.</a:t>
            </a:r>
          </a:p>
          <a:p>
            <a:pPr algn="ctr"/>
            <a:r>
              <a:rPr lang="it-IT" dirty="0"/>
              <a:t>144.1 L'assemblea </a:t>
            </a:r>
            <a:r>
              <a:rPr lang="it-IT" dirty="0" err="1"/>
              <a:t>intercapitolare</a:t>
            </a:r>
            <a:r>
              <a:rPr lang="it-IT" dirty="0"/>
              <a:t> può essere integrata con altre forme di consultazione come le assemblee continentali.</a:t>
            </a:r>
          </a:p>
        </p:txBody>
      </p:sp>
    </p:spTree>
    <p:extLst>
      <p:ext uri="{BB962C8B-B14F-4D97-AF65-F5344CB8AC3E}">
        <p14:creationId xmlns:p14="http://schemas.microsoft.com/office/powerpoint/2010/main" val="2255038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7143A03-166B-4775-9795-673768548971}"/>
              </a:ext>
            </a:extLst>
          </p:cNvPr>
          <p:cNvSpPr>
            <a:spLocks noGrp="1"/>
          </p:cNvSpPr>
          <p:nvPr>
            <p:ph type="title"/>
          </p:nvPr>
        </p:nvSpPr>
        <p:spPr/>
        <p:txBody>
          <a:bodyPr/>
          <a:lstStyle/>
          <a:p>
            <a:r>
              <a:rPr lang="it-IT" dirty="0"/>
              <a:t>Parole per cominciare </a:t>
            </a:r>
          </a:p>
        </p:txBody>
      </p:sp>
      <p:sp>
        <p:nvSpPr>
          <p:cNvPr id="3" name="Segnaposto contenuto 2">
            <a:extLst>
              <a:ext uri="{FF2B5EF4-FFF2-40B4-BE49-F238E27FC236}">
                <a16:creationId xmlns:a16="http://schemas.microsoft.com/office/drawing/2014/main" id="{6B821724-FD1B-4970-82CF-619839775D69}"/>
              </a:ext>
            </a:extLst>
          </p:cNvPr>
          <p:cNvSpPr>
            <a:spLocks noGrp="1"/>
          </p:cNvSpPr>
          <p:nvPr>
            <p:ph idx="1"/>
          </p:nvPr>
        </p:nvSpPr>
        <p:spPr/>
        <p:txBody>
          <a:bodyPr>
            <a:normAutofit fontScale="92500"/>
          </a:bodyPr>
          <a:lstStyle/>
          <a:p>
            <a:pPr algn="ctr"/>
            <a:r>
              <a:rPr lang="it-IT" sz="3600" dirty="0">
                <a:solidFill>
                  <a:srgbClr val="FF0000"/>
                </a:solidFill>
              </a:rPr>
              <a:t>«Io prego per loro, …. ma per coloro che tu mi hai dato,</a:t>
            </a:r>
            <a:r>
              <a:rPr lang="it-IT" sz="3600" dirty="0"/>
              <a:t> </a:t>
            </a:r>
            <a:r>
              <a:rPr lang="it-IT" sz="3600" dirty="0">
                <a:solidFill>
                  <a:srgbClr val="FF0000"/>
                </a:solidFill>
              </a:rPr>
              <a:t>» (Gesù) </a:t>
            </a:r>
          </a:p>
          <a:p>
            <a:pPr algn="ctr"/>
            <a:r>
              <a:rPr lang="it-IT" sz="3600" dirty="0">
                <a:solidFill>
                  <a:srgbClr val="00B0F0"/>
                </a:solidFill>
              </a:rPr>
              <a:t>«Dio, che è un galantuomo» (Comboni)</a:t>
            </a:r>
          </a:p>
          <a:p>
            <a:pPr algn="ctr"/>
            <a:r>
              <a:rPr lang="it-IT" sz="3600" dirty="0">
                <a:solidFill>
                  <a:srgbClr val="00B050"/>
                </a:solidFill>
              </a:rPr>
              <a:t>«abbiamo bisogno di una certezza interiore» (Papa Francesco)</a:t>
            </a:r>
          </a:p>
        </p:txBody>
      </p:sp>
    </p:spTree>
    <p:extLst>
      <p:ext uri="{BB962C8B-B14F-4D97-AF65-F5344CB8AC3E}">
        <p14:creationId xmlns:p14="http://schemas.microsoft.com/office/powerpoint/2010/main" val="2188414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CDB473E-806A-4DAC-99A9-159018515186}"/>
              </a:ext>
            </a:extLst>
          </p:cNvPr>
          <p:cNvSpPr>
            <a:spLocks noGrp="1"/>
          </p:cNvSpPr>
          <p:nvPr>
            <p:ph type="title"/>
          </p:nvPr>
        </p:nvSpPr>
        <p:spPr/>
        <p:txBody>
          <a:bodyPr/>
          <a:lstStyle/>
          <a:p>
            <a:r>
              <a:rPr lang="it-IT" dirty="0"/>
              <a:t>«Io prego per loro»</a:t>
            </a:r>
          </a:p>
        </p:txBody>
      </p:sp>
      <p:sp>
        <p:nvSpPr>
          <p:cNvPr id="3" name="Segnaposto contenuto 2">
            <a:extLst>
              <a:ext uri="{FF2B5EF4-FFF2-40B4-BE49-F238E27FC236}">
                <a16:creationId xmlns:a16="http://schemas.microsoft.com/office/drawing/2014/main" id="{19BDA864-133C-4BA8-9C34-7C43F9476101}"/>
              </a:ext>
            </a:extLst>
          </p:cNvPr>
          <p:cNvSpPr>
            <a:spLocks noGrp="1"/>
          </p:cNvSpPr>
          <p:nvPr>
            <p:ph idx="1"/>
          </p:nvPr>
        </p:nvSpPr>
        <p:spPr/>
        <p:txBody>
          <a:bodyPr>
            <a:normAutofit fontScale="92500" lnSpcReduction="20000"/>
          </a:bodyPr>
          <a:lstStyle/>
          <a:p>
            <a:pPr marL="0" indent="0" algn="ctr">
              <a:buNone/>
            </a:pPr>
            <a:r>
              <a:rPr lang="it-IT" dirty="0"/>
              <a:t>“Ho manifestato il tuo nome agli uomini che mi hai dato dal mondo. Erano tuoi e li hai dati a me, ed essi hanno osservato la tua parola. Ora essi sanno che tutte le cose che mi hai dato vengono da te, perché le parole che hai dato a me io le ho date a loro. Essi le hanno accolte e sanno veramente che sono uscito da te e hanno creduto che tu mi hai mandato. Io prego per loro; non prego per il mondo, ma per coloro che tu mi hai dato, perché sono tuoi. Tutte le cose mie sono tue, e le tue sono mie, e io sono glorificato in loro. Io non sono più nel mondo; essi invece sono nel mondo, e io vengo a te. Padre santo, custodiscili nel tuo nome, quello che mi hai dato, perché siano una sola cosa, come noi…. o ho dato loro la tua parola e il mondo li ha odiati, perché essi non sono del mondo, come io non sono del mondo. Non prego che tu li tolga dal mondo, ma che tu li custodisca dal Maligno. Essi non sono del mondo, come io non sono del mondo. Consacrali nella verità. La tua parola è verità. Come tu hai mandato me nel mondo, anche io ho mandato loro nel mondo; per loro io consacro me stesso, perché siano anch'essi consacrati nella verità.” ( dalla preghiera di Gesù, </a:t>
            </a:r>
            <a:r>
              <a:rPr lang="it-IT" dirty="0" err="1"/>
              <a:t>Gv</a:t>
            </a:r>
            <a:r>
              <a:rPr lang="it-IT" dirty="0"/>
              <a:t>. 17) </a:t>
            </a:r>
          </a:p>
          <a:p>
            <a:endParaRPr lang="it-IT" dirty="0"/>
          </a:p>
        </p:txBody>
      </p:sp>
    </p:spTree>
    <p:extLst>
      <p:ext uri="{BB962C8B-B14F-4D97-AF65-F5344CB8AC3E}">
        <p14:creationId xmlns:p14="http://schemas.microsoft.com/office/powerpoint/2010/main" val="481774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5DB98A1-A897-416B-8E61-C01C3696354A}"/>
              </a:ext>
            </a:extLst>
          </p:cNvPr>
          <p:cNvSpPr>
            <a:spLocks noGrp="1"/>
          </p:cNvSpPr>
          <p:nvPr>
            <p:ph type="title"/>
          </p:nvPr>
        </p:nvSpPr>
        <p:spPr/>
        <p:txBody>
          <a:bodyPr/>
          <a:lstStyle/>
          <a:p>
            <a:r>
              <a:rPr lang="it-IT" dirty="0"/>
              <a:t>«Dio, che è un galantuomo»</a:t>
            </a:r>
          </a:p>
        </p:txBody>
      </p:sp>
      <p:sp>
        <p:nvSpPr>
          <p:cNvPr id="3" name="Segnaposto contenuto 2">
            <a:extLst>
              <a:ext uri="{FF2B5EF4-FFF2-40B4-BE49-F238E27FC236}">
                <a16:creationId xmlns:a16="http://schemas.microsoft.com/office/drawing/2014/main" id="{6D49F6E4-59A0-4E14-9FE5-774D64EBFCD1}"/>
              </a:ext>
            </a:extLst>
          </p:cNvPr>
          <p:cNvSpPr>
            <a:spLocks noGrp="1"/>
          </p:cNvSpPr>
          <p:nvPr>
            <p:ph idx="1"/>
          </p:nvPr>
        </p:nvSpPr>
        <p:spPr/>
        <p:txBody>
          <a:bodyPr>
            <a:normAutofit fontScale="85000" lnSpcReduction="20000"/>
          </a:bodyPr>
          <a:lstStyle/>
          <a:p>
            <a:pPr marL="0" indent="0" algn="ctr">
              <a:buNone/>
            </a:pPr>
            <a:r>
              <a:rPr lang="it-IT" dirty="0"/>
              <a:t>« Lei, caro padre, si ricordi di una massima inculcatami dal P. Marani, ed era questa: "Chi confida in se stesso, confida nel più grande asino del mondo" e soggiungeva: "tutta la nostra confidenza deve essere in Dio". E in ciò vengono meno molte anime sante che io conosco, e tanti Gesuiti, e frati, e preti pii, e religiosi che si mettono il cilicio, e si battono il petto, e Trappisti e Certosini e anime di grande orazione etc. etc. i quali con una vita santa, e con molta orazione dicono di confidare in Dio (li ho veduti coi miei occhi e sentiti colle mie orecchie, e non solamente religiosi e preti, ma prelati, vescovi, e qualche cardinale), dicono Dio può tutto, Dio farà tutto, provvederà a tutto, portiamo la croce umiliamoci, annientiamoci, etc...... Ma quando capita la tempesta, vien meno la speranza umana, non vedono luccicare il denaro, tutto è croce, capita l'umiliazione, sentono che non han credito, etc. etc. allora cadono sotto il peso la fiducia in Dio è zero (confidavano nel più grande asino di questo mondo), e la vera e reale perfezione è andata in fumo.  Tutto questo è toccato a me cento volte, ed ho conchiuso che il P. Marani aveva ragione, e che l'unico labaro e rifugio e fortezza è mettere tutta la propria fiducia in Dio, che è un galantuomo, e l'unico galantuomo, che ha testa, cuore, e coscienza, e che da noi può far </a:t>
            </a:r>
            <a:r>
              <a:rPr lang="it-IT" dirty="0" err="1"/>
              <a:t>far</a:t>
            </a:r>
            <a:r>
              <a:rPr lang="it-IT" dirty="0"/>
              <a:t> miracoli.» (Comboni a P. Giuseppe Sembianti, dall’ El-</a:t>
            </a:r>
            <a:r>
              <a:rPr lang="it-IT" dirty="0" err="1"/>
              <a:t>Obeid</a:t>
            </a:r>
            <a:r>
              <a:rPr lang="it-IT" dirty="0"/>
              <a:t>, 16. 07. 1881,Scritti 6880-81) </a:t>
            </a:r>
          </a:p>
          <a:p>
            <a:endParaRPr lang="it-IT" dirty="0"/>
          </a:p>
        </p:txBody>
      </p:sp>
    </p:spTree>
    <p:extLst>
      <p:ext uri="{BB962C8B-B14F-4D97-AF65-F5344CB8AC3E}">
        <p14:creationId xmlns:p14="http://schemas.microsoft.com/office/powerpoint/2010/main" val="3731089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21B5273-6F66-42BB-86B0-512368A67A0D}"/>
              </a:ext>
            </a:extLst>
          </p:cNvPr>
          <p:cNvSpPr>
            <a:spLocks noGrp="1"/>
          </p:cNvSpPr>
          <p:nvPr>
            <p:ph type="title"/>
          </p:nvPr>
        </p:nvSpPr>
        <p:spPr/>
        <p:txBody>
          <a:bodyPr/>
          <a:lstStyle/>
          <a:p>
            <a:r>
              <a:rPr lang="en-US" dirty="0"/>
              <a:t>“God, who is a gentleman”</a:t>
            </a:r>
            <a:endParaRPr lang="it-IT" dirty="0"/>
          </a:p>
        </p:txBody>
      </p:sp>
      <p:sp>
        <p:nvSpPr>
          <p:cNvPr id="3" name="Segnaposto contenuto 2">
            <a:extLst>
              <a:ext uri="{FF2B5EF4-FFF2-40B4-BE49-F238E27FC236}">
                <a16:creationId xmlns:a16="http://schemas.microsoft.com/office/drawing/2014/main" id="{F8B5249C-1249-4759-B6FC-FC3892948849}"/>
              </a:ext>
            </a:extLst>
          </p:cNvPr>
          <p:cNvSpPr>
            <a:spLocks noGrp="1"/>
          </p:cNvSpPr>
          <p:nvPr>
            <p:ph idx="1"/>
          </p:nvPr>
        </p:nvSpPr>
        <p:spPr/>
        <p:txBody>
          <a:bodyPr>
            <a:normAutofit fontScale="85000" lnSpcReduction="20000"/>
          </a:bodyPr>
          <a:lstStyle/>
          <a:p>
            <a:pPr marL="0" indent="0" algn="ctr">
              <a:buNone/>
            </a:pPr>
            <a:r>
              <a:rPr lang="en-US" dirty="0"/>
              <a:t>“ Dear father, you should remember a maxim inculcated in me by Fr </a:t>
            </a:r>
            <a:r>
              <a:rPr lang="en-US" dirty="0" err="1"/>
              <a:t>Marani</a:t>
            </a:r>
            <a:r>
              <a:rPr lang="en-US" dirty="0"/>
              <a:t>, and it was: “Those who trust in themselves, trust in the greatest ass in the world”, and he added: “we must put all our trust in God”. And many holy souls I know, including many Jesuits, friars, devout priests and religious who wear hair shirts and beat their breast, Trappists, Carthusians and very prayerful souls, etc., etc. who in their holy lives and frequent prayers say that they trust in God (I have seen them with my own eyes and heard them with my own ears, not only religious and priests, but also prelates, Bishops and some Cardinals), they say God can do everything, God will do everything, will take care of everything, we must carry the cross humbly, denying ourselves etc. … But when the storm comes, human hope vanishes, money is lacking, everything is crosses, they are humiliated and no longer have any credit etc., etc. then their trust in God is crushed under the burden, is non-existent (they were trusting in the greatest ass in the world), and true and genuine perfection went up in smoke. All this has happened to me a hundred times, and I concluded that Fr </a:t>
            </a:r>
            <a:r>
              <a:rPr lang="en-US" dirty="0" err="1"/>
              <a:t>Marani</a:t>
            </a:r>
            <a:r>
              <a:rPr lang="en-US" dirty="0"/>
              <a:t> was right, and that the only banner, refuge and fortress in which to place all my trust was God, who is a gentleman, the only gentleman who has a mind, a heart and a conscience and who can make us work miracles. “(Writings 6880-81)</a:t>
            </a:r>
          </a:p>
          <a:p>
            <a:endParaRPr lang="it-IT" dirty="0"/>
          </a:p>
        </p:txBody>
      </p:sp>
    </p:spTree>
    <p:extLst>
      <p:ext uri="{BB962C8B-B14F-4D97-AF65-F5344CB8AC3E}">
        <p14:creationId xmlns:p14="http://schemas.microsoft.com/office/powerpoint/2010/main" val="20891960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7D5CFFF-64A6-45A8-A6EE-E5D37C34CE62}"/>
              </a:ext>
            </a:extLst>
          </p:cNvPr>
          <p:cNvSpPr>
            <a:spLocks noGrp="1"/>
          </p:cNvSpPr>
          <p:nvPr>
            <p:ph type="title"/>
          </p:nvPr>
        </p:nvSpPr>
        <p:spPr/>
        <p:txBody>
          <a:bodyPr/>
          <a:lstStyle/>
          <a:p>
            <a:r>
              <a:rPr lang="es-ES" dirty="0"/>
              <a:t>“Dios, que nunca falla”</a:t>
            </a:r>
            <a:endParaRPr lang="it-IT" dirty="0"/>
          </a:p>
        </p:txBody>
      </p:sp>
      <p:sp>
        <p:nvSpPr>
          <p:cNvPr id="3" name="Segnaposto contenuto 2">
            <a:extLst>
              <a:ext uri="{FF2B5EF4-FFF2-40B4-BE49-F238E27FC236}">
                <a16:creationId xmlns:a16="http://schemas.microsoft.com/office/drawing/2014/main" id="{6C8B0537-0F1E-41F7-BF15-916E55C02946}"/>
              </a:ext>
            </a:extLst>
          </p:cNvPr>
          <p:cNvSpPr>
            <a:spLocks noGrp="1"/>
          </p:cNvSpPr>
          <p:nvPr>
            <p:ph idx="1"/>
          </p:nvPr>
        </p:nvSpPr>
        <p:spPr/>
        <p:txBody>
          <a:bodyPr>
            <a:normAutofit fontScale="85000" lnSpcReduction="20000"/>
          </a:bodyPr>
          <a:lstStyle/>
          <a:p>
            <a:pPr marL="0" indent="0" algn="ctr">
              <a:buNone/>
            </a:pPr>
            <a:r>
              <a:rPr lang="es-ES" dirty="0"/>
              <a:t>“ Usted, querido Padre, acuérdese de esta máxima del P. Marani, la cual él me inculcó: «Quien confía en sí mismo, confía en el mayor asno del mundo». A lo que añadía: «Toda nuestra confianza debe estar en Dios». Y en esto fallan muchas almas santas que yo conozco, y muchos Jesuitas, y frailes, y sacerdotes píos y religiosos, que se ponen el cilicio y se dan golpes de pecho. Y trapenses y cartujos y almas de mucha oración, etc., etc., que con una vida santa y continuos rezos afirman confiar en Dios (yo mismo los he visto y oído, y no solamente a religiosos y sacerdotes, sino también a prelados, obispos y a algún cardenal), y dicen: Dios todo lo puede, Dios hará todo, cuidará de todo; llevemos la cruz, humillémonos, neguémonos a nosotros mismos, etc... Pero, llegada la tormenta, cuando desfallece la esperanza humana, y no ven brillar el dinero, y sólo hay cruces, y se produce la humillación, y sienten que no tienen crédito, etc., etc., entonces se derrumban, porque era cero su confianza en Dios (confiaban en el mayor asno del mundo), y la verdadera y real perfección se queda en nada. Todo esto lo he vivido yo cien veces, y he concluido que el P. Marani tenía razón, y que el único arrimo, refugio y fortaleza es poner toda la propia confianza en Dios, que nunca falla –el único que nunca falla–, que tiene cabeza, corazón y conciencia, y que puede hacer que nosotros hagamos milagros. “(Escritos 6880-81)</a:t>
            </a:r>
          </a:p>
          <a:p>
            <a:endParaRPr lang="it-IT" dirty="0"/>
          </a:p>
        </p:txBody>
      </p:sp>
    </p:spTree>
    <p:extLst>
      <p:ext uri="{BB962C8B-B14F-4D97-AF65-F5344CB8AC3E}">
        <p14:creationId xmlns:p14="http://schemas.microsoft.com/office/powerpoint/2010/main" val="24782393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D99ECC7-D354-419B-8B2B-CD6C30E96ACE}"/>
              </a:ext>
            </a:extLst>
          </p:cNvPr>
          <p:cNvSpPr>
            <a:spLocks noGrp="1"/>
          </p:cNvSpPr>
          <p:nvPr>
            <p:ph type="title"/>
          </p:nvPr>
        </p:nvSpPr>
        <p:spPr/>
        <p:txBody>
          <a:bodyPr/>
          <a:lstStyle/>
          <a:p>
            <a:r>
              <a:rPr lang="fr-FR" dirty="0"/>
              <a:t>«Dieu, qui est un honnête homme »</a:t>
            </a:r>
            <a:endParaRPr lang="it-IT" dirty="0"/>
          </a:p>
        </p:txBody>
      </p:sp>
      <p:sp>
        <p:nvSpPr>
          <p:cNvPr id="3" name="Segnaposto contenuto 2">
            <a:extLst>
              <a:ext uri="{FF2B5EF4-FFF2-40B4-BE49-F238E27FC236}">
                <a16:creationId xmlns:a16="http://schemas.microsoft.com/office/drawing/2014/main" id="{CCC8F789-2522-4EC8-B930-0B5385AA3D97}"/>
              </a:ext>
            </a:extLst>
          </p:cNvPr>
          <p:cNvSpPr>
            <a:spLocks noGrp="1"/>
          </p:cNvSpPr>
          <p:nvPr>
            <p:ph idx="1"/>
          </p:nvPr>
        </p:nvSpPr>
        <p:spPr/>
        <p:txBody>
          <a:bodyPr>
            <a:normAutofit fontScale="77500" lnSpcReduction="20000"/>
          </a:bodyPr>
          <a:lstStyle/>
          <a:p>
            <a:pPr marL="0" indent="0" algn="ctr">
              <a:buNone/>
            </a:pPr>
            <a:r>
              <a:rPr lang="fr-FR" dirty="0"/>
              <a:t>« Cher Père, souvenez-vous d'un principe qui m'a été inculqué par le Père </a:t>
            </a:r>
            <a:r>
              <a:rPr lang="fr-FR" dirty="0" err="1"/>
              <a:t>Marani</a:t>
            </a:r>
            <a:r>
              <a:rPr lang="fr-FR" dirty="0"/>
              <a:t> : "Celui qui a confiance en soi-même, met sa confiance dans le plus grand âne du monde", et il ajoutait : "toute notre confiance doit être en Dieu". C'est ce qui fait défaut à de nombreuses saintes personnes que je connais. Il y a de nombreux Jésuites, des Prêtres pieux et des Religieux qui portent un cilice et qui se frappent la poitrine, des Trappistes, des Chartreux et des âmes de grande oraison, etc. qui mènent une vie sainte, et qui disent tous qu'ils ont confiance en Dieu (je les ai vus de mes yeux, et entendus de mes propres oreilles, et pas uniquement des Religieux et des Prêtres, mais aussi des Prélats, des Evêques, et certains Cardinaux), ils disent que Dieu peut tout, que Dieu fera tout, qu'il s'occupera de tout, et ils disent qu'ils portent la croix en s'humiliant, en s'anéantissant, etc. ... Mais quand la tempête arrive, quand manque l'espérance humaine, quand l'argent fait défaut... quand tout devient une lourde croix à porter et qu'arrive l'humiliation, quand ils s'aperçoivent qu'ils ne jouissent plus d'aucun crédit... ils tombent alors sous le poids, la confiance en Dieu est réduite à zéro (car ils avaient confiance en eux-mêmes, dans le plus grand âne du monde), et ainsi la véritable perfection s'est évanouie en fumée.  Tout cela m'est arrivé une centaine de fois, et j'en ai conclu que le Père </a:t>
            </a:r>
            <a:r>
              <a:rPr lang="fr-FR" dirty="0" err="1"/>
              <a:t>Marani</a:t>
            </a:r>
            <a:r>
              <a:rPr lang="fr-FR" dirty="0"/>
              <a:t> avait raison, et que l'unique refuge et forteresse est de placer toute sa confiance en Dieu, qui est un honnête homme, le seul honnête homme, qui a un esprit, un cœur et une conscience, qui peut nous faire faire des miracles. » (</a:t>
            </a:r>
            <a:r>
              <a:rPr lang="it-IT" dirty="0" err="1"/>
              <a:t>Écrits</a:t>
            </a:r>
            <a:r>
              <a:rPr lang="it-IT" dirty="0"/>
              <a:t>, </a:t>
            </a:r>
            <a:r>
              <a:rPr lang="fr-FR" dirty="0"/>
              <a:t>6880-81) </a:t>
            </a:r>
          </a:p>
          <a:p>
            <a:endParaRPr lang="it-IT" dirty="0"/>
          </a:p>
        </p:txBody>
      </p:sp>
    </p:spTree>
    <p:extLst>
      <p:ext uri="{BB962C8B-B14F-4D97-AF65-F5344CB8AC3E}">
        <p14:creationId xmlns:p14="http://schemas.microsoft.com/office/powerpoint/2010/main" val="22029999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6723220-DEC2-4F52-949D-B8E5799298BF}"/>
              </a:ext>
            </a:extLst>
          </p:cNvPr>
          <p:cNvSpPr>
            <a:spLocks noGrp="1"/>
          </p:cNvSpPr>
          <p:nvPr>
            <p:ph type="title"/>
          </p:nvPr>
        </p:nvSpPr>
        <p:spPr/>
        <p:txBody>
          <a:bodyPr/>
          <a:lstStyle/>
          <a:p>
            <a:r>
              <a:rPr lang="pt-BR" dirty="0"/>
              <a:t>“Deus, que nunca falha”</a:t>
            </a:r>
            <a:endParaRPr lang="it-IT" dirty="0"/>
          </a:p>
        </p:txBody>
      </p:sp>
      <p:sp>
        <p:nvSpPr>
          <p:cNvPr id="3" name="Segnaposto contenuto 2">
            <a:extLst>
              <a:ext uri="{FF2B5EF4-FFF2-40B4-BE49-F238E27FC236}">
                <a16:creationId xmlns:a16="http://schemas.microsoft.com/office/drawing/2014/main" id="{C13C4E35-71CA-4D39-A481-2B3E1430B1BD}"/>
              </a:ext>
            </a:extLst>
          </p:cNvPr>
          <p:cNvSpPr>
            <a:spLocks noGrp="1"/>
          </p:cNvSpPr>
          <p:nvPr>
            <p:ph idx="1"/>
          </p:nvPr>
        </p:nvSpPr>
        <p:spPr/>
        <p:txBody>
          <a:bodyPr>
            <a:normAutofit fontScale="85000" lnSpcReduction="10000"/>
          </a:bodyPr>
          <a:lstStyle/>
          <a:p>
            <a:pPr marL="0" indent="0" algn="ctr">
              <a:buNone/>
            </a:pPr>
            <a:r>
              <a:rPr lang="pt-BR" dirty="0"/>
              <a:t>“ O senhor, caro padre, lembre-se desta máxima do P.e Marani, que ele me inculcou: «Quem confia em si mesmo, confia no maior burro do mundo». Ao que ele acrescentava: «Toda a nossa confiança deve estar em Deus.» E isto dizem muitas almas santas que eu conheço: muitos jesuítas, frades e sacerdotes piedosos e religiosos, que usam o cilício e se dão golpes no peito. Trapistas, cartuxos e almas de oração, etc., etc., que, com uma vida santa e contínuas orações afirmam confiar em Deus (eu mesmo os vi e ouvi e não só a religiosos e sacerdotes, mas também a prelados, bispos e a alguns cardeais) e dizem: Deus pode tudo, Deus fará tudo, cuidará de tudo; carreguemos a cruz, humilhemo-nos, neguemo-nos a nós mesmos, etc... mas, chegada a tormenta, quando desfalece a esperança humana, e não vêem brilhar o dinheiro, e só há cruzes e humilhação, sentem que não têm crédito, etc., etc., então vão-se abaixo porque a sua confiança em Deus é zero (confiam no maior asno do mundo) e a verdadeira e real perfeição fica em nada. Tudo isto vivi eu cem vezes e concluí que o P.e Marani tinha razão, e que o único arrimo, refúgio e fortaleza é pôr toda a confiança em Deus, que nunca falha – o único que nunca falha – que tem cabeça, coração e consciência e que pode fazer com que nós façamos milagres.” (Escritos 6880-81) </a:t>
            </a:r>
          </a:p>
          <a:p>
            <a:endParaRPr lang="it-IT" dirty="0"/>
          </a:p>
        </p:txBody>
      </p:sp>
    </p:spTree>
    <p:extLst>
      <p:ext uri="{BB962C8B-B14F-4D97-AF65-F5344CB8AC3E}">
        <p14:creationId xmlns:p14="http://schemas.microsoft.com/office/powerpoint/2010/main" val="2972286051"/>
      </p:ext>
    </p:extLst>
  </p:cSld>
  <p:clrMapOvr>
    <a:masterClrMapping/>
  </p:clrMapOvr>
</p:sld>
</file>

<file path=ppt/theme/theme1.xml><?xml version="1.0" encoding="utf-8"?>
<a:theme xmlns:a="http://schemas.openxmlformats.org/drawingml/2006/main" name="Pacco">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TM10001115[[fn=Compatto]]</Template>
  <TotalTime>351</TotalTime>
  <Words>2215</Words>
  <Application>Microsoft Office PowerPoint</Application>
  <PresentationFormat>Widescreen</PresentationFormat>
  <Paragraphs>49</Paragraphs>
  <Slides>14</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14</vt:i4>
      </vt:variant>
    </vt:vector>
  </HeadingPairs>
  <TitlesOfParts>
    <vt:vector size="17" baseType="lpstr">
      <vt:lpstr>Arial</vt:lpstr>
      <vt:lpstr>Gill Sans MT</vt:lpstr>
      <vt:lpstr>Pacco</vt:lpstr>
      <vt:lpstr>Assemblea Intercapitolare</vt:lpstr>
      <vt:lpstr>Assemblea intercapitolare </vt:lpstr>
      <vt:lpstr>Parole per cominciare </vt:lpstr>
      <vt:lpstr>«Io prego per loro»</vt:lpstr>
      <vt:lpstr>«Dio, che è un galantuomo»</vt:lpstr>
      <vt:lpstr>“God, who is a gentleman”</vt:lpstr>
      <vt:lpstr>“Dios, que nunca falla”</vt:lpstr>
      <vt:lpstr>«Dieu, qui est un honnête homme »</vt:lpstr>
      <vt:lpstr>“Deus, que nunca falha”</vt:lpstr>
      <vt:lpstr>«Certezza interiore»</vt:lpstr>
      <vt:lpstr>«Interior certainty»</vt:lpstr>
      <vt:lpstr>&lt;&lt;Certitude intérieure&gt;&gt;</vt:lpstr>
      <vt:lpstr>&lt;&lt;certeza interior&gt;&gt;</vt:lpstr>
      <vt:lpstr>“certeza interior”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«Certezza interiore»</dc:title>
  <dc:creator>Tesfaye T. Gebresilasie</dc:creator>
  <cp:lastModifiedBy>Tesfaye T. Gebresilasie</cp:lastModifiedBy>
  <cp:revision>17</cp:revision>
  <dcterms:created xsi:type="dcterms:W3CDTF">2018-09-09T08:15:40Z</dcterms:created>
  <dcterms:modified xsi:type="dcterms:W3CDTF">2018-09-09T16:27:35Z</dcterms:modified>
</cp:coreProperties>
</file>