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65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86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96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94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23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04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49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74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70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82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9A9C9-52F7-4073-AF9D-5C51B02AB007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202B6-BF09-4C0F-A4B0-B7115BD142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89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772400" cy="1107554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L’INTERCULTURALITÀ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2204864"/>
            <a:ext cx="6400800" cy="1152128"/>
          </a:xfrm>
        </p:spPr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La sfida di formarci</a:t>
            </a:r>
            <a:r>
              <a:rPr lang="it-IT" dirty="0" smtClean="0">
                <a:solidFill>
                  <a:srgbClr val="C00000"/>
                </a:solidFill>
              </a:rPr>
              <a:t/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b="1" dirty="0" smtClean="0">
                <a:solidFill>
                  <a:srgbClr val="C00000"/>
                </a:solidFill>
              </a:rPr>
              <a:t>alla competenza interculturale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46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437112"/>
            <a:ext cx="8229600" cy="20490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b="1" dirty="0" smtClean="0">
                <a:solidFill>
                  <a:srgbClr val="FFFF00"/>
                </a:solidFill>
              </a:rPr>
              <a:t>A tutti l’augurio di una bella e fruttuosa esperienza nei giorni che trascorreremo insieme</a:t>
            </a:r>
            <a:endParaRPr lang="it-IT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1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11000" t="1000" r="1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94012" y="692696"/>
            <a:ext cx="5976664" cy="1152128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FORMARCI ALLA COMPETENZA</a:t>
            </a:r>
            <a:br>
              <a:rPr lang="it-IT" sz="32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INTERCULTURALE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115616" y="2060848"/>
            <a:ext cx="7221488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100" b="1" dirty="0" smtClean="0">
                <a:solidFill>
                  <a:srgbClr val="C00000"/>
                </a:solidFill>
              </a:rPr>
              <a:t>Competenza</a:t>
            </a:r>
            <a:r>
              <a:rPr lang="it-IT" sz="3100" b="1" dirty="0" smtClean="0"/>
              <a:t>: piena capacità di orientarsi in un determinato campo, frutto di </a:t>
            </a:r>
            <a:r>
              <a:rPr lang="it-IT" sz="3100" b="1" dirty="0" smtClean="0">
                <a:solidFill>
                  <a:srgbClr val="FF0000"/>
                </a:solidFill>
              </a:rPr>
              <a:t>conoscenza</a:t>
            </a:r>
            <a:r>
              <a:rPr lang="it-IT" sz="3100" b="1" dirty="0" smtClean="0"/>
              <a:t>, </a:t>
            </a:r>
            <a:r>
              <a:rPr lang="it-IT" sz="3100" b="1" dirty="0" smtClean="0">
                <a:solidFill>
                  <a:srgbClr val="FF0000"/>
                </a:solidFill>
              </a:rPr>
              <a:t>consapevolezza</a:t>
            </a:r>
            <a:r>
              <a:rPr lang="it-IT" sz="3100" b="1" dirty="0" smtClean="0"/>
              <a:t> ed </a:t>
            </a:r>
            <a:r>
              <a:rPr lang="it-IT" sz="3100" b="1" dirty="0" smtClean="0">
                <a:solidFill>
                  <a:srgbClr val="FF0000"/>
                </a:solidFill>
              </a:rPr>
              <a:t>esperienza</a:t>
            </a:r>
            <a:r>
              <a:rPr lang="it-IT" sz="3100" b="1" dirty="0" smtClean="0"/>
              <a:t>.</a:t>
            </a:r>
            <a:br>
              <a:rPr lang="it-IT" sz="3100" b="1" dirty="0" smtClean="0"/>
            </a:br>
            <a:endParaRPr lang="it-IT" sz="3100" b="1" dirty="0" smtClean="0"/>
          </a:p>
          <a:p>
            <a:pPr algn="l"/>
            <a:r>
              <a:rPr lang="it-IT" sz="2800" dirty="0" smtClean="0"/>
              <a:t>«</a:t>
            </a:r>
            <a:r>
              <a:rPr lang="it-IT" sz="2800" b="1" i="1" dirty="0">
                <a:solidFill>
                  <a:srgbClr val="0033CC"/>
                </a:solidFill>
              </a:rPr>
              <a:t>L’interculturalità si impara come l’uomo impara a camminare: dall’esperienza e dai rischi assunti e accompagnati. L’apprendimento interculturale non si realizza né da una semplice trasmissione di conoscenze didattiche, né da un mimetismo di comportamenti, ma dalla costruzione sperimentale: l’apprendista, orientato da un accompagnatore, si trasforma egli stesso producendo i </a:t>
            </a:r>
            <a:r>
              <a:rPr lang="it-IT" sz="2800" b="1" i="1" dirty="0" err="1">
                <a:solidFill>
                  <a:srgbClr val="0033CC"/>
                </a:solidFill>
              </a:rPr>
              <a:t>saperi</a:t>
            </a:r>
            <a:r>
              <a:rPr lang="it-IT" sz="2800" b="1" i="1" dirty="0">
                <a:solidFill>
                  <a:srgbClr val="0033CC"/>
                </a:solidFill>
              </a:rPr>
              <a:t> e le competenze di cui ha bisogno</a:t>
            </a:r>
            <a:r>
              <a:rPr lang="it-IT" sz="2800" dirty="0"/>
              <a:t>» (Marc Thomas</a:t>
            </a:r>
            <a:r>
              <a:rPr lang="it-IT" sz="2800" dirty="0" smtClean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9526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79695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1. FINALITÀ DI QUESTO WORKSHOP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060849"/>
            <a:ext cx="7787208" cy="3816424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Vivere un’</a:t>
            </a:r>
            <a:r>
              <a:rPr lang="it-IT" sz="2400" b="1" dirty="0" smtClean="0">
                <a:solidFill>
                  <a:srgbClr val="C00000"/>
                </a:solidFill>
              </a:rPr>
              <a:t>esperienza</a:t>
            </a:r>
            <a:r>
              <a:rPr lang="it-IT" sz="2400" b="1" dirty="0" smtClean="0"/>
              <a:t> per una maggiore </a:t>
            </a:r>
            <a:r>
              <a:rPr lang="it-IT" sz="2400" b="1" dirty="0" smtClean="0">
                <a:solidFill>
                  <a:srgbClr val="C00000"/>
                </a:solidFill>
              </a:rPr>
              <a:t>competenza interculturale</a:t>
            </a:r>
          </a:p>
          <a:p>
            <a:r>
              <a:rPr lang="it-IT" sz="2400" b="1" dirty="0" smtClean="0"/>
              <a:t>Per prepararci ad essere </a:t>
            </a:r>
            <a:r>
              <a:rPr lang="it-IT" sz="2400" b="1" u="sng" dirty="0" smtClean="0">
                <a:solidFill>
                  <a:srgbClr val="C00000"/>
                </a:solidFill>
              </a:rPr>
              <a:t>promotori</a:t>
            </a:r>
            <a:r>
              <a:rPr lang="it-IT" sz="2400" b="1" dirty="0" smtClean="0"/>
              <a:t> e </a:t>
            </a:r>
            <a:r>
              <a:rPr lang="it-IT" sz="2400" b="1" u="sng" dirty="0" smtClean="0">
                <a:solidFill>
                  <a:srgbClr val="C00000"/>
                </a:solidFill>
              </a:rPr>
              <a:t>animatori</a:t>
            </a:r>
            <a:r>
              <a:rPr lang="it-IT" sz="2400" b="1" dirty="0" smtClean="0"/>
              <a:t> di </a:t>
            </a:r>
            <a:r>
              <a:rPr lang="it-IT" sz="2400" b="1" dirty="0" smtClean="0">
                <a:solidFill>
                  <a:srgbClr val="C00000"/>
                </a:solidFill>
              </a:rPr>
              <a:t>questo workshop nelle rispettive circoscrizioni</a:t>
            </a:r>
          </a:p>
          <a:p>
            <a:pPr lvl="1"/>
            <a:r>
              <a:rPr lang="it-IT" sz="2000" b="1" dirty="0" smtClean="0"/>
              <a:t>Condividendo il vissuto che avremo in questa settimana</a:t>
            </a:r>
          </a:p>
          <a:p>
            <a:pPr lvl="1"/>
            <a:r>
              <a:rPr lang="it-IT" sz="2000" b="1" dirty="0" smtClean="0"/>
              <a:t>Adattandolo e arricchendolo nel contesto della cultura e realtà di ogni circoscrizioni</a:t>
            </a:r>
          </a:p>
          <a:p>
            <a:pPr lvl="1"/>
            <a:r>
              <a:rPr lang="it-IT" sz="2000" b="1" dirty="0" smtClean="0">
                <a:solidFill>
                  <a:srgbClr val="0033CC"/>
                </a:solidFill>
              </a:rPr>
              <a:t>Affinché le nostre comunità possano vivere le sfide della multiculturalità come </a:t>
            </a:r>
            <a:r>
              <a:rPr lang="it-IT" sz="2000" b="1" dirty="0" smtClean="0">
                <a:solidFill>
                  <a:srgbClr val="FF0000"/>
                </a:solidFill>
              </a:rPr>
              <a:t>dono</a:t>
            </a:r>
            <a:r>
              <a:rPr lang="it-IT" sz="2000" b="1" dirty="0" smtClean="0">
                <a:solidFill>
                  <a:srgbClr val="0033CC"/>
                </a:solidFill>
              </a:rPr>
              <a:t> e </a:t>
            </a:r>
            <a:r>
              <a:rPr lang="it-IT" sz="2000" b="1" dirty="0" smtClean="0">
                <a:solidFill>
                  <a:srgbClr val="FF0000"/>
                </a:solidFill>
              </a:rPr>
              <a:t>opportunità</a:t>
            </a:r>
            <a:r>
              <a:rPr lang="it-IT" sz="2000" b="1" dirty="0" smtClean="0">
                <a:solidFill>
                  <a:srgbClr val="0033CC"/>
                </a:solidFill>
              </a:rPr>
              <a:t> per testimoniare il Vangelo attraverso il carisma comboniano</a:t>
            </a:r>
            <a:r>
              <a:rPr lang="it-IT" sz="2000" b="1" dirty="0" smtClean="0"/>
              <a:t>.</a:t>
            </a:r>
          </a:p>
          <a:p>
            <a:pPr lvl="1"/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11423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87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622139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2. OBIETTIVI DI QUESTO WORKSHOP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36912"/>
            <a:ext cx="7787208" cy="3816424"/>
          </a:xfrm>
        </p:spPr>
        <p:txBody>
          <a:bodyPr>
            <a:normAutofit fontScale="85000" lnSpcReduction="10000"/>
          </a:bodyPr>
          <a:lstStyle/>
          <a:p>
            <a:r>
              <a:rPr lang="it-IT" sz="2400" dirty="0" smtClean="0"/>
              <a:t>1) </a:t>
            </a:r>
            <a:r>
              <a:rPr lang="it-IT" sz="2400" b="1" dirty="0" smtClean="0">
                <a:solidFill>
                  <a:srgbClr val="C00000"/>
                </a:solidFill>
              </a:rPr>
              <a:t>Vivere</a:t>
            </a:r>
            <a:r>
              <a:rPr lang="it-IT" sz="2400" b="1" dirty="0" smtClean="0"/>
              <a:t> insieme un’esperienza di interculturalità</a:t>
            </a:r>
          </a:p>
          <a:p>
            <a:r>
              <a:rPr lang="it-IT" sz="2400" dirty="0" smtClean="0"/>
              <a:t>2) </a:t>
            </a:r>
            <a:r>
              <a:rPr lang="it-IT" sz="2400" b="1" dirty="0" smtClean="0">
                <a:solidFill>
                  <a:srgbClr val="C00000"/>
                </a:solidFill>
              </a:rPr>
              <a:t>Riflettere</a:t>
            </a:r>
            <a:r>
              <a:rPr lang="it-IT" sz="2400" b="1" dirty="0" smtClean="0"/>
              <a:t> e </a:t>
            </a:r>
            <a:r>
              <a:rPr lang="it-IT" sz="2400" b="1" dirty="0" smtClean="0">
                <a:solidFill>
                  <a:srgbClr val="C00000"/>
                </a:solidFill>
              </a:rPr>
              <a:t>condividere</a:t>
            </a:r>
            <a:r>
              <a:rPr lang="it-IT" sz="2400" b="1" dirty="0" smtClean="0"/>
              <a:t> sulla nostra esperienza di relazioni interculturali</a:t>
            </a:r>
          </a:p>
          <a:p>
            <a:r>
              <a:rPr lang="it-IT" sz="2400" dirty="0" smtClean="0"/>
              <a:t>3) </a:t>
            </a:r>
            <a:r>
              <a:rPr lang="it-IT" sz="2400" b="1" dirty="0" smtClean="0">
                <a:solidFill>
                  <a:srgbClr val="C00000"/>
                </a:solidFill>
              </a:rPr>
              <a:t>Crescere</a:t>
            </a:r>
            <a:r>
              <a:rPr lang="it-IT" sz="2400" b="1" dirty="0" smtClean="0"/>
              <a:t> nella nostra competenza interculturale </a:t>
            </a:r>
          </a:p>
          <a:p>
            <a:pPr lvl="1"/>
            <a:r>
              <a:rPr lang="it-IT" sz="2000" dirty="0" smtClean="0">
                <a:solidFill>
                  <a:srgbClr val="C00000"/>
                </a:solidFill>
              </a:rPr>
              <a:t>Attraverso una maggiore conoscenza, consapevolezza e comprensione </a:t>
            </a:r>
          </a:p>
          <a:p>
            <a:pPr lvl="1"/>
            <a:r>
              <a:rPr lang="it-IT" sz="2000" dirty="0" smtClean="0">
                <a:solidFill>
                  <a:srgbClr val="C00000"/>
                </a:solidFill>
              </a:rPr>
              <a:t>in vista di una maggiore abilità per interagire nel quotidiano della nostra vita comunitaria e nel nostro ministero in modo appropriato ed efficace con persone di culture diverse</a:t>
            </a:r>
          </a:p>
          <a:p>
            <a:r>
              <a:rPr lang="it-IT" sz="2400" dirty="0" smtClean="0"/>
              <a:t>4) Per essere </a:t>
            </a:r>
            <a:r>
              <a:rPr lang="it-IT" sz="2400" b="1" dirty="0" smtClean="0">
                <a:solidFill>
                  <a:srgbClr val="C00000"/>
                </a:solidFill>
              </a:rPr>
              <a:t>testimoni</a:t>
            </a:r>
            <a:r>
              <a:rPr lang="it-IT" sz="2400" dirty="0" smtClean="0"/>
              <a:t> e </a:t>
            </a:r>
            <a:r>
              <a:rPr lang="it-IT" sz="2400" b="1" dirty="0" smtClean="0">
                <a:solidFill>
                  <a:srgbClr val="C00000"/>
                </a:solidFill>
              </a:rPr>
              <a:t>promotori</a:t>
            </a:r>
            <a:r>
              <a:rPr lang="it-IT" sz="2400" dirty="0" smtClean="0">
                <a:solidFill>
                  <a:srgbClr val="C00000"/>
                </a:solidFill>
              </a:rPr>
              <a:t> </a:t>
            </a:r>
            <a:r>
              <a:rPr lang="it-IT" sz="2400" dirty="0" smtClean="0"/>
              <a:t>dell’umanità nuova secondo il progetto di Dio manifestato in Gesù per opera dello Spirito in noi</a:t>
            </a:r>
          </a:p>
          <a:p>
            <a:pPr lvl="1"/>
            <a:r>
              <a:rPr lang="it-IT" sz="2000" i="1" dirty="0">
                <a:solidFill>
                  <a:srgbClr val="C00000"/>
                </a:solidFill>
              </a:rPr>
              <a:t>Le comunità multiculturali hanno il valore e l’importanza di essere espressione e segno profetico, un regalo alla Chiesa e alla società per il valore dato alla fraternità piuttosto che alle differenze di etnia, di lingua o di cultura</a:t>
            </a:r>
            <a:r>
              <a:rPr lang="it-IT" sz="2000" dirty="0"/>
              <a:t>. </a:t>
            </a:r>
            <a:endParaRPr lang="it-IT" sz="20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88640"/>
            <a:ext cx="31623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44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6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8423" y="1189348"/>
            <a:ext cx="5760640" cy="868958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3. IL MATERIALE CHE UTILIZZEREMO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924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2400" dirty="0" smtClean="0"/>
              <a:t>La dispensa di </a:t>
            </a:r>
            <a:r>
              <a:rPr lang="it-IT" sz="2400" dirty="0" err="1" smtClean="0"/>
              <a:t>sr</a:t>
            </a:r>
            <a:r>
              <a:rPr lang="it-IT" sz="2400" dirty="0"/>
              <a:t>. Martha </a:t>
            </a:r>
            <a:r>
              <a:rPr lang="it-IT" sz="2400" dirty="0" err="1"/>
              <a:t>Seide</a:t>
            </a:r>
            <a:r>
              <a:rPr lang="it-IT" sz="2400" dirty="0"/>
              <a:t>, Salesiana di </a:t>
            </a:r>
            <a:r>
              <a:rPr lang="it-IT" sz="2400" dirty="0" smtClean="0"/>
              <a:t>Haiti, </a:t>
            </a:r>
            <a:r>
              <a:rPr lang="it-IT" sz="2400" dirty="0" smtClean="0"/>
              <a:t>che </a:t>
            </a:r>
            <a:r>
              <a:rPr lang="it-IT" sz="2600" dirty="0" smtClean="0">
                <a:solidFill>
                  <a:srgbClr val="C00000"/>
                </a:solidFill>
              </a:rPr>
              <a:t>ha come obiettivo</a:t>
            </a:r>
            <a:r>
              <a:rPr lang="it-IT" dirty="0" smtClean="0"/>
              <a:t>: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it-IT" dirty="0" smtClean="0">
                <a:solidFill>
                  <a:srgbClr val="C00000"/>
                </a:solidFill>
              </a:rPr>
              <a:t>chiarire</a:t>
            </a:r>
            <a:r>
              <a:rPr lang="it-IT" dirty="0" smtClean="0"/>
              <a:t> i concetti fondamentali sul tema dell’interculturalità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it-IT" dirty="0" smtClean="0">
                <a:solidFill>
                  <a:srgbClr val="C00000"/>
                </a:solidFill>
              </a:rPr>
              <a:t>comprendere</a:t>
            </a:r>
            <a:r>
              <a:rPr lang="it-IT" dirty="0" smtClean="0"/>
              <a:t> i meccanismi che caratterizzano le relazioni interculturali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it-IT" dirty="0" smtClean="0">
                <a:solidFill>
                  <a:srgbClr val="C00000"/>
                </a:solidFill>
              </a:rPr>
              <a:t>prendere coscienza </a:t>
            </a:r>
            <a:r>
              <a:rPr lang="it-IT" dirty="0" smtClean="0"/>
              <a:t>di come il nostro bagaglio culturale condiziona la relazione con l’altro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it-IT" dirty="0" smtClean="0">
                <a:solidFill>
                  <a:srgbClr val="C00000"/>
                </a:solidFill>
              </a:rPr>
              <a:t>identificare</a:t>
            </a:r>
            <a:r>
              <a:rPr lang="it-IT" dirty="0" smtClean="0"/>
              <a:t> ciò che ostacola e ciò che favorisce la comunicazione con persone di culture diverse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it-IT" dirty="0" smtClean="0">
                <a:solidFill>
                  <a:srgbClr val="C00000"/>
                </a:solidFill>
              </a:rPr>
              <a:t>collocare</a:t>
            </a:r>
            <a:r>
              <a:rPr lang="it-IT" dirty="0" smtClean="0"/>
              <a:t> la relazione interculturale nel contesto della vita consacrata e missionaria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it-IT" dirty="0" smtClean="0">
                <a:solidFill>
                  <a:srgbClr val="C00000"/>
                </a:solidFill>
              </a:rPr>
              <a:t>proporre</a:t>
            </a:r>
            <a:r>
              <a:rPr lang="it-IT" dirty="0" smtClean="0"/>
              <a:t> cammini da percorrere.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17240"/>
            <a:ext cx="2843808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3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92D050">
                <a:alpha val="50000"/>
              </a:srgbClr>
            </a:gs>
            <a:gs pos="100000">
              <a:schemeClr val="accent1">
                <a:tint val="23500"/>
                <a:satMod val="160000"/>
                <a:alpha val="33000"/>
                <a:lumMod val="93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4. LA METODOLOGIA CHE USEREMO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it-IT" dirty="0" smtClean="0"/>
              <a:t>È caratterizzata da 4 momenti</a:t>
            </a:r>
          </a:p>
          <a:p>
            <a:pPr lvl="2"/>
            <a:r>
              <a:rPr lang="it-IT" b="1" dirty="0" smtClean="0">
                <a:solidFill>
                  <a:srgbClr val="0033CC"/>
                </a:solidFill>
              </a:rPr>
              <a:t>1) la </a:t>
            </a:r>
            <a:r>
              <a:rPr lang="it-IT" b="1" dirty="0">
                <a:solidFill>
                  <a:srgbClr val="0033CC"/>
                </a:solidFill>
              </a:rPr>
              <a:t>presentazione del tema </a:t>
            </a:r>
            <a:endParaRPr lang="it-IT" b="1" dirty="0" smtClean="0">
              <a:solidFill>
                <a:srgbClr val="0033CC"/>
              </a:solidFill>
            </a:endParaRPr>
          </a:p>
          <a:p>
            <a:pPr lvl="3"/>
            <a:r>
              <a:rPr lang="it-IT" dirty="0" smtClean="0"/>
              <a:t>utilizzando </a:t>
            </a:r>
            <a:r>
              <a:rPr lang="it-IT" dirty="0"/>
              <a:t>come base </a:t>
            </a:r>
            <a:r>
              <a:rPr lang="it-IT" dirty="0" smtClean="0"/>
              <a:t>la dispensa</a:t>
            </a:r>
          </a:p>
          <a:p>
            <a:pPr lvl="3"/>
            <a:r>
              <a:rPr lang="it-IT" sz="2100" dirty="0" smtClean="0"/>
              <a:t>Avremo, durante la settimana, sei presentazioni, della durata di 30 minuti</a:t>
            </a:r>
            <a:endParaRPr lang="it-IT" sz="2100" dirty="0"/>
          </a:p>
          <a:p>
            <a:pPr lvl="2"/>
            <a:r>
              <a:rPr lang="it-IT" b="1" dirty="0" smtClean="0">
                <a:solidFill>
                  <a:srgbClr val="0033CC"/>
                </a:solidFill>
              </a:rPr>
              <a:t>2) a cui seguirà un </a:t>
            </a:r>
            <a:r>
              <a:rPr lang="it-IT" b="1" dirty="0">
                <a:solidFill>
                  <a:srgbClr val="0033CC"/>
                </a:solidFill>
              </a:rPr>
              <a:t>tempo per la riflessione e la preghiera </a:t>
            </a:r>
            <a:r>
              <a:rPr lang="it-IT" b="1" dirty="0" smtClean="0">
                <a:solidFill>
                  <a:srgbClr val="0033CC"/>
                </a:solidFill>
              </a:rPr>
              <a:t>personale</a:t>
            </a:r>
          </a:p>
          <a:p>
            <a:pPr lvl="3"/>
            <a:r>
              <a:rPr lang="it-IT" dirty="0" smtClean="0"/>
              <a:t>orientati </a:t>
            </a:r>
            <a:r>
              <a:rPr lang="it-IT" dirty="0"/>
              <a:t>dalle domande che concludono ogni capitolo</a:t>
            </a:r>
            <a:r>
              <a:rPr lang="it-IT" b="1" dirty="0"/>
              <a:t> </a:t>
            </a:r>
            <a:r>
              <a:rPr lang="it-IT" dirty="0"/>
              <a:t>e</a:t>
            </a:r>
            <a:r>
              <a:rPr lang="it-IT" b="1" dirty="0"/>
              <a:t> </a:t>
            </a:r>
            <a:r>
              <a:rPr lang="it-IT" dirty="0"/>
              <a:t>l’elaborazione personale degli esercizi che sono proposti</a:t>
            </a:r>
            <a:endParaRPr lang="it-IT" sz="1600" dirty="0"/>
          </a:p>
          <a:p>
            <a:pPr lvl="2"/>
            <a:r>
              <a:rPr lang="it-IT" b="1" dirty="0" smtClean="0">
                <a:solidFill>
                  <a:srgbClr val="0033CC"/>
                </a:solidFill>
              </a:rPr>
              <a:t>3) la </a:t>
            </a:r>
            <a:r>
              <a:rPr lang="it-IT" b="1" dirty="0">
                <a:solidFill>
                  <a:srgbClr val="0033CC"/>
                </a:solidFill>
              </a:rPr>
              <a:t>condivisione </a:t>
            </a:r>
            <a:r>
              <a:rPr lang="it-IT" b="1" dirty="0" smtClean="0">
                <a:solidFill>
                  <a:srgbClr val="0033CC"/>
                </a:solidFill>
              </a:rPr>
              <a:t>in gruppo</a:t>
            </a:r>
          </a:p>
          <a:p>
            <a:pPr lvl="3"/>
            <a:r>
              <a:rPr lang="it-IT" dirty="0" smtClean="0"/>
              <a:t>abbiamo organizzato 6 gruppi</a:t>
            </a:r>
          </a:p>
          <a:p>
            <a:pPr lvl="2"/>
            <a:r>
              <a:rPr lang="it-IT" b="1" dirty="0" smtClean="0">
                <a:solidFill>
                  <a:srgbClr val="0033CC"/>
                </a:solidFill>
              </a:rPr>
              <a:t>4) il plenario</a:t>
            </a:r>
          </a:p>
          <a:p>
            <a:pPr lvl="3"/>
            <a:r>
              <a:rPr lang="it-IT" dirty="0" smtClean="0"/>
              <a:t>Dove i gruppi sono invitati a condividere ciò che è stato significativo nella condivisione, </a:t>
            </a:r>
          </a:p>
          <a:p>
            <a:pPr lvl="5"/>
            <a:r>
              <a:rPr lang="it-IT" dirty="0" smtClean="0"/>
              <a:t>qualche esperienza </a:t>
            </a:r>
          </a:p>
          <a:p>
            <a:pPr lvl="5"/>
            <a:r>
              <a:rPr lang="it-IT" dirty="0"/>
              <a:t>l</a:t>
            </a:r>
            <a:r>
              <a:rPr lang="it-IT" dirty="0" smtClean="0"/>
              <a:t>’impegno scelto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725144"/>
            <a:ext cx="3888432" cy="213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79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4000"/>
            <a:lum/>
          </a:blip>
          <a:srcRect/>
          <a:stretch>
            <a:fillRect l="35000" t="36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5. PER UN IMPEGNO CONCRETO 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Ogni condivisione </a:t>
            </a:r>
            <a:r>
              <a:rPr lang="it-IT" dirty="0" smtClean="0"/>
              <a:t>nei gruppi si conclude con </a:t>
            </a:r>
            <a:r>
              <a:rPr lang="it-IT" dirty="0"/>
              <a:t>un impegno concreto: </a:t>
            </a:r>
            <a:endParaRPr lang="it-IT" dirty="0" smtClean="0"/>
          </a:p>
          <a:p>
            <a:pPr lvl="2"/>
            <a:r>
              <a:rPr lang="it-IT" dirty="0" smtClean="0"/>
              <a:t>un’attitudine </a:t>
            </a:r>
            <a:r>
              <a:rPr lang="it-IT" dirty="0"/>
              <a:t>da assumere </a:t>
            </a:r>
            <a:endParaRPr lang="it-IT" dirty="0" smtClean="0"/>
          </a:p>
          <a:p>
            <a:pPr lvl="2"/>
            <a:r>
              <a:rPr lang="it-IT" dirty="0" smtClean="0"/>
              <a:t>o </a:t>
            </a:r>
            <a:r>
              <a:rPr lang="it-IT" dirty="0"/>
              <a:t>un’iniziativa da realizzare. 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dispensa si conclude con l’invito ad elaborare al termine del </a:t>
            </a:r>
            <a:r>
              <a:rPr lang="it-IT" dirty="0" smtClean="0"/>
              <a:t>workshop</a:t>
            </a:r>
          </a:p>
          <a:p>
            <a:pPr lvl="2"/>
            <a:r>
              <a:rPr lang="it-IT" b="1" dirty="0" smtClean="0"/>
              <a:t>l’impegno </a:t>
            </a:r>
            <a:r>
              <a:rPr lang="it-IT" b="1" dirty="0"/>
              <a:t>comunitario per crescere nella competenza inter-culturale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399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 l="11000" t="10000" r="11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68152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6. L’ATTEGGIAMENTO FONDAMENTALE </a:t>
            </a:r>
            <a:br>
              <a:rPr lang="it-IT" sz="28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E INDISPENSABILE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7664" y="2420888"/>
            <a:ext cx="5688632" cy="3561259"/>
          </a:xfrm>
        </p:spPr>
        <p:txBody>
          <a:bodyPr/>
          <a:lstStyle/>
          <a:p>
            <a:pPr marL="342900" lvl="2" indent="-342900"/>
            <a:r>
              <a:rPr lang="it-IT" b="1" dirty="0" smtClean="0"/>
              <a:t>richiesto per l’efficacia di ciò che vivremo insieme in questa settimana</a:t>
            </a:r>
          </a:p>
          <a:p>
            <a:pPr marL="342900" lvl="2" indent="-342900"/>
            <a:r>
              <a:rPr lang="it-IT" b="1" dirty="0"/>
              <a:t>e</a:t>
            </a:r>
            <a:r>
              <a:rPr lang="it-IT" b="1" dirty="0" smtClean="0"/>
              <a:t> per motivare i confratelli nelle nostre circoscrizione</a:t>
            </a:r>
          </a:p>
          <a:p>
            <a:pPr marL="342900" lvl="2" indent="-342900" algn="ctr"/>
            <a:r>
              <a:rPr lang="it-IT" b="1" dirty="0" smtClean="0">
                <a:solidFill>
                  <a:srgbClr val="FF0000"/>
                </a:solidFill>
              </a:rPr>
              <a:t>è quello </a:t>
            </a:r>
            <a:r>
              <a:rPr lang="it-IT" b="1" u="sng" dirty="0" smtClean="0">
                <a:solidFill>
                  <a:srgbClr val="FF0000"/>
                </a:solidFill>
              </a:rPr>
              <a:t>di mettersi in gioco</a:t>
            </a:r>
            <a:r>
              <a:rPr lang="it-IT" dirty="0" smtClean="0"/>
              <a:t>.</a:t>
            </a:r>
          </a:p>
          <a:p>
            <a:r>
              <a:rPr lang="it-IT" sz="2400" b="1" dirty="0"/>
              <a:t>p</a:t>
            </a:r>
            <a:r>
              <a:rPr lang="it-IT" sz="2400" b="1" dirty="0" smtClean="0"/>
              <a:t>er evitare di ridurre il nostro workshop a un’attività intellettuale.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8965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54000" t="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7. L’EFFICACIA DI QUESTO WORKSHOP</a:t>
            </a:r>
            <a:br>
              <a:rPr lang="it-IT" sz="28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e più </a:t>
            </a:r>
            <a:r>
              <a:rPr lang="it-IT" sz="2800" b="1" dirty="0" smtClean="0">
                <a:solidFill>
                  <a:srgbClr val="FF0000"/>
                </a:solidFill>
              </a:rPr>
              <a:t>in generale dell’anno che il nostro istituto ha dedicato </a:t>
            </a:r>
            <a:br>
              <a:rPr lang="it-IT" sz="28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al tema dell’interculturalità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708920"/>
            <a:ext cx="6408712" cy="3456384"/>
          </a:xfrm>
        </p:spPr>
        <p:txBody>
          <a:bodyPr>
            <a:normAutofit fontScale="92500" lnSpcReduction="10000"/>
          </a:bodyPr>
          <a:lstStyle/>
          <a:p>
            <a:r>
              <a:rPr lang="it-IT" sz="2600" dirty="0" smtClean="0">
                <a:solidFill>
                  <a:srgbClr val="0033CC"/>
                </a:solidFill>
              </a:rPr>
              <a:t>si </a:t>
            </a:r>
            <a:r>
              <a:rPr lang="it-IT" sz="2600" dirty="0">
                <a:solidFill>
                  <a:srgbClr val="0033CC"/>
                </a:solidFill>
              </a:rPr>
              <a:t>misura nella </a:t>
            </a:r>
            <a:r>
              <a:rPr lang="it-IT" sz="2600" dirty="0" smtClean="0">
                <a:solidFill>
                  <a:srgbClr val="0033CC"/>
                </a:solidFill>
              </a:rPr>
              <a:t>risonanza </a:t>
            </a:r>
            <a:r>
              <a:rPr lang="it-IT" sz="2600" dirty="0">
                <a:solidFill>
                  <a:srgbClr val="0033CC"/>
                </a:solidFill>
              </a:rPr>
              <a:t>nel quotidiano delle nostre relazioni </a:t>
            </a:r>
            <a:endParaRPr lang="it-IT" sz="2600" dirty="0" smtClean="0">
              <a:solidFill>
                <a:srgbClr val="0033CC"/>
              </a:solidFill>
            </a:endParaRPr>
          </a:p>
          <a:p>
            <a:pPr lvl="1"/>
            <a:r>
              <a:rPr lang="it-IT" sz="2400" dirty="0" smtClean="0"/>
              <a:t>con </a:t>
            </a:r>
            <a:r>
              <a:rPr lang="it-IT" sz="2400" dirty="0"/>
              <a:t>confratelli e persone di altre culture </a:t>
            </a:r>
            <a:r>
              <a:rPr lang="it-IT" sz="2400" dirty="0" smtClean="0"/>
              <a:t>che </a:t>
            </a:r>
            <a:r>
              <a:rPr lang="it-IT" sz="2400" dirty="0"/>
              <a:t>incontriamo nel nostro </a:t>
            </a:r>
            <a:r>
              <a:rPr lang="it-IT" sz="2400" dirty="0" smtClean="0"/>
              <a:t>ministero </a:t>
            </a:r>
          </a:p>
          <a:p>
            <a:pPr lvl="1"/>
            <a:r>
              <a:rPr lang="it-IT" sz="2400" dirty="0" smtClean="0"/>
              <a:t>orientati dalla consapevolezza </a:t>
            </a:r>
            <a:r>
              <a:rPr lang="it-IT" sz="2400" dirty="0"/>
              <a:t>delle </a:t>
            </a:r>
            <a:r>
              <a:rPr lang="it-IT" sz="2400" u="sng" dirty="0"/>
              <a:t>sfide</a:t>
            </a:r>
            <a:r>
              <a:rPr lang="it-IT" sz="2400" dirty="0"/>
              <a:t> e dei </a:t>
            </a:r>
            <a:r>
              <a:rPr lang="it-IT" sz="2400" u="sng" dirty="0"/>
              <a:t>valori</a:t>
            </a:r>
            <a:r>
              <a:rPr lang="it-IT" sz="2400" dirty="0"/>
              <a:t> che incontriamo nel vivere in un contesto multiculturale. </a:t>
            </a:r>
            <a:endParaRPr lang="it-IT" sz="2400" dirty="0" smtClean="0"/>
          </a:p>
          <a:p>
            <a:r>
              <a:rPr lang="it-IT" sz="2600" dirty="0" smtClean="0">
                <a:solidFill>
                  <a:srgbClr val="C00000"/>
                </a:solidFill>
              </a:rPr>
              <a:t>Questo </a:t>
            </a:r>
            <a:r>
              <a:rPr lang="it-IT" sz="2600" dirty="0">
                <a:solidFill>
                  <a:srgbClr val="C00000"/>
                </a:solidFill>
              </a:rPr>
              <a:t>implica un cammino di conversione nelle nostre relazioni alla luce del Vangelo e del carisma comboniano</a:t>
            </a:r>
            <a:r>
              <a:rPr lang="it-IT" sz="2600" dirty="0" smtClean="0"/>
              <a:t>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02643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569</Words>
  <Application>Microsoft Office PowerPoint</Application>
  <PresentationFormat>Presentazione su schermo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L’INTERCULTURALITÀ</vt:lpstr>
      <vt:lpstr>FORMARCI ALLA COMPETENZA INTERCULTURALE</vt:lpstr>
      <vt:lpstr>1. FINALITÀ DI QUESTO WORKSHOP</vt:lpstr>
      <vt:lpstr>2. OBIETTIVI DI QUESTO WORKSHOP</vt:lpstr>
      <vt:lpstr>3. IL MATERIALE CHE UTILIZZEREMO</vt:lpstr>
      <vt:lpstr>4. LA METODOLOGIA CHE USEREMO</vt:lpstr>
      <vt:lpstr>5. PER UN IMPEGNO CONCRETO </vt:lpstr>
      <vt:lpstr>6. L’ATTEGGIAMENTO FONDAMENTALE  E INDISPENSABILE</vt:lpstr>
      <vt:lpstr>7. L’EFFICACIA DI QUESTO WORKSHOP e più in generale dell’anno che il nostro istituto ha dedicato  al tema dell’interculturalità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Siro</dc:creator>
  <cp:lastModifiedBy>Siro</cp:lastModifiedBy>
  <cp:revision>21</cp:revision>
  <dcterms:created xsi:type="dcterms:W3CDTF">2019-01-20T07:24:45Z</dcterms:created>
  <dcterms:modified xsi:type="dcterms:W3CDTF">2019-01-21T07:41:44Z</dcterms:modified>
</cp:coreProperties>
</file>