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6D4A1-F882-474C-B151-FA08EC2A51AE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41CA2-0F84-4E8E-B6FF-A30889CF789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31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41CA2-0F84-4E8E-B6FF-A30889CF789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5041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525E3D-ABC6-4FA3-9C63-C0D70A3597C2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A84B137-13E8-4887-AE2B-F402FAF78B4A}" type="slidenum">
              <a:rPr lang="fr-FR" smtClean="0"/>
              <a:t>‹N›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412360" cy="1296144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effectLst/>
              </a:rPr>
              <a:t> </a:t>
            </a:r>
            <a:r>
              <a:rPr lang="it-IT" dirty="0" smtClean="0">
                <a:effectLst/>
              </a:rPr>
              <a:t>INTERCULTURALITA’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774632" cy="2174399"/>
          </a:xfrm>
        </p:spPr>
        <p:txBody>
          <a:bodyPr>
            <a:normAutofit fontScale="47500" lnSpcReduction="20000"/>
          </a:bodyPr>
          <a:lstStyle/>
          <a:p>
            <a:pPr algn="ctr"/>
            <a:endParaRPr lang="it-IT" sz="51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6700" b="1" dirty="0" smtClean="0">
                <a:solidFill>
                  <a:srgbClr val="FF0000"/>
                </a:solidFill>
              </a:rPr>
              <a:t>IL DONO E LA SFIDA</a:t>
            </a:r>
          </a:p>
          <a:p>
            <a:pPr algn="ctr"/>
            <a:r>
              <a:rPr lang="it-IT" sz="6700" b="1" dirty="0" smtClean="0">
                <a:solidFill>
                  <a:srgbClr val="FF0000"/>
                </a:solidFill>
              </a:rPr>
              <a:t>DELL’INTERCULTURALITA’</a:t>
            </a:r>
          </a:p>
          <a:p>
            <a:pPr algn="ctr"/>
            <a:r>
              <a:rPr lang="it-IT" sz="6700" b="1" dirty="0" smtClean="0">
                <a:solidFill>
                  <a:srgbClr val="FF0000"/>
                </a:solidFill>
              </a:rPr>
              <a:t>Tutti uguali</a:t>
            </a:r>
          </a:p>
          <a:p>
            <a:pPr algn="ctr"/>
            <a:r>
              <a:rPr lang="it-IT" sz="6700" b="1" dirty="0" smtClean="0">
                <a:solidFill>
                  <a:srgbClr val="FF0000"/>
                </a:solidFill>
              </a:rPr>
              <a:t>Tutti diversi</a:t>
            </a:r>
            <a:endParaRPr lang="fr-FR" sz="67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23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ALCUNI MODELLI ELABORATI</a:t>
            </a:r>
            <a:r>
              <a:rPr lang="fr-FR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  <a:p>
            <a:pPr marL="109728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it-IT" dirty="0" smtClean="0"/>
              <a:t>Assimilazione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t-IT" dirty="0" smtClean="0"/>
              <a:t>Integrazione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t-IT" dirty="0" smtClean="0"/>
              <a:t>Multiculturalismo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t-IT" dirty="0" smtClean="0"/>
              <a:t>Interculturalità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t-IT" dirty="0" smtClean="0"/>
              <a:t>E poi si può arrivare all’</a:t>
            </a:r>
            <a:r>
              <a:rPr lang="it-IT" dirty="0" err="1" smtClean="0"/>
              <a:t>interculturazione</a:t>
            </a:r>
            <a:r>
              <a:rPr lang="it-IT" dirty="0" smtClean="0"/>
              <a:t> …</a:t>
            </a:r>
            <a:endParaRPr lang="it-IT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L’INCONTRO TRA LE CULTURE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811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260648"/>
            <a:ext cx="8301608" cy="5606083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109728" indent="0">
              <a:buNone/>
            </a:pPr>
            <a:r>
              <a:rPr lang="fr-FR" dirty="0" smtClean="0"/>
              <a:t>                           </a:t>
            </a:r>
            <a:r>
              <a:rPr lang="fr-FR" sz="3200" dirty="0" smtClean="0"/>
              <a:t> </a:t>
            </a:r>
          </a:p>
          <a:p>
            <a:pPr marL="109728" indent="0">
              <a:buNone/>
            </a:pPr>
            <a:endParaRPr lang="fr-FR" sz="3200" dirty="0"/>
          </a:p>
          <a:p>
            <a:pPr marL="109728" indent="0">
              <a:buNone/>
            </a:pPr>
            <a:endParaRPr lang="fr-FR" sz="3200" dirty="0" smtClean="0"/>
          </a:p>
          <a:p>
            <a:pPr marL="109728" indent="0">
              <a:buNone/>
            </a:pPr>
            <a:endParaRPr lang="fr-FR" sz="3200" dirty="0"/>
          </a:p>
          <a:p>
            <a:pPr marL="109728" indent="0">
              <a:buNone/>
            </a:pPr>
            <a:endParaRPr lang="fr-FR" sz="3200" dirty="0" smtClean="0"/>
          </a:p>
          <a:p>
            <a:pPr marL="109728" indent="0">
              <a:buNone/>
            </a:pPr>
            <a:endParaRPr lang="fr-FR" sz="3200" dirty="0"/>
          </a:p>
          <a:p>
            <a:pPr marL="109728" indent="0">
              <a:buNone/>
            </a:pPr>
            <a:r>
              <a:rPr lang="fr-FR" sz="3200" dirty="0" smtClean="0"/>
              <a:t>GRAZIE</a:t>
            </a:r>
            <a:endParaRPr lang="fr-FR" sz="32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511256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it-IT" dirty="0" smtClean="0"/>
              <a:t>buona continuazione</a:t>
            </a:r>
            <a:br>
              <a:rPr lang="it-IT" dirty="0" smtClean="0"/>
            </a:br>
            <a:r>
              <a:rPr lang="it-IT" dirty="0" smtClean="0"/>
              <a:t>nella riflessione personale</a:t>
            </a:r>
            <a:br>
              <a:rPr lang="it-IT" dirty="0" smtClean="0"/>
            </a:br>
            <a:r>
              <a:rPr lang="it-IT" dirty="0" smtClean="0"/>
              <a:t>e nella condivisione nel gruppo</a:t>
            </a:r>
            <a:br>
              <a:rPr lang="it-IT" dirty="0" smtClean="0"/>
            </a:br>
            <a:r>
              <a:rPr lang="it-IT" dirty="0" smtClean="0"/>
              <a:t>dove già facciamo esperienza</a:t>
            </a:r>
            <a:br>
              <a:rPr lang="it-IT" dirty="0" smtClean="0"/>
            </a:br>
            <a:r>
              <a:rPr lang="it-IT" dirty="0" smtClean="0"/>
              <a:t>di quello di cui stiamo parlando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4279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it-IT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È una realtà legata alla mia persona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Che si forma: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it-IT" dirty="0" smtClean="0"/>
              <a:t>in un luogo, in più luoghi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it-IT" dirty="0" smtClean="0"/>
              <a:t>In un tempo, e lungo il tempo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it-IT" dirty="0" smtClean="0"/>
              <a:t>Attraverso delle relazioni molteplici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it-IT" dirty="0" smtClean="0"/>
              <a:t>Attraverso delle esperienze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Una dinamica continua, con delle radici e sempre aperta…</a:t>
            </a:r>
          </a:p>
          <a:p>
            <a:pPr lvl="2">
              <a:buFont typeface="Wingdings" panose="05000000000000000000" pitchFamily="2" charset="2"/>
              <a:buChar char="v"/>
            </a:pP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Nella nostra umanità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Nella sequela di Cristo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Nel carisma della nostra missione</a:t>
            </a:r>
            <a:endParaRPr lang="it-IT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LA MIA IDENTITA’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440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endParaRPr lang="it-IT" b="1" dirty="0" smtClean="0"/>
          </a:p>
          <a:p>
            <a:pPr marL="109728" lvl="0" indent="0">
              <a:buNone/>
            </a:pPr>
            <a:endParaRPr lang="it-IT" dirty="0" smtClean="0"/>
          </a:p>
          <a:p>
            <a:pPr lvl="0" algn="just"/>
            <a:r>
              <a:rPr lang="it-IT" dirty="0" smtClean="0"/>
              <a:t>Nella nostra umanità personale</a:t>
            </a:r>
          </a:p>
          <a:p>
            <a:pPr lvl="0" algn="just"/>
            <a:r>
              <a:rPr lang="it-IT" dirty="0" smtClean="0"/>
              <a:t>Nella nostra cultura</a:t>
            </a:r>
          </a:p>
          <a:p>
            <a:pPr lvl="0" algn="just"/>
            <a:r>
              <a:rPr lang="it-IT" dirty="0" smtClean="0"/>
              <a:t>Nel nostro cammino di discepolato</a:t>
            </a:r>
          </a:p>
          <a:p>
            <a:pPr lvl="0" algn="just"/>
            <a:r>
              <a:rPr lang="it-IT" dirty="0" smtClean="0"/>
              <a:t>Nel cammino di sequela secondo il nostro carisma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Tutti uguali	tutti diversi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971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INDIFFERENZA ???!!!!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INCONTRO – SCONTRO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« </a:t>
            </a:r>
            <a:r>
              <a:rPr lang="it-IT" dirty="0" smtClean="0"/>
              <a:t>Alcuni confratelli vivono la multiculturalità con ansia, indifferenza o superficialità…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Altri invece colgono in questa dimensione una grazia per crescere …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t-IT" dirty="0" smtClean="0"/>
              <a:t>Sia nell’identità di comboniani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t-IT" dirty="0" smtClean="0"/>
              <a:t>Sia nella qualità delle relazioni interpersonali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it-IT" dirty="0" smtClean="0"/>
              <a:t>Sia nella profezia della missione. » (AC 2015, n° 47.3)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L’incontro tra UGUALI </a:t>
            </a:r>
            <a:r>
              <a:rPr lang="fr-FR" dirty="0" smtClean="0">
                <a:solidFill>
                  <a:srgbClr val="FF0000"/>
                </a:solidFill>
              </a:rPr>
              <a:t>- DIVERSI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800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1481329"/>
            <a:ext cx="8291264" cy="3099800"/>
          </a:xfrm>
        </p:spPr>
        <p:txBody>
          <a:bodyPr>
            <a:normAutofit fontScale="70000" lnSpcReduction="20000"/>
          </a:bodyPr>
          <a:lstStyle/>
          <a:p>
            <a:pPr lvl="0" algn="just"/>
            <a:endParaRPr lang="it-IT" dirty="0" smtClean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it-IT" dirty="0" smtClean="0"/>
              <a:t>A livello personale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it-IT" dirty="0" smtClean="0"/>
              <a:t>A livello dei gruppi: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it-IT" dirty="0" smtClean="0"/>
              <a:t>DI ETA’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it-IT" dirty="0" smtClean="0"/>
              <a:t>DI CULTURA D’APPARTENENZA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it-IT" dirty="0" smtClean="0"/>
              <a:t>DI FORMAZIONE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it-IT" dirty="0" smtClean="0"/>
              <a:t>DI ESPERIENZA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it-IT" dirty="0" smtClean="0"/>
              <a:t>…</a:t>
            </a:r>
            <a:r>
              <a:rPr lang="it-IT" dirty="0"/>
              <a:t> </a:t>
            </a:r>
            <a:endParaRPr lang="it-IT" dirty="0" smtClean="0"/>
          </a:p>
          <a:p>
            <a:pPr marL="393192" lvl="1" indent="0" algn="just">
              <a:buNone/>
            </a:pPr>
            <a:endParaRPr lang="it-IT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dirty="0" smtClean="0"/>
              <a:t>PERCHE’ LA PERSONA E’ ESSENZIALMENTE RELAZIONE … </a:t>
            </a:r>
            <a:r>
              <a:rPr lang="fr-FR" dirty="0" smtClean="0">
                <a:solidFill>
                  <a:srgbClr val="00B050"/>
                </a:solidFill>
              </a:rPr>
              <a:t>(</a:t>
            </a:r>
            <a:r>
              <a:rPr lang="fr-FR" dirty="0" err="1" smtClean="0">
                <a:solidFill>
                  <a:srgbClr val="00B050"/>
                </a:solidFill>
              </a:rPr>
              <a:t>Cfr</a:t>
            </a:r>
            <a:r>
              <a:rPr lang="fr-FR" dirty="0" smtClean="0">
                <a:solidFill>
                  <a:srgbClr val="00B050"/>
                </a:solidFill>
              </a:rPr>
              <a:t>. AC 2015, ns° 27; 29-31)</a:t>
            </a:r>
            <a:endParaRPr lang="fr-FR" dirty="0">
              <a:solidFill>
                <a:srgbClr val="00B050"/>
              </a:solidFill>
            </a:endParaRPr>
          </a:p>
          <a:p>
            <a:pPr marL="109728" indent="0" algn="just">
              <a:buNone/>
            </a:pPr>
            <a:r>
              <a:rPr lang="it-IT" dirty="0"/>
              <a:t> </a:t>
            </a:r>
            <a:endParaRPr lang="fr-FR" dirty="0"/>
          </a:p>
          <a:p>
            <a:pPr lvl="0" algn="just"/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La relazione è vissuta dalle PERSONE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3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endParaRPr lang="fr-FR" dirty="0"/>
          </a:p>
          <a:p>
            <a:pPr marL="109728" lvl="0" indent="0" algn="just">
              <a:buNone/>
            </a:pPr>
            <a:r>
              <a:rPr lang="it-IT" dirty="0" smtClean="0"/>
              <a:t>1.	E</a:t>
            </a:r>
            <a:r>
              <a:rPr lang="it-IT" dirty="0"/>
              <a:t>’ vissuta in modo costruttivo quando le </a:t>
            </a:r>
            <a:r>
              <a:rPr lang="it-IT" dirty="0" smtClean="0"/>
              <a:t>	persone </a:t>
            </a:r>
            <a:r>
              <a:rPr lang="it-IT" dirty="0"/>
              <a:t>incontrandosi vivono alcune </a:t>
            </a:r>
            <a:r>
              <a:rPr lang="it-IT" dirty="0" smtClean="0"/>
              <a:t>	</a:t>
            </a:r>
            <a:r>
              <a:rPr lang="it-IT" dirty="0" smtClean="0">
                <a:solidFill>
                  <a:srgbClr val="FF0000"/>
                </a:solidFill>
              </a:rPr>
              <a:t>esigenze</a:t>
            </a:r>
            <a:r>
              <a:rPr lang="it-IT" dirty="0" smtClean="0"/>
              <a:t> </a:t>
            </a:r>
            <a:r>
              <a:rPr lang="it-IT" dirty="0"/>
              <a:t>: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/>
              <a:t>L’identificazione con la propria cultura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/>
              <a:t>La conoscenza di sé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/>
              <a:t>La capacità di vivere in culture diverse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/>
              <a:t>La libertà di incontrare chi è differente, vedendo nella differenza una ricchezza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/>
              <a:t>Con atteggiamenti di pazienza, ascolto, apertura, accettazione, umiltà, dialogo, osservazione, perdono, relativizzazione</a:t>
            </a:r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it-IT" dirty="0" smtClean="0"/>
              <a:t>L’interculturalità esige COMPETENZA…</a:t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0420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3874435"/>
          </a:xfrm>
        </p:spPr>
        <p:txBody>
          <a:bodyPr>
            <a:normAutofit/>
          </a:bodyPr>
          <a:lstStyle/>
          <a:p>
            <a:pPr marL="109728" lvl="0" indent="0" algn="just">
              <a:buNone/>
            </a:pPr>
            <a:r>
              <a:rPr lang="it-IT" dirty="0" smtClean="0"/>
              <a:t>2.	E </a:t>
            </a:r>
            <a:r>
              <a:rPr lang="it-IT" dirty="0">
                <a:solidFill>
                  <a:srgbClr val="FF0000"/>
                </a:solidFill>
              </a:rPr>
              <a:t>abilità: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/>
              <a:t>Collaborare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 smtClean="0"/>
              <a:t>Dialogare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 smtClean="0"/>
              <a:t>Riflettere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 smtClean="0"/>
              <a:t>Rispettare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 smtClean="0"/>
              <a:t>imparare </a:t>
            </a:r>
            <a:r>
              <a:rPr lang="it-IT" dirty="0"/>
              <a:t>(lingue, storia, geografia, </a:t>
            </a:r>
            <a:r>
              <a:rPr lang="it-IT" dirty="0" smtClean="0"/>
              <a:t>…)</a:t>
            </a:r>
          </a:p>
          <a:p>
            <a:pPr lvl="3" algn="just">
              <a:buFont typeface="Wingdings" panose="05000000000000000000" pitchFamily="2" charset="2"/>
              <a:buChar char="v"/>
            </a:pPr>
            <a:r>
              <a:rPr lang="it-IT" dirty="0"/>
              <a:t>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1014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it-IT" dirty="0" smtClean="0"/>
              <a:t>L’interculturalità esige </a:t>
            </a:r>
            <a:r>
              <a:rPr lang="fr-FR" dirty="0" smtClean="0"/>
              <a:t>COMPETENZA…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05019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it-IT" b="1" dirty="0" smtClean="0"/>
          </a:p>
          <a:p>
            <a:pPr lvl="0" algn="just"/>
            <a:r>
              <a:rPr lang="it-IT" sz="2000" dirty="0" smtClean="0">
                <a:solidFill>
                  <a:srgbClr val="FF0000"/>
                </a:solidFill>
              </a:rPr>
              <a:t>Non è qualcosa di spontaneo</a:t>
            </a:r>
          </a:p>
          <a:p>
            <a:pPr lvl="0" algn="just"/>
            <a:r>
              <a:rPr lang="it-IT" sz="2000" dirty="0" smtClean="0">
                <a:solidFill>
                  <a:srgbClr val="FF0000"/>
                </a:solidFill>
              </a:rPr>
              <a:t>Non si impara per una semplice trasmissione di conoscenze didattiche</a:t>
            </a:r>
          </a:p>
          <a:p>
            <a:pPr lvl="0" algn="just"/>
            <a:r>
              <a:rPr lang="it-IT" sz="2000" dirty="0" smtClean="0">
                <a:solidFill>
                  <a:srgbClr val="FF0000"/>
                </a:solidFill>
              </a:rPr>
              <a:t>Non è mimetismo di comportamenti</a:t>
            </a:r>
          </a:p>
          <a:p>
            <a:pPr lvl="0" algn="just"/>
            <a:endParaRPr lang="it-IT" sz="2000" dirty="0" smtClean="0"/>
          </a:p>
          <a:p>
            <a:pPr lvl="0" algn="just"/>
            <a:r>
              <a:rPr lang="it-IT" sz="2000" dirty="0" smtClean="0">
                <a:solidFill>
                  <a:srgbClr val="00B050"/>
                </a:solidFill>
              </a:rPr>
              <a:t>Ma è un apprendistato</a:t>
            </a:r>
          </a:p>
          <a:p>
            <a:pPr lvl="0" algn="just"/>
            <a:r>
              <a:rPr lang="it-IT" sz="2000" dirty="0" smtClean="0">
                <a:solidFill>
                  <a:srgbClr val="00B050"/>
                </a:solidFill>
              </a:rPr>
              <a:t>Che valorizza il vissuto, l’esperienza, con le sue tensioni, i passi in avanti e anche le cadute e gli sbagli</a:t>
            </a:r>
          </a:p>
          <a:p>
            <a:pPr lvl="0" algn="just"/>
            <a:r>
              <a:rPr lang="it-IT" sz="2000" dirty="0" smtClean="0">
                <a:solidFill>
                  <a:srgbClr val="00B050"/>
                </a:solidFill>
              </a:rPr>
              <a:t>Orientato da un accompagnatore, che è …</a:t>
            </a:r>
            <a:endParaRPr lang="fr-FR" sz="2000" dirty="0">
              <a:solidFill>
                <a:srgbClr val="00B05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L’INTERCULTURALITA’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DIVENTA UN PROGETTO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35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it-IT" sz="2800" dirty="0"/>
              <a:t>Che cosa ci rende diversi?</a:t>
            </a:r>
          </a:p>
          <a:p>
            <a:pPr lvl="0" algn="just"/>
            <a:r>
              <a:rPr lang="it-IT" sz="2800" dirty="0"/>
              <a:t>Che cosa ho in comune con i miei confratelli?</a:t>
            </a:r>
          </a:p>
          <a:p>
            <a:pPr lvl="0" algn="just"/>
            <a:r>
              <a:rPr lang="it-IT" sz="2800" dirty="0"/>
              <a:t>In che cosa consiste la nostra identità comune dentro le differenze culturali?</a:t>
            </a:r>
          </a:p>
          <a:p>
            <a:pPr lvl="0" algn="just"/>
            <a:r>
              <a:rPr lang="it-IT" sz="2800" dirty="0"/>
              <a:t>Come gestiamo le diversità legate alle nostre culture?</a:t>
            </a:r>
          </a:p>
          <a:p>
            <a:pPr lvl="0" algn="just"/>
            <a:r>
              <a:rPr lang="it-IT" sz="2800" dirty="0"/>
              <a:t>In quali aspetti possiamo migliorare in fedeltà al Vangelo e al carisma comboniano?</a:t>
            </a:r>
            <a:endParaRPr lang="fr-FR" sz="28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DOMANDE PER LA RIFLESSIONE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597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714</TotalTime>
  <Words>271</Words>
  <Application>Microsoft Office PowerPoint</Application>
  <PresentationFormat>Presentazione su schermo (4:3)</PresentationFormat>
  <Paragraphs>98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Rotonde</vt:lpstr>
      <vt:lpstr> INTERCULTURALITA’</vt:lpstr>
      <vt:lpstr>LA MIA IDENTITA’</vt:lpstr>
      <vt:lpstr>Tutti uguali tutti diversi</vt:lpstr>
      <vt:lpstr>L’incontro tra UGUALI - DIVERSI</vt:lpstr>
      <vt:lpstr>La relazione è vissuta dalle PERSONE</vt:lpstr>
      <vt:lpstr> L’interculturalità esige COMPETENZA… </vt:lpstr>
      <vt:lpstr> L’interculturalità esige COMPETENZA… </vt:lpstr>
      <vt:lpstr>L’INTERCULTURALITA’ DIVENTA UN PROGETTO</vt:lpstr>
      <vt:lpstr>DOMANDE PER LA RIFLESSIONE</vt:lpstr>
      <vt:lpstr>L’INCONTRO TRA LE CULTURE</vt:lpstr>
      <vt:lpstr>   buona continuazione nella riflessione personale e nella condivisione nel gruppo dove già facciamo esperienza di quello di cui stiamo parlando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DELEGAZIONE DEL CIAD</dc:title>
  <dc:creator>User</dc:creator>
  <cp:lastModifiedBy>utente</cp:lastModifiedBy>
  <cp:revision>35</cp:revision>
  <cp:lastPrinted>2019-01-18T16:35:25Z</cp:lastPrinted>
  <dcterms:created xsi:type="dcterms:W3CDTF">2018-09-14T12:02:27Z</dcterms:created>
  <dcterms:modified xsi:type="dcterms:W3CDTF">2019-01-22T10:21:18Z</dcterms:modified>
</cp:coreProperties>
</file>