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60" r:id="rId4"/>
    <p:sldId id="264" r:id="rId5"/>
    <p:sldId id="257" r:id="rId6"/>
    <p:sldId id="263" r:id="rId7"/>
    <p:sldId id="265" r:id="rId8"/>
    <p:sldId id="258" r:id="rId9"/>
    <p:sldId id="268" r:id="rId10"/>
    <p:sldId id="259" r:id="rId11"/>
    <p:sldId id="261" r:id="rId12"/>
    <p:sldId id="266" r:id="rId13"/>
    <p:sldId id="262" r:id="rId14"/>
    <p:sldId id="267"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8"/>
    <p:restoredTop sz="94651"/>
  </p:normalViewPr>
  <p:slideViewPr>
    <p:cSldViewPr>
      <p:cViewPr varScale="1">
        <p:scale>
          <a:sx n="111" d="100"/>
          <a:sy n="111" d="100"/>
        </p:scale>
        <p:origin x="200" y="28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endParaRPr lang="en-US"/>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a:p>
        </p:txBody>
      </p:sp>
      <p:sp>
        <p:nvSpPr>
          <p:cNvPr id="4" name="Segnaposto data 3"/>
          <p:cNvSpPr>
            <a:spLocks noGrp="1"/>
          </p:cNvSpPr>
          <p:nvPr>
            <p:ph type="dt" sz="half" idx="10"/>
          </p:nvPr>
        </p:nvSpPr>
        <p:spPr/>
        <p:txBody>
          <a:bodyPr/>
          <a:lstStyle/>
          <a:p>
            <a:fld id="{2E47B2AE-858A-4B61-B7E9-45B1E24B7F15}" type="datetimeFigureOut">
              <a:rPr lang="en-US" smtClean="0"/>
              <a:t>1/22/19</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20A15321-BE10-4D0F-BE4B-4566009D0A5B}" type="slidenum">
              <a:rPr lang="en-US" smtClean="0"/>
              <a:t>‹#›</a:t>
            </a:fld>
            <a:endParaRPr lang="en-US"/>
          </a:p>
        </p:txBody>
      </p:sp>
    </p:spTree>
    <p:extLst>
      <p:ext uri="{BB962C8B-B14F-4D97-AF65-F5344CB8AC3E}">
        <p14:creationId xmlns:p14="http://schemas.microsoft.com/office/powerpoint/2010/main" val="1885095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p:cNvSpPr>
            <a:spLocks noGrp="1"/>
          </p:cNvSpPr>
          <p:nvPr>
            <p:ph type="dt" sz="half" idx="10"/>
          </p:nvPr>
        </p:nvSpPr>
        <p:spPr/>
        <p:txBody>
          <a:bodyPr/>
          <a:lstStyle/>
          <a:p>
            <a:fld id="{2E47B2AE-858A-4B61-B7E9-45B1E24B7F15}" type="datetimeFigureOut">
              <a:rPr lang="en-US" smtClean="0"/>
              <a:t>1/22/19</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20A15321-BE10-4D0F-BE4B-4566009D0A5B}" type="slidenum">
              <a:rPr lang="en-US" smtClean="0"/>
              <a:t>‹#›</a:t>
            </a:fld>
            <a:endParaRPr lang="en-US"/>
          </a:p>
        </p:txBody>
      </p:sp>
    </p:spTree>
    <p:extLst>
      <p:ext uri="{BB962C8B-B14F-4D97-AF65-F5344CB8AC3E}">
        <p14:creationId xmlns:p14="http://schemas.microsoft.com/office/powerpoint/2010/main" val="2278960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endParaRPr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p:cNvSpPr>
            <a:spLocks noGrp="1"/>
          </p:cNvSpPr>
          <p:nvPr>
            <p:ph type="dt" sz="half" idx="10"/>
          </p:nvPr>
        </p:nvSpPr>
        <p:spPr/>
        <p:txBody>
          <a:bodyPr/>
          <a:lstStyle/>
          <a:p>
            <a:fld id="{2E47B2AE-858A-4B61-B7E9-45B1E24B7F15}" type="datetimeFigureOut">
              <a:rPr lang="en-US" smtClean="0"/>
              <a:t>1/22/19</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20A15321-BE10-4D0F-BE4B-4566009D0A5B}" type="slidenum">
              <a:rPr lang="en-US" smtClean="0"/>
              <a:t>‹#›</a:t>
            </a:fld>
            <a:endParaRPr lang="en-US"/>
          </a:p>
        </p:txBody>
      </p:sp>
    </p:spTree>
    <p:extLst>
      <p:ext uri="{BB962C8B-B14F-4D97-AF65-F5344CB8AC3E}">
        <p14:creationId xmlns:p14="http://schemas.microsoft.com/office/powerpoint/2010/main" val="3531443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p:cNvSpPr>
            <a:spLocks noGrp="1"/>
          </p:cNvSpPr>
          <p:nvPr>
            <p:ph type="dt" sz="half" idx="10"/>
          </p:nvPr>
        </p:nvSpPr>
        <p:spPr/>
        <p:txBody>
          <a:bodyPr/>
          <a:lstStyle/>
          <a:p>
            <a:fld id="{2E47B2AE-858A-4B61-B7E9-45B1E24B7F15}" type="datetimeFigureOut">
              <a:rPr lang="en-US" smtClean="0"/>
              <a:t>1/22/19</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20A15321-BE10-4D0F-BE4B-4566009D0A5B}" type="slidenum">
              <a:rPr lang="en-US" smtClean="0"/>
              <a:t>‹#›</a:t>
            </a:fld>
            <a:endParaRPr lang="en-US"/>
          </a:p>
        </p:txBody>
      </p:sp>
    </p:spTree>
    <p:extLst>
      <p:ext uri="{BB962C8B-B14F-4D97-AF65-F5344CB8AC3E}">
        <p14:creationId xmlns:p14="http://schemas.microsoft.com/office/powerpoint/2010/main" val="2567937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endParaRPr lang="en-US"/>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2E47B2AE-858A-4B61-B7E9-45B1E24B7F15}" type="datetimeFigureOut">
              <a:rPr lang="en-US" smtClean="0"/>
              <a:t>1/22/19</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20A15321-BE10-4D0F-BE4B-4566009D0A5B}" type="slidenum">
              <a:rPr lang="en-US" smtClean="0"/>
              <a:t>‹#›</a:t>
            </a:fld>
            <a:endParaRPr lang="en-US"/>
          </a:p>
        </p:txBody>
      </p:sp>
    </p:spTree>
    <p:extLst>
      <p:ext uri="{BB962C8B-B14F-4D97-AF65-F5344CB8AC3E}">
        <p14:creationId xmlns:p14="http://schemas.microsoft.com/office/powerpoint/2010/main" val="456753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data 4"/>
          <p:cNvSpPr>
            <a:spLocks noGrp="1"/>
          </p:cNvSpPr>
          <p:nvPr>
            <p:ph type="dt" sz="half" idx="10"/>
          </p:nvPr>
        </p:nvSpPr>
        <p:spPr/>
        <p:txBody>
          <a:bodyPr/>
          <a:lstStyle/>
          <a:p>
            <a:fld id="{2E47B2AE-858A-4B61-B7E9-45B1E24B7F15}" type="datetimeFigureOut">
              <a:rPr lang="en-US" smtClean="0"/>
              <a:t>1/22/19</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20A15321-BE10-4D0F-BE4B-4566009D0A5B}" type="slidenum">
              <a:rPr lang="en-US" smtClean="0"/>
              <a:t>‹#›</a:t>
            </a:fld>
            <a:endParaRPr lang="en-US"/>
          </a:p>
        </p:txBody>
      </p:sp>
    </p:spTree>
    <p:extLst>
      <p:ext uri="{BB962C8B-B14F-4D97-AF65-F5344CB8AC3E}">
        <p14:creationId xmlns:p14="http://schemas.microsoft.com/office/powerpoint/2010/main" val="514657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endParaRPr lang="en-US"/>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Segnaposto data 6"/>
          <p:cNvSpPr>
            <a:spLocks noGrp="1"/>
          </p:cNvSpPr>
          <p:nvPr>
            <p:ph type="dt" sz="half" idx="10"/>
          </p:nvPr>
        </p:nvSpPr>
        <p:spPr/>
        <p:txBody>
          <a:bodyPr/>
          <a:lstStyle/>
          <a:p>
            <a:fld id="{2E47B2AE-858A-4B61-B7E9-45B1E24B7F15}" type="datetimeFigureOut">
              <a:rPr lang="en-US" smtClean="0"/>
              <a:t>1/22/19</a:t>
            </a:fld>
            <a:endParaRPr lang="en-US"/>
          </a:p>
        </p:txBody>
      </p:sp>
      <p:sp>
        <p:nvSpPr>
          <p:cNvPr id="8" name="Segnaposto piè di pagina 7"/>
          <p:cNvSpPr>
            <a:spLocks noGrp="1"/>
          </p:cNvSpPr>
          <p:nvPr>
            <p:ph type="ftr" sz="quarter" idx="11"/>
          </p:nvPr>
        </p:nvSpPr>
        <p:spPr/>
        <p:txBody>
          <a:bodyPr/>
          <a:lstStyle/>
          <a:p>
            <a:endParaRPr lang="en-US"/>
          </a:p>
        </p:txBody>
      </p:sp>
      <p:sp>
        <p:nvSpPr>
          <p:cNvPr id="9" name="Segnaposto numero diapositiva 8"/>
          <p:cNvSpPr>
            <a:spLocks noGrp="1"/>
          </p:cNvSpPr>
          <p:nvPr>
            <p:ph type="sldNum" sz="quarter" idx="12"/>
          </p:nvPr>
        </p:nvSpPr>
        <p:spPr/>
        <p:txBody>
          <a:bodyPr/>
          <a:lstStyle/>
          <a:p>
            <a:fld id="{20A15321-BE10-4D0F-BE4B-4566009D0A5B}" type="slidenum">
              <a:rPr lang="en-US" smtClean="0"/>
              <a:t>‹#›</a:t>
            </a:fld>
            <a:endParaRPr lang="en-US"/>
          </a:p>
        </p:txBody>
      </p:sp>
    </p:spTree>
    <p:extLst>
      <p:ext uri="{BB962C8B-B14F-4D97-AF65-F5344CB8AC3E}">
        <p14:creationId xmlns:p14="http://schemas.microsoft.com/office/powerpoint/2010/main" val="4138788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data 2"/>
          <p:cNvSpPr>
            <a:spLocks noGrp="1"/>
          </p:cNvSpPr>
          <p:nvPr>
            <p:ph type="dt" sz="half" idx="10"/>
          </p:nvPr>
        </p:nvSpPr>
        <p:spPr/>
        <p:txBody>
          <a:bodyPr/>
          <a:lstStyle/>
          <a:p>
            <a:fld id="{2E47B2AE-858A-4B61-B7E9-45B1E24B7F15}" type="datetimeFigureOut">
              <a:rPr lang="en-US" smtClean="0"/>
              <a:t>1/22/19</a:t>
            </a:fld>
            <a:endParaRPr lang="en-US"/>
          </a:p>
        </p:txBody>
      </p:sp>
      <p:sp>
        <p:nvSpPr>
          <p:cNvPr id="4" name="Segnaposto piè di pagina 3"/>
          <p:cNvSpPr>
            <a:spLocks noGrp="1"/>
          </p:cNvSpPr>
          <p:nvPr>
            <p:ph type="ftr" sz="quarter" idx="11"/>
          </p:nvPr>
        </p:nvSpPr>
        <p:spPr/>
        <p:txBody>
          <a:bodyPr/>
          <a:lstStyle/>
          <a:p>
            <a:endParaRPr lang="en-US"/>
          </a:p>
        </p:txBody>
      </p:sp>
      <p:sp>
        <p:nvSpPr>
          <p:cNvPr id="5" name="Segnaposto numero diapositiva 4"/>
          <p:cNvSpPr>
            <a:spLocks noGrp="1"/>
          </p:cNvSpPr>
          <p:nvPr>
            <p:ph type="sldNum" sz="quarter" idx="12"/>
          </p:nvPr>
        </p:nvSpPr>
        <p:spPr/>
        <p:txBody>
          <a:bodyPr/>
          <a:lstStyle/>
          <a:p>
            <a:fld id="{20A15321-BE10-4D0F-BE4B-4566009D0A5B}" type="slidenum">
              <a:rPr lang="en-US" smtClean="0"/>
              <a:t>‹#›</a:t>
            </a:fld>
            <a:endParaRPr lang="en-US"/>
          </a:p>
        </p:txBody>
      </p:sp>
    </p:spTree>
    <p:extLst>
      <p:ext uri="{BB962C8B-B14F-4D97-AF65-F5344CB8AC3E}">
        <p14:creationId xmlns:p14="http://schemas.microsoft.com/office/powerpoint/2010/main" val="679029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E47B2AE-858A-4B61-B7E9-45B1E24B7F15}" type="datetimeFigureOut">
              <a:rPr lang="en-US" smtClean="0"/>
              <a:t>1/22/19</a:t>
            </a:fld>
            <a:endParaRPr lang="en-US"/>
          </a:p>
        </p:txBody>
      </p:sp>
      <p:sp>
        <p:nvSpPr>
          <p:cNvPr id="3" name="Segnaposto piè di pagina 2"/>
          <p:cNvSpPr>
            <a:spLocks noGrp="1"/>
          </p:cNvSpPr>
          <p:nvPr>
            <p:ph type="ftr" sz="quarter" idx="11"/>
          </p:nvPr>
        </p:nvSpPr>
        <p:spPr/>
        <p:txBody>
          <a:bodyPr/>
          <a:lstStyle/>
          <a:p>
            <a:endParaRPr lang="en-US"/>
          </a:p>
        </p:txBody>
      </p:sp>
      <p:sp>
        <p:nvSpPr>
          <p:cNvPr id="4" name="Segnaposto numero diapositiva 3"/>
          <p:cNvSpPr>
            <a:spLocks noGrp="1"/>
          </p:cNvSpPr>
          <p:nvPr>
            <p:ph type="sldNum" sz="quarter" idx="12"/>
          </p:nvPr>
        </p:nvSpPr>
        <p:spPr/>
        <p:txBody>
          <a:bodyPr/>
          <a:lstStyle/>
          <a:p>
            <a:fld id="{20A15321-BE10-4D0F-BE4B-4566009D0A5B}" type="slidenum">
              <a:rPr lang="en-US" smtClean="0"/>
              <a:t>‹#›</a:t>
            </a:fld>
            <a:endParaRPr lang="en-US"/>
          </a:p>
        </p:txBody>
      </p:sp>
    </p:spTree>
    <p:extLst>
      <p:ext uri="{BB962C8B-B14F-4D97-AF65-F5344CB8AC3E}">
        <p14:creationId xmlns:p14="http://schemas.microsoft.com/office/powerpoint/2010/main" val="3674693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endParaRPr lang="en-US"/>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2E47B2AE-858A-4B61-B7E9-45B1E24B7F15}" type="datetimeFigureOut">
              <a:rPr lang="en-US" smtClean="0"/>
              <a:t>1/22/19</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20A15321-BE10-4D0F-BE4B-4566009D0A5B}" type="slidenum">
              <a:rPr lang="en-US" smtClean="0"/>
              <a:t>‹#›</a:t>
            </a:fld>
            <a:endParaRPr lang="en-US"/>
          </a:p>
        </p:txBody>
      </p:sp>
    </p:spTree>
    <p:extLst>
      <p:ext uri="{BB962C8B-B14F-4D97-AF65-F5344CB8AC3E}">
        <p14:creationId xmlns:p14="http://schemas.microsoft.com/office/powerpoint/2010/main" val="3863874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endParaRPr lang="en-US"/>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2E47B2AE-858A-4B61-B7E9-45B1E24B7F15}" type="datetimeFigureOut">
              <a:rPr lang="en-US" smtClean="0"/>
              <a:t>1/22/19</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20A15321-BE10-4D0F-BE4B-4566009D0A5B}" type="slidenum">
              <a:rPr lang="en-US" smtClean="0"/>
              <a:t>‹#›</a:t>
            </a:fld>
            <a:endParaRPr lang="en-US"/>
          </a:p>
        </p:txBody>
      </p:sp>
    </p:spTree>
    <p:extLst>
      <p:ext uri="{BB962C8B-B14F-4D97-AF65-F5344CB8AC3E}">
        <p14:creationId xmlns:p14="http://schemas.microsoft.com/office/powerpoint/2010/main" val="1090779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endParaRPr lang="en-US"/>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47B2AE-858A-4B61-B7E9-45B1E24B7F15}" type="datetimeFigureOut">
              <a:rPr lang="en-US" smtClean="0"/>
              <a:t>1/22/19</a:t>
            </a:fld>
            <a:endParaRPr lang="en-US"/>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A15321-BE10-4D0F-BE4B-4566009D0A5B}" type="slidenum">
              <a:rPr lang="en-US" smtClean="0"/>
              <a:t>‹#›</a:t>
            </a:fld>
            <a:endParaRPr lang="en-US"/>
          </a:p>
        </p:txBody>
      </p:sp>
    </p:spTree>
    <p:extLst>
      <p:ext uri="{BB962C8B-B14F-4D97-AF65-F5344CB8AC3E}">
        <p14:creationId xmlns:p14="http://schemas.microsoft.com/office/powerpoint/2010/main" val="25678901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143001"/>
            <a:ext cx="7772400" cy="4114800"/>
          </a:xfrm>
        </p:spPr>
        <p:txBody>
          <a:bodyPr>
            <a:normAutofit/>
          </a:bodyPr>
          <a:lstStyle/>
          <a:p>
            <a:r>
              <a:rPr lang="en-US" dirty="0">
                <a:latin typeface="Arial Rounded MT Bold" panose="020F0704030504030204" pitchFamily="34" charset="77"/>
              </a:rPr>
              <a:t>DIALOGUE FOR BUILDING COMMUNION IN THE MISSION</a:t>
            </a:r>
          </a:p>
        </p:txBody>
      </p:sp>
    </p:spTree>
    <p:extLst>
      <p:ext uri="{BB962C8B-B14F-4D97-AF65-F5344CB8AC3E}">
        <p14:creationId xmlns:p14="http://schemas.microsoft.com/office/powerpoint/2010/main" val="16343049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dirty="0">
                <a:solidFill>
                  <a:srgbClr val="FF0000"/>
                </a:solidFill>
                <a:latin typeface="Arial Rounded MT Bold" panose="020F0704030504030204" pitchFamily="34" charset="77"/>
                <a:cs typeface="Times New Roman" panose="02020603050405020304" pitchFamily="18" charset="0"/>
              </a:rPr>
              <a:t>Overcoming the challenges to Dialogue </a:t>
            </a:r>
          </a:p>
        </p:txBody>
      </p:sp>
      <p:sp>
        <p:nvSpPr>
          <p:cNvPr id="3" name="Segnaposto contenuto 2"/>
          <p:cNvSpPr>
            <a:spLocks noGrp="1"/>
          </p:cNvSpPr>
          <p:nvPr>
            <p:ph idx="1"/>
          </p:nvPr>
        </p:nvSpPr>
        <p:spPr/>
        <p:txBody>
          <a:bodyPr>
            <a:normAutofit fontScale="85000" lnSpcReduction="20000"/>
          </a:bodyPr>
          <a:lstStyle/>
          <a:p>
            <a:pPr marL="0" lvl="0" indent="0" algn="just">
              <a:lnSpc>
                <a:spcPct val="150000"/>
              </a:lnSpc>
              <a:buNone/>
            </a:pPr>
            <a:r>
              <a:rPr lang="en-US" dirty="0" err="1">
                <a:effectLst/>
                <a:latin typeface="Times New Roman" panose="02020603050405020304" pitchFamily="18" charset="0"/>
                <a:ea typeface="Calibri"/>
                <a:cs typeface="Times New Roman" panose="02020603050405020304" pitchFamily="18" charset="0"/>
              </a:rPr>
              <a:t>Ethnorelativism</a:t>
            </a:r>
            <a:r>
              <a:rPr lang="en-US" dirty="0">
                <a:effectLst/>
                <a:latin typeface="Times New Roman" panose="02020603050405020304" pitchFamily="18" charset="0"/>
                <a:ea typeface="Calibri"/>
                <a:cs typeface="Times New Roman" panose="02020603050405020304" pitchFamily="18" charset="0"/>
              </a:rPr>
              <a:t> refers to relativity of cultural values. Here what is acceptable is not judged basing on one’s own culture, but made on the criteria of transcend cultural values. It refers to the empirical observation that cultures differ. It therefore helps people:</a:t>
            </a:r>
            <a:endParaRPr lang="en-US" sz="2800" dirty="0">
              <a:latin typeface="Times New Roman" panose="02020603050405020304" pitchFamily="18" charset="0"/>
              <a:ea typeface="Calibri"/>
              <a:cs typeface="Times New Roman" panose="02020603050405020304" pitchFamily="18" charset="0"/>
            </a:endParaRPr>
          </a:p>
          <a:p>
            <a:pPr lvl="1" algn="just">
              <a:lnSpc>
                <a:spcPct val="150000"/>
              </a:lnSpc>
              <a:buFont typeface="Courier New"/>
              <a:buChar char="o"/>
            </a:pPr>
            <a:r>
              <a:rPr lang="en-US" b="1" dirty="0">
                <a:effectLst/>
                <a:latin typeface="Times New Roman" panose="02020603050405020304" pitchFamily="18" charset="0"/>
                <a:ea typeface="Calibri"/>
                <a:cs typeface="Times New Roman" panose="02020603050405020304" pitchFamily="18" charset="0"/>
              </a:rPr>
              <a:t>To appreciate different ways of thinking</a:t>
            </a:r>
            <a:endParaRPr lang="en-US" sz="2400" b="1" dirty="0">
              <a:latin typeface="Times New Roman" panose="02020603050405020304" pitchFamily="18" charset="0"/>
              <a:ea typeface="Calibri"/>
              <a:cs typeface="Times New Roman" panose="02020603050405020304" pitchFamily="18" charset="0"/>
            </a:endParaRPr>
          </a:p>
          <a:p>
            <a:pPr lvl="1" algn="just">
              <a:lnSpc>
                <a:spcPct val="150000"/>
              </a:lnSpc>
              <a:buFont typeface="Courier New"/>
              <a:buChar char="o"/>
            </a:pPr>
            <a:r>
              <a:rPr lang="en-US" b="1" dirty="0">
                <a:effectLst/>
                <a:latin typeface="Times New Roman" panose="02020603050405020304" pitchFamily="18" charset="0"/>
                <a:ea typeface="Calibri"/>
                <a:cs typeface="Times New Roman" panose="02020603050405020304" pitchFamily="18" charset="0"/>
              </a:rPr>
              <a:t>To appreciate different ways of seeing reality</a:t>
            </a:r>
            <a:endParaRPr lang="en-US" sz="2400" b="1" dirty="0">
              <a:latin typeface="Times New Roman" panose="02020603050405020304" pitchFamily="18" charset="0"/>
              <a:ea typeface="Calibri"/>
              <a:cs typeface="Times New Roman" panose="02020603050405020304" pitchFamily="18" charset="0"/>
            </a:endParaRPr>
          </a:p>
          <a:p>
            <a:pPr lvl="1" algn="just">
              <a:lnSpc>
                <a:spcPct val="150000"/>
              </a:lnSpc>
              <a:buFont typeface="Courier New"/>
              <a:buChar char="o"/>
            </a:pPr>
            <a:r>
              <a:rPr lang="en-US" b="1" dirty="0">
                <a:effectLst/>
                <a:latin typeface="Times New Roman" panose="02020603050405020304" pitchFamily="18" charset="0"/>
                <a:ea typeface="Calibri"/>
                <a:cs typeface="Times New Roman" panose="02020603050405020304" pitchFamily="18" charset="0"/>
              </a:rPr>
              <a:t>To appreciate different ways of acting</a:t>
            </a:r>
            <a:endParaRPr lang="en-US" sz="2400" b="1" dirty="0">
              <a:latin typeface="Times New Roman" panose="02020603050405020304" pitchFamily="18" charset="0"/>
              <a:ea typeface="Calibri"/>
              <a:cs typeface="Times New Roman" panose="02020603050405020304" pitchFamily="18" charset="0"/>
            </a:endParaRPr>
          </a:p>
          <a:p>
            <a:endParaRPr lang="en-US" dirty="0"/>
          </a:p>
        </p:txBody>
      </p:sp>
    </p:spTree>
    <p:extLst>
      <p:ext uri="{BB962C8B-B14F-4D97-AF65-F5344CB8AC3E}">
        <p14:creationId xmlns:p14="http://schemas.microsoft.com/office/powerpoint/2010/main" val="2595815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3000"/>
                                        <p:tgtEl>
                                          <p:spTgt spid="3">
                                            <p:txEl>
                                              <p:pRg st="1" end="1"/>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heckerboard(across)">
                                      <p:cBhvr>
                                        <p:cTn id="10" dur="3000"/>
                                        <p:tgtEl>
                                          <p:spTgt spid="3">
                                            <p:txEl>
                                              <p:pRg st="2" end="2"/>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checkerboard(across)">
                                      <p:cBhvr>
                                        <p:cTn id="13" dur="3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en-US" sz="3200" dirty="0">
                <a:solidFill>
                  <a:srgbClr val="FF0000"/>
                </a:solidFill>
                <a:latin typeface="Arial Rounded MT Bold" panose="020F0704030504030204" pitchFamily="34" charset="77"/>
                <a:cs typeface="Times New Roman" panose="02020603050405020304" pitchFamily="18" charset="0"/>
              </a:rPr>
              <a:t>Constitutive dispositions of Dialogue</a:t>
            </a:r>
          </a:p>
        </p:txBody>
      </p:sp>
      <p:sp>
        <p:nvSpPr>
          <p:cNvPr id="3" name="Segnaposto contenuto 2"/>
          <p:cNvSpPr>
            <a:spLocks noGrp="1"/>
          </p:cNvSpPr>
          <p:nvPr>
            <p:ph idx="1"/>
          </p:nvPr>
        </p:nvSpPr>
        <p:spPr>
          <a:xfrm>
            <a:off x="457200" y="1371600"/>
            <a:ext cx="8229600" cy="5029200"/>
          </a:xfrm>
        </p:spPr>
        <p:txBody>
          <a:bodyPr>
            <a:noAutofit/>
          </a:bodyPr>
          <a:lstStyle/>
          <a:p>
            <a:pPr indent="180340" algn="just">
              <a:spcBef>
                <a:spcPts val="0"/>
              </a:spcBef>
              <a:spcAft>
                <a:spcPts val="0"/>
              </a:spcAft>
            </a:pPr>
            <a:r>
              <a:rPr lang="en-US" dirty="0">
                <a:effectLst/>
                <a:latin typeface="Times New Roman" panose="02020603050405020304" pitchFamily="18" charset="0"/>
                <a:ea typeface="Calibri"/>
                <a:cs typeface="Times New Roman" panose="02020603050405020304" pitchFamily="18" charset="0"/>
              </a:rPr>
              <a:t>There are basic dispositions and attitudes which need to be presence if dialogue is to achieve its objective of building co-existence and communion in the mission. These basic dispositions may include: </a:t>
            </a:r>
            <a:endParaRPr lang="en-US" dirty="0">
              <a:latin typeface="Times New Roman" panose="02020603050405020304" pitchFamily="18" charset="0"/>
              <a:ea typeface="Calibri"/>
              <a:cs typeface="Times New Roman" panose="02020603050405020304" pitchFamily="18" charset="0"/>
            </a:endParaRPr>
          </a:p>
          <a:p>
            <a:pPr marL="0" lvl="0" indent="0">
              <a:lnSpc>
                <a:spcPct val="150000"/>
              </a:lnSpc>
              <a:buNone/>
            </a:pPr>
            <a:r>
              <a:rPr lang="en-US" dirty="0">
                <a:effectLst/>
                <a:latin typeface="Times New Roman" panose="02020603050405020304" pitchFamily="18" charset="0"/>
                <a:ea typeface="Calibri"/>
                <a:cs typeface="Times New Roman" panose="02020603050405020304" pitchFamily="18" charset="0"/>
              </a:rPr>
              <a:t>	</a:t>
            </a:r>
            <a:r>
              <a:rPr lang="en-US" dirty="0">
                <a:effectLst/>
                <a:latin typeface="Arial Rounded MT Bold" panose="020F0704030504030204" pitchFamily="34" charset="77"/>
                <a:ea typeface="Calibri"/>
                <a:cs typeface="Times New Roman" panose="02020603050405020304" pitchFamily="18" charset="0"/>
              </a:rPr>
              <a:t>Acceptance of Otherness</a:t>
            </a:r>
            <a:endParaRPr lang="en-US" dirty="0">
              <a:latin typeface="Arial Rounded MT Bold" panose="020F0704030504030204" pitchFamily="34" charset="77"/>
              <a:ea typeface="Calibri"/>
              <a:cs typeface="Times New Roman" panose="02020603050405020304" pitchFamily="18" charset="0"/>
            </a:endParaRPr>
          </a:p>
          <a:p>
            <a:pPr marL="0" lvl="0" indent="0">
              <a:lnSpc>
                <a:spcPct val="150000"/>
              </a:lnSpc>
              <a:spcBef>
                <a:spcPts val="0"/>
              </a:spcBef>
              <a:buNone/>
            </a:pPr>
            <a:r>
              <a:rPr lang="en-US" dirty="0">
                <a:effectLst/>
                <a:latin typeface="Arial Rounded MT Bold" panose="020F0704030504030204" pitchFamily="34" charset="77"/>
                <a:ea typeface="Calibri"/>
                <a:cs typeface="Times New Roman" panose="02020603050405020304" pitchFamily="18" charset="0"/>
              </a:rPr>
              <a:t>	Confirmation of Otherness</a:t>
            </a:r>
            <a:endParaRPr lang="en-US" dirty="0">
              <a:latin typeface="Arial Rounded MT Bold" panose="020F0704030504030204" pitchFamily="34" charset="77"/>
              <a:ea typeface="Calibri"/>
              <a:cs typeface="Times New Roman" panose="02020603050405020304" pitchFamily="18" charset="0"/>
            </a:endParaRPr>
          </a:p>
          <a:p>
            <a:pPr marL="0" lvl="0" indent="0">
              <a:lnSpc>
                <a:spcPct val="150000"/>
              </a:lnSpc>
              <a:buNone/>
            </a:pPr>
            <a:r>
              <a:rPr lang="en-US" dirty="0">
                <a:effectLst/>
                <a:latin typeface="Arial Rounded MT Bold" panose="020F0704030504030204" pitchFamily="34" charset="77"/>
                <a:ea typeface="Calibri"/>
                <a:cs typeface="Times New Roman" panose="02020603050405020304" pitchFamily="18" charset="0"/>
              </a:rPr>
              <a:t>	Reciprocity and mutuality</a:t>
            </a:r>
            <a:endParaRPr lang="en-US" dirty="0">
              <a:latin typeface="Arial Rounded MT Bold" panose="020F0704030504030204" pitchFamily="34" charset="77"/>
              <a:ea typeface="Calibri"/>
              <a:cs typeface="Times New Roman" panose="02020603050405020304" pitchFamily="18" charset="0"/>
            </a:endParaRPr>
          </a:p>
        </p:txBody>
      </p:sp>
    </p:spTree>
    <p:extLst>
      <p:ext uri="{BB962C8B-B14F-4D97-AF65-F5344CB8AC3E}">
        <p14:creationId xmlns:p14="http://schemas.microsoft.com/office/powerpoint/2010/main" val="17625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sz="3200" b="1" dirty="0">
                <a:solidFill>
                  <a:srgbClr val="FF0000"/>
                </a:solidFill>
                <a:latin typeface="Arial Rounded MT Bold" panose="020F0704030504030204" pitchFamily="34" charset="77"/>
                <a:cs typeface="Times New Roman" panose="02020603050405020304" pitchFamily="18" charset="0"/>
              </a:rPr>
              <a:t>Constitutive dispositions of Dialogue</a:t>
            </a:r>
          </a:p>
        </p:txBody>
      </p:sp>
      <p:sp>
        <p:nvSpPr>
          <p:cNvPr id="3" name="Segnaposto contenuto 2"/>
          <p:cNvSpPr>
            <a:spLocks noGrp="1"/>
          </p:cNvSpPr>
          <p:nvPr>
            <p:ph idx="1"/>
          </p:nvPr>
        </p:nvSpPr>
        <p:spPr>
          <a:xfrm>
            <a:off x="457200" y="1371600"/>
            <a:ext cx="8229600" cy="5029200"/>
          </a:xfrm>
        </p:spPr>
        <p:txBody>
          <a:bodyPr>
            <a:noAutofit/>
          </a:bodyPr>
          <a:lstStyle/>
          <a:p>
            <a:pPr marL="0" lvl="0" indent="0" algn="ctr">
              <a:lnSpc>
                <a:spcPct val="150000"/>
              </a:lnSpc>
              <a:buNone/>
            </a:pPr>
            <a:r>
              <a:rPr lang="en-US" sz="2000" dirty="0">
                <a:latin typeface="Times New Roman" panose="02020603050405020304" pitchFamily="18" charset="0"/>
                <a:ea typeface="Calibri"/>
                <a:cs typeface="Times New Roman" panose="02020603050405020304" pitchFamily="18" charset="0"/>
              </a:rPr>
              <a:t>	</a:t>
            </a:r>
            <a:r>
              <a:rPr lang="en-US" sz="4800" dirty="0">
                <a:latin typeface="Arial Rounded MT Bold" panose="020F0704030504030204" pitchFamily="34" charset="77"/>
                <a:ea typeface="Calibri"/>
                <a:cs typeface="Times New Roman" panose="02020603050405020304" pitchFamily="18" charset="0"/>
              </a:rPr>
              <a:t>Truthfulness</a:t>
            </a:r>
          </a:p>
          <a:p>
            <a:pPr marL="0" lvl="0" indent="0" algn="ctr">
              <a:lnSpc>
                <a:spcPct val="150000"/>
              </a:lnSpc>
              <a:buNone/>
            </a:pPr>
            <a:r>
              <a:rPr lang="en-US" sz="4800" dirty="0">
                <a:effectLst/>
                <a:latin typeface="Arial Rounded MT Bold" panose="020F0704030504030204" pitchFamily="34" charset="77"/>
                <a:ea typeface="Calibri"/>
                <a:cs typeface="Times New Roman" panose="02020603050405020304" pitchFamily="18" charset="0"/>
              </a:rPr>
              <a:t>	Openness</a:t>
            </a:r>
            <a:endParaRPr lang="en-US" sz="4800" dirty="0">
              <a:latin typeface="Arial Rounded MT Bold" panose="020F0704030504030204" pitchFamily="34" charset="77"/>
              <a:ea typeface="Calibri"/>
              <a:cs typeface="Times New Roman" panose="02020603050405020304" pitchFamily="18" charset="0"/>
            </a:endParaRPr>
          </a:p>
          <a:p>
            <a:pPr marL="0" lvl="0" indent="0" algn="ctr">
              <a:lnSpc>
                <a:spcPct val="150000"/>
              </a:lnSpc>
              <a:buNone/>
            </a:pPr>
            <a:r>
              <a:rPr lang="en-US" sz="4800" dirty="0">
                <a:effectLst/>
                <a:latin typeface="Arial Rounded MT Bold" panose="020F0704030504030204" pitchFamily="34" charset="77"/>
                <a:ea typeface="Calibri"/>
                <a:cs typeface="Times New Roman" panose="02020603050405020304" pitchFamily="18" charset="0"/>
              </a:rPr>
              <a:t>	Presence</a:t>
            </a:r>
            <a:endParaRPr lang="en-US" sz="4800" dirty="0">
              <a:latin typeface="Arial Rounded MT Bold" panose="020F0704030504030204" pitchFamily="34" charset="77"/>
              <a:ea typeface="Calibri"/>
              <a:cs typeface="Times New Roman" panose="02020603050405020304" pitchFamily="18" charset="0"/>
            </a:endParaRPr>
          </a:p>
          <a:p>
            <a:pPr marL="0" lvl="0" indent="0" algn="ctr">
              <a:lnSpc>
                <a:spcPct val="150000"/>
              </a:lnSpc>
              <a:buNone/>
            </a:pPr>
            <a:r>
              <a:rPr lang="en-US" sz="4800" dirty="0">
                <a:effectLst/>
                <a:latin typeface="Arial Rounded MT Bold" panose="020F0704030504030204" pitchFamily="34" charset="77"/>
                <a:ea typeface="Calibri"/>
                <a:cs typeface="Times New Roman" panose="02020603050405020304" pitchFamily="18" charset="0"/>
              </a:rPr>
              <a:t>	Availability</a:t>
            </a:r>
            <a:endParaRPr lang="en-US" sz="4800" dirty="0">
              <a:latin typeface="Arial Rounded MT Bold" panose="020F0704030504030204" pitchFamily="34" charset="77"/>
              <a:ea typeface="Calibri"/>
              <a:cs typeface="Times New Roman" panose="02020603050405020304" pitchFamily="18" charset="0"/>
            </a:endParaRPr>
          </a:p>
        </p:txBody>
      </p:sp>
    </p:spTree>
    <p:extLst>
      <p:ext uri="{BB962C8B-B14F-4D97-AF65-F5344CB8AC3E}">
        <p14:creationId xmlns:p14="http://schemas.microsoft.com/office/powerpoint/2010/main" val="2384136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20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checkerboard(across)">
                                      <p:cBhvr>
                                        <p:cTn id="18" dur="2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checkerboard(across)">
                                      <p:cBhvr>
                                        <p:cTn id="23"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447800"/>
            <a:ext cx="8229600" cy="5029200"/>
          </a:xfrm>
        </p:spPr>
        <p:txBody>
          <a:bodyPr>
            <a:noAutofit/>
          </a:bodyPr>
          <a:lstStyle/>
          <a:p>
            <a:pPr lvl="0" algn="just">
              <a:lnSpc>
                <a:spcPct val="150000"/>
              </a:lnSpc>
              <a:buFont typeface="Wingdings"/>
              <a:buChar char=""/>
            </a:pPr>
            <a:r>
              <a:rPr lang="en-US" sz="3600" b="1" dirty="0">
                <a:solidFill>
                  <a:srgbClr val="FF0000"/>
                </a:solidFill>
                <a:latin typeface="Times New Roman"/>
                <a:ea typeface="Calibri"/>
                <a:cs typeface="Times New Roman"/>
              </a:rPr>
              <a:t>Solidarity</a:t>
            </a:r>
            <a:r>
              <a:rPr lang="en-US" sz="3600" dirty="0">
                <a:solidFill>
                  <a:prstClr val="black"/>
                </a:solidFill>
                <a:latin typeface="Times New Roman"/>
                <a:ea typeface="Calibri"/>
                <a:cs typeface="Times New Roman"/>
              </a:rPr>
              <a:t>: it is that participative attitude which renders the person constantly ready to accept and realize his share in the dialogical process in the community.</a:t>
            </a:r>
            <a:endParaRPr lang="en-US" sz="3600" dirty="0">
              <a:solidFill>
                <a:prstClr val="black"/>
              </a:solidFill>
              <a:ea typeface="Calibri"/>
              <a:cs typeface="Times New Roman"/>
            </a:endParaRPr>
          </a:p>
        </p:txBody>
      </p:sp>
    </p:spTree>
    <p:extLst>
      <p:ext uri="{BB962C8B-B14F-4D97-AF65-F5344CB8AC3E}">
        <p14:creationId xmlns:p14="http://schemas.microsoft.com/office/powerpoint/2010/main" val="3399249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447800"/>
            <a:ext cx="8229600" cy="5029200"/>
          </a:xfrm>
        </p:spPr>
        <p:txBody>
          <a:bodyPr>
            <a:noAutofit/>
          </a:bodyPr>
          <a:lstStyle/>
          <a:p>
            <a:pPr lvl="0" algn="just">
              <a:lnSpc>
                <a:spcPct val="150000"/>
              </a:lnSpc>
              <a:buFont typeface="Wingdings"/>
              <a:buChar char=""/>
            </a:pPr>
            <a:r>
              <a:rPr lang="en-US" b="1" dirty="0">
                <a:solidFill>
                  <a:srgbClr val="FF0000"/>
                </a:solidFill>
                <a:latin typeface="Times New Roman" panose="02020603050405020304" pitchFamily="18" charset="0"/>
                <a:ea typeface="Calibri"/>
                <a:cs typeface="Times New Roman" panose="02020603050405020304" pitchFamily="18" charset="0"/>
              </a:rPr>
              <a:t>Opposition</a:t>
            </a:r>
            <a:r>
              <a:rPr lang="en-US" dirty="0">
                <a:solidFill>
                  <a:prstClr val="black"/>
                </a:solidFill>
                <a:latin typeface="Times New Roman" panose="02020603050405020304" pitchFamily="18" charset="0"/>
                <a:ea typeface="Calibri"/>
                <a:cs typeface="Times New Roman" panose="02020603050405020304" pitchFamily="18" charset="0"/>
              </a:rPr>
              <a:t>: it is an attitude of participation in the dialogical process. It plays an important in the process of discernment in the dialogical community. It is a process that leads to better understanding of the common good. It does not mean cutting oneself off from the community but is a sign of a greater participation. </a:t>
            </a:r>
          </a:p>
        </p:txBody>
      </p:sp>
    </p:spTree>
    <p:extLst>
      <p:ext uri="{BB962C8B-B14F-4D97-AF65-F5344CB8AC3E}">
        <p14:creationId xmlns:p14="http://schemas.microsoft.com/office/powerpoint/2010/main" val="9098277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8F3131-FEE6-5B4E-B79B-18A4B9F1044C}"/>
              </a:ext>
            </a:extLst>
          </p:cNvPr>
          <p:cNvSpPr>
            <a:spLocks noGrp="1"/>
          </p:cNvSpPr>
          <p:nvPr>
            <p:ph idx="1"/>
          </p:nvPr>
        </p:nvSpPr>
        <p:spPr/>
        <p:txBody>
          <a:bodyPr>
            <a:normAutofit/>
          </a:bodyPr>
          <a:lstStyle/>
          <a:p>
            <a:pPr algn="ctr"/>
            <a:r>
              <a:rPr lang="en-US" sz="6000" b="1" dirty="0">
                <a:latin typeface="Engravers MT" panose="02090707080505020304" pitchFamily="18" charset="77"/>
              </a:rPr>
              <a:t>Let’s Dialogue!</a:t>
            </a:r>
          </a:p>
          <a:p>
            <a:pPr algn="ctr"/>
            <a:endParaRPr lang="en-US" sz="6000" b="1" dirty="0">
              <a:latin typeface="Engravers MT" panose="02090707080505020304" pitchFamily="18" charset="77"/>
            </a:endParaRPr>
          </a:p>
          <a:p>
            <a:pPr marL="0" indent="0" algn="ctr">
              <a:buNone/>
            </a:pPr>
            <a:r>
              <a:rPr lang="en-US" sz="6000" dirty="0">
                <a:solidFill>
                  <a:srgbClr val="FF0000"/>
                </a:solidFill>
                <a:latin typeface="Engravers MT" panose="02090707080505020304" pitchFamily="18" charset="77"/>
              </a:rPr>
              <a:t>Thank you!</a:t>
            </a:r>
          </a:p>
        </p:txBody>
      </p:sp>
    </p:spTree>
    <p:extLst>
      <p:ext uri="{BB962C8B-B14F-4D97-AF65-F5344CB8AC3E}">
        <p14:creationId xmlns:p14="http://schemas.microsoft.com/office/powerpoint/2010/main" val="2589344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E6FC5-7799-B147-9A10-44E157669296}"/>
              </a:ext>
            </a:extLst>
          </p:cNvPr>
          <p:cNvSpPr>
            <a:spLocks noGrp="1"/>
          </p:cNvSpPr>
          <p:nvPr>
            <p:ph type="title"/>
          </p:nvPr>
        </p:nvSpPr>
        <p:spPr/>
        <p:txBody>
          <a:bodyPr>
            <a:normAutofit fontScale="90000"/>
          </a:bodyPr>
          <a:lstStyle/>
          <a:p>
            <a:r>
              <a:rPr lang="en-US" dirty="0">
                <a:latin typeface="Arial Rounded MT Bold" panose="020F0704030504030204" pitchFamily="34" charset="77"/>
              </a:rPr>
              <a:t>DIALOGUE FOR BUILDING COMMUNION IN THE MISSION</a:t>
            </a:r>
            <a:endParaRPr lang="en-US" dirty="0"/>
          </a:p>
        </p:txBody>
      </p:sp>
      <p:pic>
        <p:nvPicPr>
          <p:cNvPr id="5" name="Content Placeholder 4">
            <a:extLst>
              <a:ext uri="{FF2B5EF4-FFF2-40B4-BE49-F238E27FC236}">
                <a16:creationId xmlns:a16="http://schemas.microsoft.com/office/drawing/2014/main" id="{D5A1E067-609A-8949-8264-FDAACB80068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66800" y="1600200"/>
            <a:ext cx="6934200" cy="48768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040205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APPROACH TO THE THEME</a:t>
            </a:r>
          </a:p>
        </p:txBody>
      </p:sp>
      <p:sp>
        <p:nvSpPr>
          <p:cNvPr id="3" name="Segnaposto contenuto 2"/>
          <p:cNvSpPr>
            <a:spLocks noGrp="1"/>
          </p:cNvSpPr>
          <p:nvPr>
            <p:ph idx="1"/>
          </p:nvPr>
        </p:nvSpPr>
        <p:spPr/>
        <p:txBody>
          <a:bodyPr>
            <a:noAutofit/>
          </a:bodyPr>
          <a:lstStyle/>
          <a:p>
            <a:pPr algn="just"/>
            <a:r>
              <a:rPr lang="en-US" sz="4000" dirty="0">
                <a:latin typeface="Times New Roman" panose="02020603050405020304" pitchFamily="18" charset="0"/>
                <a:cs typeface="Times New Roman" panose="02020603050405020304" pitchFamily="18" charset="0"/>
              </a:rPr>
              <a:t>The context of our reflection on dialogue is </a:t>
            </a:r>
            <a:r>
              <a:rPr lang="en-US" sz="4000" dirty="0" err="1">
                <a:latin typeface="Times New Roman" panose="02020603050405020304" pitchFamily="18" charset="0"/>
                <a:cs typeface="Times New Roman" panose="02020603050405020304" pitchFamily="18" charset="0"/>
              </a:rPr>
              <a:t>interculturality</a:t>
            </a:r>
            <a:r>
              <a:rPr lang="en-US" sz="4000" dirty="0">
                <a:latin typeface="Times New Roman" panose="02020603050405020304" pitchFamily="18" charset="0"/>
                <a:cs typeface="Times New Roman" panose="02020603050405020304" pitchFamily="18" charset="0"/>
              </a:rPr>
              <a:t> or intercultural living. Therefore, we approach dialogue as one of the instruments that could help us to improve on our intercultural living and thus, building communion in the mission.</a:t>
            </a:r>
          </a:p>
        </p:txBody>
      </p:sp>
    </p:spTree>
    <p:extLst>
      <p:ext uri="{BB962C8B-B14F-4D97-AF65-F5344CB8AC3E}">
        <p14:creationId xmlns:p14="http://schemas.microsoft.com/office/powerpoint/2010/main" val="951807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dirty="0">
                <a:solidFill>
                  <a:srgbClr val="FF0000"/>
                </a:solidFill>
                <a:latin typeface="Arial Rounded MT Bold" panose="020F0704030504030204" pitchFamily="34" charset="77"/>
              </a:rPr>
              <a:t> INTERCULTURALITY IMPLIES DIALOGUE</a:t>
            </a:r>
          </a:p>
        </p:txBody>
      </p:sp>
      <p:sp>
        <p:nvSpPr>
          <p:cNvPr id="3" name="Segnaposto contenuto 2"/>
          <p:cNvSpPr>
            <a:spLocks noGrp="1"/>
          </p:cNvSpPr>
          <p:nvPr>
            <p:ph idx="1"/>
          </p:nvPr>
        </p:nvSpPr>
        <p:spPr/>
        <p:txBody>
          <a:bodyPr>
            <a:normAutofit lnSpcReduction="10000"/>
          </a:bodyPr>
          <a:lstStyle/>
          <a:p>
            <a:pPr marL="90170" algn="just"/>
            <a:r>
              <a:rPr lang="en-GB" sz="3600" dirty="0">
                <a:latin typeface="Times New Roman" panose="02020603050405020304" pitchFamily="18" charset="0"/>
                <a:ea typeface="Times New Roman"/>
                <a:cs typeface="Times New Roman" panose="02020603050405020304" pitchFamily="18" charset="0"/>
              </a:rPr>
              <a:t>The prefix </a:t>
            </a:r>
            <a:r>
              <a:rPr lang="en-GB" sz="3600" b="1" dirty="0">
                <a:latin typeface="Times New Roman" panose="02020603050405020304" pitchFamily="18" charset="0"/>
                <a:ea typeface="Times New Roman"/>
                <a:cs typeface="Times New Roman" panose="02020603050405020304" pitchFamily="18" charset="0"/>
              </a:rPr>
              <a:t>inter-, </a:t>
            </a:r>
            <a:r>
              <a:rPr lang="en-GB" sz="3600" dirty="0">
                <a:latin typeface="Times New Roman" panose="02020603050405020304" pitchFamily="18" charset="0"/>
                <a:ea typeface="Times New Roman"/>
                <a:cs typeface="Times New Roman" panose="02020603050405020304" pitchFamily="18" charset="0"/>
              </a:rPr>
              <a:t>in inter-</a:t>
            </a:r>
            <a:r>
              <a:rPr lang="en-GB" sz="3600" dirty="0" err="1">
                <a:latin typeface="Times New Roman" panose="02020603050405020304" pitchFamily="18" charset="0"/>
                <a:ea typeface="Times New Roman"/>
                <a:cs typeface="Times New Roman" panose="02020603050405020304" pitchFamily="18" charset="0"/>
              </a:rPr>
              <a:t>culturality</a:t>
            </a:r>
            <a:r>
              <a:rPr lang="en-GB" sz="3600" dirty="0">
                <a:latin typeface="Times New Roman" panose="02020603050405020304" pitchFamily="18" charset="0"/>
                <a:ea typeface="Times New Roman"/>
                <a:cs typeface="Times New Roman" panose="02020603050405020304" pitchFamily="18" charset="0"/>
              </a:rPr>
              <a:t> expresses the idea of exchange, interaction, openness, communication between different cultures, reciprocity and objective solidarity.</a:t>
            </a:r>
          </a:p>
          <a:p>
            <a:pPr marL="90170" algn="just"/>
            <a:r>
              <a:rPr lang="en-GB" sz="3600" dirty="0">
                <a:latin typeface="Times New Roman" panose="02020603050405020304" pitchFamily="18" charset="0"/>
                <a:ea typeface="Times New Roman"/>
                <a:cs typeface="Times New Roman" panose="02020603050405020304" pitchFamily="18" charset="0"/>
              </a:rPr>
              <a:t>Therefore inter-</a:t>
            </a:r>
            <a:r>
              <a:rPr lang="en-GB" sz="3600" dirty="0" err="1">
                <a:latin typeface="Times New Roman" panose="02020603050405020304" pitchFamily="18" charset="0"/>
                <a:ea typeface="Times New Roman"/>
                <a:cs typeface="Times New Roman" panose="02020603050405020304" pitchFamily="18" charset="0"/>
              </a:rPr>
              <a:t>culturality</a:t>
            </a:r>
            <a:r>
              <a:rPr lang="en-GB" sz="3600" dirty="0">
                <a:latin typeface="Times New Roman" panose="02020603050405020304" pitchFamily="18" charset="0"/>
                <a:ea typeface="Times New Roman"/>
                <a:cs typeface="Times New Roman" panose="02020603050405020304" pitchFamily="18" charset="0"/>
              </a:rPr>
              <a:t> calls for dialogue, interaction between persons who are custodians of cultures.</a:t>
            </a:r>
            <a:endParaRPr lang="en-US" sz="3600"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062107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dirty="0">
                <a:solidFill>
                  <a:srgbClr val="FF0000"/>
                </a:solidFill>
                <a:latin typeface="Arial Rounded MT Bold" panose="020F0704030504030204" pitchFamily="34" charset="77"/>
                <a:cs typeface="Times New Roman" panose="02020603050405020304" pitchFamily="18" charset="0"/>
              </a:rPr>
              <a:t>Definition and goal of dialogue</a:t>
            </a:r>
          </a:p>
        </p:txBody>
      </p:sp>
      <p:sp>
        <p:nvSpPr>
          <p:cNvPr id="3" name="Segnaposto contenuto 2"/>
          <p:cNvSpPr>
            <a:spLocks noGrp="1"/>
          </p:cNvSpPr>
          <p:nvPr>
            <p:ph idx="1"/>
          </p:nvPr>
        </p:nvSpPr>
        <p:spPr/>
        <p:txBody>
          <a:bodyPr/>
          <a:lstStyle/>
          <a:p>
            <a:r>
              <a:rPr lang="en-US" sz="4800" dirty="0">
                <a:latin typeface="Times New Roman" panose="02020603050405020304" pitchFamily="18" charset="0"/>
                <a:cs typeface="Times New Roman" panose="02020603050405020304" pitchFamily="18" charset="0"/>
              </a:rPr>
              <a:t>Dialogue is a reciprocal communication, leading to:</a:t>
            </a:r>
          </a:p>
          <a:p>
            <a:r>
              <a:rPr lang="en-US" sz="4800" dirty="0">
                <a:latin typeface="Times New Roman" panose="02020603050405020304" pitchFamily="18" charset="0"/>
                <a:cs typeface="Times New Roman" panose="02020603050405020304" pitchFamily="18" charset="0"/>
              </a:rPr>
              <a:t>	A common goal</a:t>
            </a:r>
          </a:p>
          <a:p>
            <a:r>
              <a:rPr lang="en-US" sz="4800" dirty="0">
                <a:latin typeface="Times New Roman" panose="02020603050405020304" pitchFamily="18" charset="0"/>
                <a:cs typeface="Times New Roman" panose="02020603050405020304" pitchFamily="18" charset="0"/>
              </a:rPr>
              <a:t>	Interpersonal communion</a:t>
            </a:r>
          </a:p>
          <a:p>
            <a:pPr marL="0" indent="0">
              <a:buNone/>
            </a:pPr>
            <a:endParaRPr lang="en-US" dirty="0">
              <a:latin typeface="Times New Roman" panose="02020603050405020304" pitchFamily="18" charset="0"/>
              <a:cs typeface="Times New Roman" panose="02020603050405020304" pitchFamily="18" charset="0"/>
            </a:endParaRPr>
          </a:p>
          <a:p>
            <a:endParaRPr lang="en-US" dirty="0"/>
          </a:p>
          <a:p>
            <a:pPr marL="0" indent="0">
              <a:buNone/>
            </a:pPr>
            <a:endParaRPr lang="en-US" dirty="0"/>
          </a:p>
        </p:txBody>
      </p:sp>
    </p:spTree>
    <p:extLst>
      <p:ext uri="{BB962C8B-B14F-4D97-AF65-F5344CB8AC3E}">
        <p14:creationId xmlns:p14="http://schemas.microsoft.com/office/powerpoint/2010/main" val="3088279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57200"/>
            <a:ext cx="8229600" cy="5668963"/>
          </a:xfrm>
        </p:spPr>
        <p:txBody>
          <a:bodyPr>
            <a:noAutofit/>
          </a:bodyPr>
          <a:lstStyle/>
          <a:p>
            <a:pPr indent="180340" algn="just">
              <a:spcAft>
                <a:spcPts val="0"/>
              </a:spcAft>
            </a:pPr>
            <a:r>
              <a:rPr lang="en-US" dirty="0">
                <a:latin typeface="Times New Roman"/>
                <a:ea typeface="Calibri"/>
                <a:cs typeface="Times New Roman"/>
              </a:rPr>
              <a:t>It is any form of mutual communication, in which both sides listen and talk, give and take, learn and share.</a:t>
            </a:r>
            <a:endParaRPr lang="en-US" dirty="0">
              <a:ea typeface="Calibri"/>
              <a:cs typeface="Times New Roman"/>
            </a:endParaRPr>
          </a:p>
          <a:p>
            <a:pPr indent="180340" algn="just">
              <a:spcAft>
                <a:spcPts val="0"/>
              </a:spcAft>
            </a:pPr>
            <a:r>
              <a:rPr lang="en-US" dirty="0">
                <a:latin typeface="Times New Roman"/>
                <a:ea typeface="Calibri"/>
                <a:cs typeface="Times New Roman"/>
              </a:rPr>
              <a:t>Such dialogue can take place: </a:t>
            </a:r>
            <a:endParaRPr lang="en-US" dirty="0">
              <a:ea typeface="Calibri"/>
              <a:cs typeface="Times New Roman"/>
            </a:endParaRPr>
          </a:p>
          <a:p>
            <a:pPr marL="0" lvl="0" indent="0" algn="just">
              <a:buNone/>
            </a:pPr>
            <a:r>
              <a:rPr lang="en-US" dirty="0">
                <a:latin typeface="Times New Roman"/>
                <a:ea typeface="Calibri"/>
                <a:cs typeface="Times New Roman"/>
              </a:rPr>
              <a:t>	in everyday encounters</a:t>
            </a:r>
            <a:endParaRPr lang="en-US" dirty="0">
              <a:ea typeface="Calibri"/>
              <a:cs typeface="Times New Roman"/>
            </a:endParaRPr>
          </a:p>
          <a:p>
            <a:pPr marL="457200" lvl="1" indent="0" algn="just">
              <a:buNone/>
            </a:pPr>
            <a:r>
              <a:rPr lang="en-US" sz="3200" dirty="0">
                <a:latin typeface="Times New Roman"/>
                <a:ea typeface="Calibri"/>
                <a:cs typeface="Times New Roman"/>
              </a:rPr>
              <a:t>	when celebrating together</a:t>
            </a:r>
            <a:endParaRPr lang="en-US" sz="3200" dirty="0">
              <a:ea typeface="Calibri"/>
              <a:cs typeface="Times New Roman"/>
            </a:endParaRPr>
          </a:p>
          <a:p>
            <a:pPr marL="0" lvl="0" indent="0" algn="just">
              <a:buNone/>
            </a:pPr>
            <a:r>
              <a:rPr lang="en-US" dirty="0">
                <a:latin typeface="Times New Roman"/>
                <a:ea typeface="Calibri"/>
                <a:cs typeface="Times New Roman"/>
              </a:rPr>
              <a:t>	within academia as well as at celebrations</a:t>
            </a:r>
            <a:endParaRPr lang="en-US" dirty="0">
              <a:ea typeface="Calibri"/>
              <a:cs typeface="Times New Roman"/>
            </a:endParaRPr>
          </a:p>
          <a:p>
            <a:pPr marL="0" lvl="0" indent="0" algn="just">
              <a:buNone/>
            </a:pPr>
            <a:r>
              <a:rPr lang="en-US" dirty="0">
                <a:latin typeface="Times New Roman"/>
                <a:ea typeface="Calibri"/>
                <a:cs typeface="Times New Roman"/>
              </a:rPr>
              <a:t>	in a relaxed atmosphere</a:t>
            </a:r>
            <a:endParaRPr lang="en-US" dirty="0">
              <a:ea typeface="Calibri"/>
              <a:cs typeface="Times New Roman"/>
            </a:endParaRPr>
          </a:p>
          <a:p>
            <a:pPr marL="0" lvl="0" indent="0" algn="just">
              <a:buNone/>
            </a:pPr>
            <a:r>
              <a:rPr lang="en-US" dirty="0">
                <a:latin typeface="Times New Roman"/>
                <a:ea typeface="Calibri"/>
                <a:cs typeface="Times New Roman"/>
              </a:rPr>
              <a:t>	in the middle of conflicts</a:t>
            </a:r>
            <a:endParaRPr lang="en-US" dirty="0">
              <a:ea typeface="Calibri"/>
              <a:cs typeface="Times New Roman"/>
            </a:endParaRPr>
          </a:p>
        </p:txBody>
      </p:sp>
    </p:spTree>
    <p:extLst>
      <p:ext uri="{BB962C8B-B14F-4D97-AF65-F5344CB8AC3E}">
        <p14:creationId xmlns:p14="http://schemas.microsoft.com/office/powerpoint/2010/main" val="1355392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3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3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30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3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30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3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30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3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30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3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3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dirty="0">
                <a:solidFill>
                  <a:srgbClr val="FF0000"/>
                </a:solidFill>
                <a:latin typeface="Arial Rounded MT Bold" panose="020F0704030504030204" pitchFamily="34" charset="77"/>
                <a:cs typeface="Times New Roman" panose="02020603050405020304" pitchFamily="18" charset="0"/>
              </a:rPr>
              <a:t>LANGUAGUE AS THE DRIVE DIALOGUE</a:t>
            </a:r>
          </a:p>
        </p:txBody>
      </p:sp>
      <p:sp>
        <p:nvSpPr>
          <p:cNvPr id="3" name="Segnaposto contenuto 2"/>
          <p:cNvSpPr>
            <a:spLocks noGrp="1"/>
          </p:cNvSpPr>
          <p:nvPr>
            <p:ph idx="1"/>
          </p:nvPr>
        </p:nvSpPr>
        <p:spPr/>
        <p:txBody>
          <a:bodyPr>
            <a:normAutofit/>
          </a:bodyPr>
          <a:lstStyle/>
          <a:p>
            <a:r>
              <a:rPr lang="en-US" sz="3600" dirty="0">
                <a:latin typeface="Times New Roman" panose="02020603050405020304" pitchFamily="18" charset="0"/>
                <a:cs typeface="Times New Roman" panose="02020603050405020304" pitchFamily="18" charset="0"/>
              </a:rPr>
              <a:t>Dialogue is realized through language. It is either spoken or silent.</a:t>
            </a:r>
          </a:p>
          <a:p>
            <a:r>
              <a:rPr lang="en-US" sz="3600" dirty="0">
                <a:latin typeface="Times New Roman" panose="02020603050405020304" pitchFamily="18" charset="0"/>
                <a:cs typeface="Times New Roman" panose="02020603050405020304" pitchFamily="18" charset="0"/>
              </a:rPr>
              <a:t>It demands:</a:t>
            </a:r>
          </a:p>
          <a:p>
            <a:pPr marL="0" indent="0">
              <a:buNone/>
            </a:pPr>
            <a:r>
              <a:rPr lang="en-US" sz="36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Listening the word spoken</a:t>
            </a:r>
          </a:p>
          <a:p>
            <a:pPr marL="0" indent="0">
              <a:buNone/>
            </a:pPr>
            <a:r>
              <a:rPr lang="en-US" sz="4000" dirty="0">
                <a:latin typeface="Times New Roman" panose="02020603050405020304" pitchFamily="18" charset="0"/>
                <a:cs typeface="Times New Roman" panose="02020603050405020304" pitchFamily="18" charset="0"/>
              </a:rPr>
              <a:t>	Responding to the word spoken</a:t>
            </a:r>
          </a:p>
        </p:txBody>
      </p:sp>
    </p:spTree>
    <p:extLst>
      <p:ext uri="{BB962C8B-B14F-4D97-AF65-F5344CB8AC3E}">
        <p14:creationId xmlns:p14="http://schemas.microsoft.com/office/powerpoint/2010/main" val="883342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a:solidFill>
                  <a:srgbClr val="FF0000"/>
                </a:solidFill>
                <a:latin typeface="Arial Rounded MT Bold" panose="020F0704030504030204" pitchFamily="34" charset="77"/>
              </a:rPr>
              <a:t>CHALLENGES TO DIALOGUE</a:t>
            </a:r>
          </a:p>
        </p:txBody>
      </p:sp>
      <p:sp>
        <p:nvSpPr>
          <p:cNvPr id="3" name="Segnaposto contenuto 2"/>
          <p:cNvSpPr>
            <a:spLocks noGrp="1"/>
          </p:cNvSpPr>
          <p:nvPr>
            <p:ph idx="1"/>
          </p:nvPr>
        </p:nvSpPr>
        <p:spPr>
          <a:xfrm>
            <a:off x="457200" y="1371600"/>
            <a:ext cx="8229600" cy="5105400"/>
          </a:xfrm>
        </p:spPr>
        <p:txBody>
          <a:bodyPr>
            <a:noAutofit/>
          </a:bodyPr>
          <a:lstStyle/>
          <a:p>
            <a:pPr>
              <a:spcBef>
                <a:spcPts val="0"/>
              </a:spcBef>
            </a:pPr>
            <a:r>
              <a:rPr lang="en-US" sz="3600" dirty="0">
                <a:latin typeface="Times New Roman" panose="02020603050405020304" pitchFamily="18" charset="0"/>
                <a:cs typeface="Times New Roman" panose="02020603050405020304" pitchFamily="18" charset="0"/>
              </a:rPr>
              <a:t>Dialogue for building communion can be hampered by:</a:t>
            </a:r>
          </a:p>
          <a:p>
            <a:pPr lvl="1">
              <a:spcBef>
                <a:spcPts val="0"/>
              </a:spcBef>
            </a:pPr>
            <a:r>
              <a:rPr lang="en-US" sz="3600" b="1" dirty="0">
                <a:solidFill>
                  <a:srgbClr val="FF0000"/>
                </a:solidFill>
                <a:latin typeface="Times New Roman" panose="02020603050405020304" pitchFamily="18" charset="0"/>
                <a:cs typeface="Times New Roman" panose="02020603050405020304" pitchFamily="18" charset="0"/>
              </a:rPr>
              <a:t>Ethnocentrism:</a:t>
            </a:r>
            <a:r>
              <a:rPr lang="en-US" sz="3600" dirty="0">
                <a:latin typeface="Times New Roman" panose="02020603050405020304" pitchFamily="18" charset="0"/>
                <a:cs typeface="Times New Roman" panose="02020603050405020304" pitchFamily="18" charset="0"/>
              </a:rPr>
              <a:t> seeing reality or the world from only ones own perspective. Using ones cultural values as a yardstick for measuring other cultures. Leading to closeness.</a:t>
            </a:r>
          </a:p>
          <a:p>
            <a:pPr lvl="1">
              <a:spcBef>
                <a:spcPts val="0"/>
              </a:spcBef>
            </a:pPr>
            <a:r>
              <a:rPr lang="en-US" sz="3600" b="1" dirty="0">
                <a:solidFill>
                  <a:srgbClr val="FF0000"/>
                </a:solidFill>
                <a:latin typeface="Times New Roman" panose="02020603050405020304" pitchFamily="18" charset="0"/>
                <a:cs typeface="Times New Roman" panose="02020603050405020304" pitchFamily="18" charset="0"/>
              </a:rPr>
              <a:t>Self-sufficiency:</a:t>
            </a:r>
            <a:r>
              <a:rPr lang="en-US" sz="3600" dirty="0">
                <a:latin typeface="Times New Roman" panose="02020603050405020304" pitchFamily="18" charset="0"/>
                <a:cs typeface="Times New Roman" panose="02020603050405020304" pitchFamily="18" charset="0"/>
              </a:rPr>
              <a:t> I know all attitude, thus in capacity to learn from others.</a:t>
            </a:r>
          </a:p>
        </p:txBody>
      </p:sp>
    </p:spTree>
    <p:extLst>
      <p:ext uri="{BB962C8B-B14F-4D97-AF65-F5344CB8AC3E}">
        <p14:creationId xmlns:p14="http://schemas.microsoft.com/office/powerpoint/2010/main" val="1318840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a:solidFill>
                  <a:srgbClr val="FF0000"/>
                </a:solidFill>
                <a:latin typeface="Arial Rounded MT Bold" panose="020F0704030504030204" pitchFamily="34" charset="77"/>
              </a:rPr>
              <a:t>CHALLENGES TO DIALOGUE</a:t>
            </a:r>
          </a:p>
        </p:txBody>
      </p:sp>
      <p:sp>
        <p:nvSpPr>
          <p:cNvPr id="3" name="Segnaposto contenuto 2"/>
          <p:cNvSpPr>
            <a:spLocks noGrp="1"/>
          </p:cNvSpPr>
          <p:nvPr>
            <p:ph idx="1"/>
          </p:nvPr>
        </p:nvSpPr>
        <p:spPr>
          <a:xfrm>
            <a:off x="457200" y="1371600"/>
            <a:ext cx="8229600" cy="5105400"/>
          </a:xfrm>
        </p:spPr>
        <p:txBody>
          <a:bodyPr>
            <a:noAutofit/>
          </a:bodyPr>
          <a:lstStyle/>
          <a:p>
            <a:pPr lvl="1">
              <a:lnSpc>
                <a:spcPct val="150000"/>
              </a:lnSpc>
              <a:spcBef>
                <a:spcPts val="0"/>
              </a:spcBef>
            </a:pPr>
            <a:r>
              <a:rPr lang="en-US" sz="3200" b="1" dirty="0">
                <a:solidFill>
                  <a:srgbClr val="FF0000"/>
                </a:solidFill>
                <a:latin typeface="Times New Roman" panose="02020603050405020304" pitchFamily="18" charset="0"/>
                <a:cs typeface="Times New Roman" panose="02020603050405020304" pitchFamily="18" charset="0"/>
              </a:rPr>
              <a:t>Superiority complex:</a:t>
            </a:r>
            <a:r>
              <a:rPr lang="en-US" sz="3200" dirty="0">
                <a:latin typeface="Times New Roman" panose="02020603050405020304" pitchFamily="18" charset="0"/>
                <a:cs typeface="Times New Roman" panose="02020603050405020304" pitchFamily="18" charset="0"/>
              </a:rPr>
              <a:t> despising others and what they offer in the process of dialogue.</a:t>
            </a:r>
          </a:p>
          <a:p>
            <a:pPr lvl="1">
              <a:lnSpc>
                <a:spcPct val="150000"/>
              </a:lnSpc>
              <a:spcBef>
                <a:spcPts val="0"/>
              </a:spcBef>
            </a:pPr>
            <a:r>
              <a:rPr lang="en-US" sz="3200" b="1" dirty="0">
                <a:solidFill>
                  <a:srgbClr val="FF0000"/>
                </a:solidFill>
                <a:latin typeface="Times New Roman" panose="02020603050405020304" pitchFamily="18" charset="0"/>
                <a:cs typeface="Times New Roman" panose="02020603050405020304" pitchFamily="18" charset="0"/>
              </a:rPr>
              <a:t>Inferiority complex</a:t>
            </a:r>
            <a:r>
              <a:rPr lang="en-US" sz="3200" b="1" dirty="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 this is revealed through attitudes of self-defense, aggressive </a:t>
            </a:r>
            <a:r>
              <a:rPr lang="en-US" sz="3200" dirty="0" err="1">
                <a:latin typeface="Times New Roman" panose="02020603050405020304" pitchFamily="18" charset="0"/>
                <a:cs typeface="Times New Roman" panose="02020603050405020304" pitchFamily="18" charset="0"/>
              </a:rPr>
              <a:t>behaviours</a:t>
            </a:r>
            <a:r>
              <a:rPr lang="en-US" sz="3200" dirty="0">
                <a:latin typeface="Times New Roman" panose="02020603050405020304" pitchFamily="18" charset="0"/>
                <a:cs typeface="Times New Roman" panose="02020603050405020304" pitchFamily="18" charset="0"/>
              </a:rPr>
              <a:t> and cultural rigidity. </a:t>
            </a:r>
          </a:p>
          <a:p>
            <a:pPr lvl="1">
              <a:lnSpc>
                <a:spcPct val="150000"/>
              </a:lnSpc>
              <a:spcBef>
                <a:spcPts val="0"/>
              </a:spcBef>
            </a:pPr>
            <a:r>
              <a:rPr lang="en-US" sz="3200" b="1" dirty="0">
                <a:solidFill>
                  <a:srgbClr val="FF0000"/>
                </a:solidFill>
                <a:latin typeface="Times New Roman" panose="02020603050405020304" pitchFamily="18" charset="0"/>
                <a:cs typeface="Times New Roman" panose="02020603050405020304" pitchFamily="18" charset="0"/>
              </a:rPr>
              <a:t>Prejudices:</a:t>
            </a:r>
            <a:r>
              <a:rPr lang="en-US" sz="3200" dirty="0">
                <a:latin typeface="Times New Roman" panose="02020603050405020304" pitchFamily="18" charset="0"/>
                <a:cs typeface="Times New Roman" panose="02020603050405020304" pitchFamily="18" charset="0"/>
              </a:rPr>
              <a:t> </a:t>
            </a:r>
            <a:r>
              <a:rPr lang="en-US" sz="3200" dirty="0">
                <a:solidFill>
                  <a:prstClr val="black"/>
                </a:solidFill>
                <a:latin typeface="Times New Roman" panose="02020603050405020304" pitchFamily="18" charset="0"/>
                <a:cs typeface="Times New Roman" panose="02020603050405020304" pitchFamily="18" charset="0"/>
              </a:rPr>
              <a:t>unjustifiable  negative attitude one holds against others.</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692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235</TotalTime>
  <Words>475</Words>
  <Application>Microsoft Macintosh PowerPoint</Application>
  <PresentationFormat>On-screen Show (4:3)</PresentationFormat>
  <Paragraphs>52</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Arial Rounded MT Bold</vt:lpstr>
      <vt:lpstr>Calibri</vt:lpstr>
      <vt:lpstr>Courier New</vt:lpstr>
      <vt:lpstr>Engravers MT</vt:lpstr>
      <vt:lpstr>Times New Roman</vt:lpstr>
      <vt:lpstr>Wingdings</vt:lpstr>
      <vt:lpstr>Tema di Office</vt:lpstr>
      <vt:lpstr>DIALOGUE FOR BUILDING COMMUNION IN THE MISSION</vt:lpstr>
      <vt:lpstr>DIALOGUE FOR BUILDING COMMUNION IN THE MISSION</vt:lpstr>
      <vt:lpstr>APPROACH TO THE THEME</vt:lpstr>
      <vt:lpstr> INTERCULTURALITY IMPLIES DIALOGUE</vt:lpstr>
      <vt:lpstr>Definition and goal of dialogue</vt:lpstr>
      <vt:lpstr>PowerPoint Presentation</vt:lpstr>
      <vt:lpstr>LANGUAGUE AS THE DRIVE DIALOGUE</vt:lpstr>
      <vt:lpstr>CHALLENGES TO DIALOGUE</vt:lpstr>
      <vt:lpstr>CHALLENGES TO DIALOGUE</vt:lpstr>
      <vt:lpstr>Overcoming the challenges to Dialogue </vt:lpstr>
      <vt:lpstr>Constitutive dispositions of Dialogue</vt:lpstr>
      <vt:lpstr>Constitutive dispositions of Dialogue</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DIALOGUE FOR BUILDING COMMUNION IN THE MISSION</dc:title>
  <dc:creator>Maku Joe</dc:creator>
  <cp:lastModifiedBy>Victor Aguilar</cp:lastModifiedBy>
  <cp:revision>27</cp:revision>
  <dcterms:created xsi:type="dcterms:W3CDTF">2019-01-22T09:49:55Z</dcterms:created>
  <dcterms:modified xsi:type="dcterms:W3CDTF">2019-01-22T21:51:59Z</dcterms:modified>
</cp:coreProperties>
</file>