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sldIdLst>
    <p:sldId id="256" r:id="rId2"/>
    <p:sldId id="257" r:id="rId3"/>
    <p:sldId id="280" r:id="rId4"/>
    <p:sldId id="281" r:id="rId5"/>
    <p:sldId id="28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04"/>
    <p:restoredTop sz="94681"/>
  </p:normalViewPr>
  <p:slideViewPr>
    <p:cSldViewPr snapToGrid="0" snapToObjects="1">
      <p:cViewPr varScale="1">
        <p:scale>
          <a:sx n="57" d="100"/>
          <a:sy n="57" d="100"/>
        </p:scale>
        <p:origin x="-8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14708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4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9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93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74457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7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1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1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130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38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084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3891A0C-81F3-9844-90DF-87BA78DDD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244" y="2236616"/>
            <a:ext cx="9264995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PLURICULTURALE/</a:t>
            </a:r>
            <a:br>
              <a:rPr lang="it-IT" b="1" dirty="0"/>
            </a:br>
            <a:r>
              <a:rPr lang="it-IT" b="1" dirty="0"/>
              <a:t>PLURALISMO CULTURALE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431F76C9-BDB9-6248-844A-1324E240F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400" i="1" dirty="0"/>
              <a:t>P. </a:t>
            </a:r>
            <a:r>
              <a:rPr lang="it-IT" sz="2400" i="1"/>
              <a:t>Palmiro </a:t>
            </a:r>
            <a:r>
              <a:rPr lang="it-IT" sz="2400" i="1" smtClean="0"/>
              <a:t>Mileto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7994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C0B842-A31F-7548-95D4-6CDA3180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8862" y="311289"/>
            <a:ext cx="2747701" cy="727612"/>
          </a:xfrm>
        </p:spPr>
        <p:txBody>
          <a:bodyPr/>
          <a:lstStyle/>
          <a:p>
            <a:r>
              <a:rPr lang="it-IT" b="1" i="1" dirty="0"/>
              <a:t>SCHEDA 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70AD5DC-8143-9C4E-B1BD-4D0740DB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3" y="1038900"/>
            <a:ext cx="10876546" cy="58190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/>
              <a:t>Il termine </a:t>
            </a:r>
            <a:r>
              <a:rPr lang="it-IT" dirty="0" err="1"/>
              <a:t>pluriculturale</a:t>
            </a:r>
            <a:r>
              <a:rPr lang="it-IT" dirty="0"/>
              <a:t> indica una situazione che caratterizza una società complessa dove coabitano gruppi sociali che sono diversi per </a:t>
            </a:r>
          </a:p>
          <a:p>
            <a:pPr lvl="1"/>
            <a:r>
              <a:rPr lang="it-IT" dirty="0"/>
              <a:t>caratteri etnici, </a:t>
            </a:r>
          </a:p>
          <a:p>
            <a:pPr lvl="1"/>
            <a:r>
              <a:rPr lang="it-IT" dirty="0"/>
              <a:t>linguistici e </a:t>
            </a:r>
          </a:p>
          <a:p>
            <a:pPr lvl="1"/>
            <a:r>
              <a:rPr lang="it-IT" dirty="0"/>
              <a:t>religiosi.    					( A. NANNI)</a:t>
            </a:r>
          </a:p>
          <a:p>
            <a:pPr marL="0" indent="0">
              <a:buNone/>
            </a:pPr>
            <a:r>
              <a:rPr lang="it-IT" dirty="0"/>
              <a:t>Il pluralismo culturale esprime il desiderio di una società in cui ci sia rispetto delle  </a:t>
            </a:r>
          </a:p>
          <a:p>
            <a:pPr lvl="1"/>
            <a:r>
              <a:rPr lang="it-IT" dirty="0"/>
              <a:t>complessità ideologiche e </a:t>
            </a:r>
          </a:p>
          <a:p>
            <a:pPr lvl="1"/>
            <a:r>
              <a:rPr lang="it-IT" dirty="0"/>
              <a:t>delle diverse mentalità </a:t>
            </a:r>
          </a:p>
          <a:p>
            <a:pPr marL="0" indent="0">
              <a:buNone/>
            </a:pPr>
            <a:r>
              <a:rPr lang="it-IT" dirty="0"/>
              <a:t>In questo caso, il pluralismo esprime un atteggiamento di apertura  </a:t>
            </a:r>
          </a:p>
          <a:p>
            <a:pPr lvl="1"/>
            <a:r>
              <a:rPr lang="it-IT" dirty="0"/>
              <a:t>tolleranza  </a:t>
            </a:r>
          </a:p>
          <a:p>
            <a:pPr marL="0" indent="0">
              <a:buNone/>
            </a:pPr>
            <a:r>
              <a:rPr lang="it-IT" dirty="0"/>
              <a:t>di fronte alle diversità con i loro: </a:t>
            </a:r>
          </a:p>
          <a:p>
            <a:pPr lvl="1"/>
            <a:r>
              <a:rPr lang="it-IT" dirty="0"/>
              <a:t> sistemi di credenze, </a:t>
            </a:r>
          </a:p>
          <a:p>
            <a:pPr lvl="1"/>
            <a:r>
              <a:rPr lang="it-IT" dirty="0"/>
              <a:t>i loro valori  </a:t>
            </a:r>
          </a:p>
          <a:p>
            <a:pPr lvl="1"/>
            <a:r>
              <a:rPr lang="it-IT" dirty="0"/>
              <a:t>le loro mentalità					(H. CARRIER) </a:t>
            </a:r>
          </a:p>
        </p:txBody>
      </p:sp>
    </p:spTree>
    <p:extLst>
      <p:ext uri="{BB962C8B-B14F-4D97-AF65-F5344CB8AC3E}">
        <p14:creationId xmlns:p14="http://schemas.microsoft.com/office/powerpoint/2010/main" val="364795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C0B842-A31F-7548-95D4-6CDA3180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330" y="0"/>
            <a:ext cx="2747701" cy="727612"/>
          </a:xfrm>
        </p:spPr>
        <p:txBody>
          <a:bodyPr/>
          <a:lstStyle/>
          <a:p>
            <a:r>
              <a:rPr lang="it-IT" b="1" i="1" dirty="0"/>
              <a:t>SCHEDA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70AD5DC-8143-9C4E-B1BD-4D0740DB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740" y="727407"/>
            <a:ext cx="10923628" cy="584316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it-IT" sz="88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 spirito di apertura del pluralismo costituisce la </a:t>
            </a:r>
            <a:r>
              <a:rPr lang="it-IT" sz="88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it-IT" sz="88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it-IT" sz="88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l’unità sociale tra le diversità</a:t>
            </a:r>
            <a:r>
              <a:rPr lang="it-IT" sz="88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 </a:t>
            </a:r>
            <a:r>
              <a:rPr lang="it-IT" sz="8800" b="1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attiva</a:t>
            </a:r>
            <a:r>
              <a:rPr lang="it-IT" sz="88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it-IT" sz="88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atteggiamento psicologico</a:t>
            </a:r>
            <a:r>
              <a:rPr lang="it-IT" sz="88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mediante il quale si </a:t>
            </a:r>
            <a:r>
              <a:rPr lang="it-IT" sz="88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impara</a:t>
            </a:r>
            <a:r>
              <a:rPr lang="it-IT" sz="88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8800" i="1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vivere</a:t>
            </a:r>
            <a:r>
              <a:rPr lang="it-IT" sz="88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uomini e donne che professano:</a:t>
            </a:r>
            <a:endParaRPr lang="it-IT" sz="8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8800" dirty="0"/>
              <a:t>convinzioni</a:t>
            </a:r>
          </a:p>
          <a:p>
            <a:r>
              <a:rPr lang="it-IT" sz="8800" dirty="0"/>
              <a:t>ideologie </a:t>
            </a:r>
          </a:p>
          <a:p>
            <a:r>
              <a:rPr lang="it-IT" sz="8800" dirty="0"/>
              <a:t>credenze </a:t>
            </a:r>
          </a:p>
          <a:p>
            <a:r>
              <a:rPr lang="it-IT" sz="8800" dirty="0"/>
              <a:t>principi di comportamento </a:t>
            </a:r>
            <a:r>
              <a:rPr lang="it-IT" sz="8800" b="1" dirty="0"/>
              <a:t>diversi </a:t>
            </a:r>
            <a:r>
              <a:rPr lang="it-IT" sz="8800" dirty="0"/>
              <a:t>				(V. CESAREO)</a:t>
            </a:r>
          </a:p>
          <a:p>
            <a:pPr marL="0" indent="0">
              <a:buNone/>
            </a:pPr>
            <a:endParaRPr lang="it-IT" sz="8800" dirty="0"/>
          </a:p>
          <a:p>
            <a:pPr marL="0" indent="0">
              <a:buNone/>
            </a:pPr>
            <a:r>
              <a:rPr lang="it-IT" sz="8800" dirty="0"/>
              <a:t>Il pluralismo culturale, pur riconoscendo l’esistenza di diverse culture nella stessa società, è nello stesso tempo fautore della separazione tra:</a:t>
            </a:r>
          </a:p>
          <a:p>
            <a:r>
              <a:rPr lang="it-IT" sz="8800" dirty="0"/>
              <a:t>sfera pubblica e </a:t>
            </a:r>
          </a:p>
          <a:p>
            <a:r>
              <a:rPr lang="it-IT" sz="8800" dirty="0"/>
              <a:t>sfera privata </a:t>
            </a:r>
          </a:p>
          <a:p>
            <a:pPr marL="0" indent="0">
              <a:buNone/>
            </a:pPr>
            <a:r>
              <a:rPr lang="it-IT" sz="8800" dirty="0"/>
              <a:t>	-la sfera pubblica detta le leggi che sono universalmente accettate, </a:t>
            </a:r>
          </a:p>
          <a:p>
            <a:pPr marL="0" indent="0">
              <a:buNone/>
            </a:pPr>
            <a:r>
              <a:rPr lang="it-IT" sz="8800" dirty="0"/>
              <a:t>	- la sfera privata è lo spazio dove ognuno può esprimere liberamente le differenze. </a:t>
            </a:r>
          </a:p>
          <a:p>
            <a:pPr marL="0" indent="0">
              <a:buNone/>
            </a:pPr>
            <a:r>
              <a:rPr lang="it-IT" sz="8800" dirty="0"/>
              <a:t>																			(V. CESAREO)</a:t>
            </a:r>
          </a:p>
          <a:p>
            <a:pPr marL="0" indent="0">
              <a:buNone/>
            </a:pPr>
            <a:r>
              <a:rPr lang="it-IT" sz="4800" dirty="0"/>
              <a:t/>
            </a:r>
            <a:br>
              <a:rPr lang="it-IT" sz="4800" dirty="0"/>
            </a:br>
            <a:r>
              <a:rPr lang="it-IT" sz="4800" dirty="0"/>
              <a:t> </a:t>
            </a:r>
          </a:p>
          <a:p>
            <a:endParaRPr lang="it-IT" sz="4800" b="1" dirty="0"/>
          </a:p>
        </p:txBody>
      </p:sp>
    </p:spTree>
    <p:extLst>
      <p:ext uri="{BB962C8B-B14F-4D97-AF65-F5344CB8AC3E}">
        <p14:creationId xmlns:p14="http://schemas.microsoft.com/office/powerpoint/2010/main" val="201877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C0B842-A31F-7548-95D4-6CDA3180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2747701" cy="727612"/>
          </a:xfrm>
        </p:spPr>
        <p:txBody>
          <a:bodyPr/>
          <a:lstStyle/>
          <a:p>
            <a:r>
              <a:rPr lang="it-IT" b="1" i="1" dirty="0"/>
              <a:t>SCHEDA 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70AD5DC-8143-9C4E-B1BD-4D0740DB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330" y="1612231"/>
            <a:ext cx="9490282" cy="524576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600" dirty="0"/>
              <a:t>Nella storia delle società pluraliste si passa:</a:t>
            </a:r>
          </a:p>
          <a:p>
            <a:pPr marL="0" indent="0">
              <a:buNone/>
            </a:pPr>
            <a:r>
              <a:rPr lang="it-IT" sz="2600" dirty="0"/>
              <a:t> </a:t>
            </a:r>
          </a:p>
          <a:p>
            <a:pPr lvl="0"/>
            <a:r>
              <a:rPr lang="it-IT" sz="2600" dirty="0"/>
              <a:t>dalla intolleranza alla tolleranza, </a:t>
            </a:r>
          </a:p>
          <a:p>
            <a:pPr lvl="0"/>
            <a:r>
              <a:rPr lang="it-IT" sz="2600" dirty="0"/>
              <a:t>da questa passa poi al rispetto del dissenso, </a:t>
            </a:r>
          </a:p>
          <a:p>
            <a:pPr lvl="0"/>
            <a:r>
              <a:rPr lang="it-IT" sz="2600" dirty="0"/>
              <a:t>e finalmente, tramite tale rispetto si passa al </a:t>
            </a:r>
            <a:r>
              <a:rPr lang="it-IT" sz="2600" i="1" dirty="0"/>
              <a:t>credere nel valore della diversità</a:t>
            </a:r>
            <a:r>
              <a:rPr lang="it-IT" sz="2600" dirty="0"/>
              <a:t>. </a:t>
            </a:r>
          </a:p>
          <a:p>
            <a:pPr marL="0" indent="0">
              <a:buNone/>
            </a:pPr>
            <a:endParaRPr lang="it-IT" sz="2600" dirty="0"/>
          </a:p>
          <a:p>
            <a:pPr marL="0" indent="0">
              <a:buNone/>
            </a:pPr>
            <a:r>
              <a:rPr lang="it-IT" sz="2600" dirty="0"/>
              <a:t>Il pluralismo </a:t>
            </a:r>
            <a:r>
              <a:rPr lang="it-IT" sz="2600" i="1" dirty="0"/>
              <a:t>rispetta</a:t>
            </a:r>
            <a:r>
              <a:rPr lang="it-IT" sz="2600" dirty="0"/>
              <a:t> la molteplicità culturale che trova con l’intento primario di assicurare la pace tra le culture attraverso un </a:t>
            </a:r>
            <a:r>
              <a:rPr lang="it-IT" sz="2600" b="1" i="1" dirty="0"/>
              <a:t>riconoscimento</a:t>
            </a:r>
            <a:r>
              <a:rPr lang="it-IT" sz="2600" dirty="0"/>
              <a:t> </a:t>
            </a:r>
            <a:r>
              <a:rPr lang="it-IT" sz="2600" i="1" dirty="0"/>
              <a:t>reciproco. </a:t>
            </a:r>
            <a:endParaRPr lang="it-IT" sz="2600" dirty="0"/>
          </a:p>
          <a:p>
            <a:pPr marL="0" indent="0">
              <a:buNone/>
            </a:pPr>
            <a:r>
              <a:rPr lang="it-IT" sz="2600" dirty="0"/>
              <a:t>						(G. SARTORI)</a:t>
            </a:r>
          </a:p>
          <a:p>
            <a:pPr marL="0" indent="0">
              <a:buNone/>
            </a:pPr>
            <a:r>
              <a:rPr lang="it-IT" sz="4800" dirty="0"/>
              <a:t/>
            </a:r>
            <a:br>
              <a:rPr lang="it-IT" sz="4800" dirty="0"/>
            </a:br>
            <a:r>
              <a:rPr lang="it-IT" sz="4800" dirty="0"/>
              <a:t> </a:t>
            </a:r>
          </a:p>
          <a:p>
            <a:endParaRPr lang="it-IT" sz="4800" b="1" dirty="0"/>
          </a:p>
        </p:txBody>
      </p:sp>
    </p:spTree>
    <p:extLst>
      <p:ext uri="{BB962C8B-B14F-4D97-AF65-F5344CB8AC3E}">
        <p14:creationId xmlns:p14="http://schemas.microsoft.com/office/powerpoint/2010/main" val="352249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C0B842-A31F-7548-95D4-6CDA3180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2747701" cy="727612"/>
          </a:xfrm>
        </p:spPr>
        <p:txBody>
          <a:bodyPr/>
          <a:lstStyle/>
          <a:p>
            <a:r>
              <a:rPr lang="it-IT" b="1" i="1" dirty="0"/>
              <a:t>SCHEDA 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70AD5DC-8143-9C4E-B1BD-4D0740DB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330" y="1612231"/>
            <a:ext cx="9490282" cy="5245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Ai diversi gruppi viene concesso di mantenere </a:t>
            </a:r>
            <a:r>
              <a:rPr lang="it-IT" sz="2400" i="1" dirty="0"/>
              <a:t>specifici</a:t>
            </a:r>
            <a:r>
              <a:rPr lang="it-IT" sz="2400" dirty="0"/>
              <a:t> tratti culturali, ma viene anche chiesto di </a:t>
            </a:r>
            <a:r>
              <a:rPr lang="it-IT" sz="2400" i="1" dirty="0"/>
              <a:t>condividere</a:t>
            </a:r>
            <a:r>
              <a:rPr lang="it-IT" sz="2400" dirty="0"/>
              <a:t> un certo numero di valori e norme comuni.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  <a:p>
            <a:pPr marL="0" indent="0">
              <a:buNone/>
            </a:pPr>
            <a:r>
              <a:rPr lang="it-IT" sz="2400" dirty="0"/>
              <a:t>Nel momento in cui si comincia a porre la questione «dei diritti etnici chiedendone il riconoscimento si </a:t>
            </a:r>
            <a:r>
              <a:rPr lang="it-IT" sz="2400" i="1" dirty="0"/>
              <a:t>passa</a:t>
            </a:r>
            <a:r>
              <a:rPr lang="it-IT" sz="2400" dirty="0"/>
              <a:t> </a:t>
            </a:r>
            <a:r>
              <a:rPr lang="it-IT" sz="2400" i="1" dirty="0"/>
              <a:t>dal</a:t>
            </a:r>
            <a:r>
              <a:rPr lang="it-IT" sz="2400" dirty="0"/>
              <a:t> </a:t>
            </a:r>
            <a:r>
              <a:rPr lang="it-IT" sz="2400" i="1" dirty="0"/>
              <a:t>pluralismo culturale al multiculturalismo</a:t>
            </a:r>
            <a:r>
              <a:rPr lang="it-IT" sz="2400" dirty="0"/>
              <a:t>», dato che il pluralismo non pone il problema del riconoscimento ma si limita a </a:t>
            </a:r>
            <a:r>
              <a:rPr lang="it-IT" sz="2400" b="1" i="1" dirty="0"/>
              <a:t>tollerare</a:t>
            </a:r>
            <a:r>
              <a:rPr lang="it-IT" sz="2400" dirty="0"/>
              <a:t> i portatori di </a:t>
            </a:r>
            <a:r>
              <a:rPr lang="it-IT" sz="2400" i="1" dirty="0"/>
              <a:t>culture altre</a:t>
            </a:r>
            <a:r>
              <a:rPr lang="it-IT" sz="2400" dirty="0"/>
              <a:t>.</a:t>
            </a:r>
          </a:p>
          <a:p>
            <a:pPr marL="0" indent="0">
              <a:buNone/>
            </a:pPr>
            <a:r>
              <a:rPr lang="it-IT" sz="4800" dirty="0"/>
              <a:t/>
            </a:r>
            <a:br>
              <a:rPr lang="it-IT" sz="4800" dirty="0"/>
            </a:br>
            <a:r>
              <a:rPr lang="it-IT" sz="4800" dirty="0"/>
              <a:t> </a:t>
            </a:r>
          </a:p>
          <a:p>
            <a:endParaRPr lang="it-IT" sz="4800" b="1" dirty="0"/>
          </a:p>
        </p:txBody>
      </p:sp>
    </p:spTree>
    <p:extLst>
      <p:ext uri="{BB962C8B-B14F-4D97-AF65-F5344CB8AC3E}">
        <p14:creationId xmlns:p14="http://schemas.microsoft.com/office/powerpoint/2010/main" val="3546467043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Ritaglio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{D6050D84-C057-8545-922C-FB076249FDF5}tf10001072</Template>
  <TotalTime>20</TotalTime>
  <Words>115</Words>
  <Application>Microsoft Office PowerPoint</Application>
  <PresentationFormat>Personalizzato</PresentationFormat>
  <Paragraphs>46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Ritaglio</vt:lpstr>
      <vt:lpstr>PLURICULTURALE/ PLURALISMO CULTURALE </vt:lpstr>
      <vt:lpstr>SCHEDA I</vt:lpstr>
      <vt:lpstr>SCHEDA II</vt:lpstr>
      <vt:lpstr>SCHEDA III</vt:lpstr>
      <vt:lpstr>SCHEDA VI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PLURICULTURALE/PLURALISMO CULTURALE </dc:title>
  <dc:creator>Arturo Bonandi</dc:creator>
  <cp:lastModifiedBy>Utente</cp:lastModifiedBy>
  <cp:revision>5</cp:revision>
  <dcterms:created xsi:type="dcterms:W3CDTF">2018-03-31T06:00:27Z</dcterms:created>
  <dcterms:modified xsi:type="dcterms:W3CDTF">2018-03-31T08:32:54Z</dcterms:modified>
</cp:coreProperties>
</file>