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30"/>
    <p:restoredTop sz="94681"/>
  </p:normalViewPr>
  <p:slideViewPr>
    <p:cSldViewPr snapToGrid="0" snapToObjects="1">
      <p:cViewPr varScale="1">
        <p:scale>
          <a:sx n="58" d="100"/>
          <a:sy n="58" d="100"/>
        </p:scale>
        <p:origin x="-52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3284890-85D2-4D7B-8EF5-15A9C1DB8F42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8125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520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6360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153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6F822A4-8DA6-4447-9B1F-C5DB58435268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5052255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56483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858107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646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513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A16AA21-1863-4931-97CB-99D0A168701B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66960209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772C379-9A7C-4C87-A116-CBE9F58B04C5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‹N›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48843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1267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41" r:id="rId1"/>
    <p:sldLayoutId id="2147484242" r:id="rId2"/>
    <p:sldLayoutId id="2147484243" r:id="rId3"/>
    <p:sldLayoutId id="2147484244" r:id="rId4"/>
    <p:sldLayoutId id="2147484245" r:id="rId5"/>
    <p:sldLayoutId id="2147484246" r:id="rId6"/>
    <p:sldLayoutId id="2147484247" r:id="rId7"/>
    <p:sldLayoutId id="2147484248" r:id="rId8"/>
    <p:sldLayoutId id="2147484249" r:id="rId9"/>
    <p:sldLayoutId id="2147484250" r:id="rId10"/>
    <p:sldLayoutId id="2147484251" r:id="rId11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65DE146-B97F-404C-AA1B-B463C03B82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0888" y="2225776"/>
            <a:ext cx="9269708" cy="2098226"/>
          </a:xfrm>
        </p:spPr>
        <p:txBody>
          <a:bodyPr>
            <a:normAutofit fontScale="90000"/>
          </a:bodyPr>
          <a:lstStyle/>
          <a:p>
            <a:r>
              <a:rPr lang="it-IT" sz="8000" dirty="0"/>
              <a:t>MULTICULTURALE/</a:t>
            </a:r>
            <a:br>
              <a:rPr lang="it-IT" sz="8000" dirty="0"/>
            </a:br>
            <a:r>
              <a:rPr lang="it-IT" sz="8000" dirty="0"/>
              <a:t>MULTICULTURALISMO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D01AD6C1-7DE3-7141-AC46-43CABED5D4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P. Palmiro Mileto</a:t>
            </a:r>
          </a:p>
        </p:txBody>
      </p:sp>
    </p:spTree>
    <p:extLst>
      <p:ext uri="{BB962C8B-B14F-4D97-AF65-F5344CB8AC3E}">
        <p14:creationId xmlns:p14="http://schemas.microsoft.com/office/powerpoint/2010/main" val="145024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DD118F5-5C7E-C74C-836F-093A677EC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-153322"/>
            <a:ext cx="3736068" cy="1609344"/>
          </a:xfrm>
        </p:spPr>
        <p:txBody>
          <a:bodyPr>
            <a:normAutofit fontScale="90000"/>
          </a:bodyPr>
          <a:lstStyle/>
          <a:p>
            <a:r>
              <a:rPr lang="it-IT" b="1" i="1" dirty="0"/>
              <a:t> </a:t>
            </a:r>
            <a:br>
              <a:rPr lang="it-IT" b="1" i="1" dirty="0"/>
            </a:br>
            <a:r>
              <a:rPr lang="it-IT" b="1" i="1" dirty="0"/>
              <a:t>SCHEDA VI𝐚</a:t>
            </a:r>
            <a:br>
              <a:rPr lang="it-IT" b="1" i="1" dirty="0"/>
            </a:br>
            <a:endParaRPr lang="it-IT" b="1" i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0FA67F17-79C8-FC4F-9F91-FF1164225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049816"/>
            <a:ext cx="10058400" cy="58081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400" b="1" dirty="0"/>
              <a:t>Qualche conclusione</a:t>
            </a:r>
            <a:r>
              <a:rPr lang="it-IT" sz="2400" dirty="0"/>
              <a:t> </a:t>
            </a:r>
          </a:p>
          <a:p>
            <a:pPr lvl="0"/>
            <a:r>
              <a:rPr lang="it-IT" sz="2400" dirty="0"/>
              <a:t>Da quanto visto finora, sia </a:t>
            </a:r>
            <a:r>
              <a:rPr lang="it-IT" sz="2400" i="1" dirty="0" err="1"/>
              <a:t>pluriculturalità</a:t>
            </a:r>
            <a:r>
              <a:rPr lang="it-IT" sz="2400" i="1" dirty="0"/>
              <a:t>/pluralismo</a:t>
            </a:r>
            <a:r>
              <a:rPr lang="it-IT" sz="2400" dirty="0"/>
              <a:t> che </a:t>
            </a:r>
            <a:r>
              <a:rPr lang="it-IT" sz="2400" i="1" dirty="0"/>
              <a:t>multiculturalità/multiculturalismo</a:t>
            </a:r>
            <a:r>
              <a:rPr lang="it-IT" sz="2400" dirty="0"/>
              <a:t> non si configurano come progetti  di </a:t>
            </a:r>
            <a:r>
              <a:rPr lang="it-IT" sz="2400" i="1" dirty="0"/>
              <a:t>incontro </a:t>
            </a:r>
            <a:r>
              <a:rPr lang="it-IT" sz="2400" dirty="0"/>
              <a:t>tra culture in termini </a:t>
            </a:r>
            <a:r>
              <a:rPr lang="it-IT" sz="2400" i="1" dirty="0"/>
              <a:t>dinamici</a:t>
            </a:r>
            <a:r>
              <a:rPr lang="it-IT" sz="2400" dirty="0"/>
              <a:t> e </a:t>
            </a:r>
            <a:r>
              <a:rPr lang="it-IT" sz="2400" i="1" dirty="0" err="1"/>
              <a:t>interfecondativi</a:t>
            </a:r>
            <a:r>
              <a:rPr lang="it-IT" sz="2400" dirty="0"/>
              <a:t>. </a:t>
            </a:r>
          </a:p>
          <a:p>
            <a:pPr lvl="0"/>
            <a:r>
              <a:rPr lang="it-IT" sz="2400" dirty="0"/>
              <a:t>Nella visione che il pluralismo ha della differenza </a:t>
            </a:r>
            <a:r>
              <a:rPr lang="it-IT" sz="2400" i="1" dirty="0"/>
              <a:t>non si va al di là della tolleranza</a:t>
            </a:r>
            <a:r>
              <a:rPr lang="it-IT" sz="2400" dirty="0"/>
              <a:t> e del </a:t>
            </a:r>
            <a:r>
              <a:rPr lang="it-IT" sz="2400" i="1" dirty="0"/>
              <a:t>rispetto reciproco</a:t>
            </a:r>
            <a:r>
              <a:rPr lang="it-IT" sz="2400" dirty="0"/>
              <a:t>, cioè non si passa dal rispetto alla </a:t>
            </a:r>
            <a:r>
              <a:rPr lang="it-IT" sz="2400" i="1" dirty="0"/>
              <a:t>condivisione</a:t>
            </a:r>
            <a:r>
              <a:rPr lang="it-IT" sz="2400" dirty="0"/>
              <a:t>.  </a:t>
            </a:r>
          </a:p>
          <a:p>
            <a:pPr lvl="0"/>
            <a:r>
              <a:rPr lang="it-IT" sz="2400" dirty="0"/>
              <a:t>I gruppi </a:t>
            </a:r>
            <a:r>
              <a:rPr lang="it-IT" sz="2400" i="1" dirty="0"/>
              <a:t>possono</a:t>
            </a:r>
            <a:r>
              <a:rPr lang="it-IT" sz="2400" dirty="0"/>
              <a:t> conservare alcuni loro tratti culturali, ma la </a:t>
            </a:r>
            <a:r>
              <a:rPr lang="it-IT" sz="2400" i="1" dirty="0"/>
              <a:t>differenza</a:t>
            </a:r>
            <a:r>
              <a:rPr lang="it-IT" sz="2400" dirty="0"/>
              <a:t> è </a:t>
            </a:r>
            <a:r>
              <a:rPr lang="it-IT" sz="2400" i="1" dirty="0"/>
              <a:t>relegata</a:t>
            </a:r>
            <a:r>
              <a:rPr lang="it-IT" sz="2400" dirty="0"/>
              <a:t> nell’ambito </a:t>
            </a:r>
            <a:r>
              <a:rPr lang="it-IT" sz="2400" i="1" dirty="0"/>
              <a:t>privato</a:t>
            </a:r>
            <a:r>
              <a:rPr lang="it-IT" sz="2400" dirty="0"/>
              <a:t>. </a:t>
            </a:r>
          </a:p>
          <a:p>
            <a:pPr lvl="0"/>
            <a:r>
              <a:rPr lang="it-IT" sz="2400" dirty="0"/>
              <a:t>In questa visione la diversità, pure se è rivendicata con forza non costituisce però un elemento di </a:t>
            </a:r>
            <a:r>
              <a:rPr lang="it-IT" sz="2400" i="1" dirty="0"/>
              <a:t>interazione dinamica e creativa</a:t>
            </a:r>
            <a:r>
              <a:rPr lang="it-IT" sz="2400" dirty="0"/>
              <a:t>.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/>
              <a:t/>
            </a:r>
            <a:br>
              <a:rPr lang="it-IT" dirty="0"/>
            </a:br>
            <a:r>
              <a:rPr lang="it-IT" dirty="0"/>
              <a:t> </a:t>
            </a:r>
          </a:p>
          <a:p>
            <a:pPr marL="274320" lvl="1" indent="0">
              <a:buNone/>
            </a:pPr>
            <a:r>
              <a:rPr lang="it-IT" sz="2000" dirty="0"/>
              <a:t> 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40E48350-53DE-DD41-94FF-1FAADD46E76F}"/>
              </a:ext>
            </a:extLst>
          </p:cNvPr>
          <p:cNvSpPr txBox="1"/>
          <p:nvPr/>
        </p:nvSpPr>
        <p:spPr>
          <a:xfrm>
            <a:off x="3317358" y="6804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8371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DD118F5-5C7E-C74C-836F-093A677EC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-153322"/>
            <a:ext cx="3736068" cy="1609344"/>
          </a:xfrm>
        </p:spPr>
        <p:txBody>
          <a:bodyPr>
            <a:normAutofit fontScale="90000"/>
          </a:bodyPr>
          <a:lstStyle/>
          <a:p>
            <a:r>
              <a:rPr lang="it-IT" dirty="0"/>
              <a:t> </a:t>
            </a:r>
            <a:br>
              <a:rPr lang="it-IT" dirty="0"/>
            </a:br>
            <a:r>
              <a:rPr lang="it-IT" b="1" i="1" dirty="0"/>
              <a:t>SCHEDA I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0FA67F17-79C8-FC4F-9F91-FF1164225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009455"/>
            <a:ext cx="10058400" cy="6570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Il termine multiculturale è un concetto che incorpora significati diversi secondo l’uso e i contesti in cui viene utilizzato. </a:t>
            </a:r>
          </a:p>
          <a:p>
            <a:r>
              <a:rPr lang="it-IT" sz="2400" dirty="0"/>
              <a:t>Multiculturale due accezioni: </a:t>
            </a:r>
          </a:p>
          <a:p>
            <a:pPr marL="0" indent="0">
              <a:buNone/>
            </a:pPr>
            <a:r>
              <a:rPr lang="it-IT" sz="2400" dirty="0"/>
              <a:t>1) </a:t>
            </a:r>
            <a:r>
              <a:rPr lang="it-IT" sz="2400" dirty="0" smtClean="0"/>
              <a:t>Accezione </a:t>
            </a:r>
            <a:r>
              <a:rPr lang="it-IT" sz="2400" dirty="0" smtClean="0"/>
              <a:t>descrittiva.  </a:t>
            </a:r>
            <a:r>
              <a:rPr lang="it-IT" sz="2400" dirty="0"/>
              <a:t>I</a:t>
            </a:r>
            <a:r>
              <a:rPr lang="it-IT" sz="2400" dirty="0" smtClean="0"/>
              <a:t>l </a:t>
            </a:r>
            <a:r>
              <a:rPr lang="it-IT" sz="2400" dirty="0"/>
              <a:t>termine multiculturalità fa riferimento alla compresenza di gruppi che si diversificano per:</a:t>
            </a:r>
          </a:p>
          <a:p>
            <a:pPr marL="0" indent="0">
              <a:buNone/>
            </a:pPr>
            <a:r>
              <a:rPr lang="it-IT" sz="2400" dirty="0"/>
              <a:t> </a:t>
            </a:r>
          </a:p>
          <a:p>
            <a:pPr lvl="1"/>
            <a:r>
              <a:rPr lang="it-IT" sz="2400" dirty="0"/>
              <a:t> «abitudini culturali, </a:t>
            </a:r>
          </a:p>
          <a:p>
            <a:pPr lvl="1"/>
            <a:r>
              <a:rPr lang="it-IT" sz="2400" dirty="0"/>
              <a:t>nelle preferenze e nei valori di gruppi </a:t>
            </a:r>
          </a:p>
          <a:p>
            <a:pPr lvl="1"/>
            <a:r>
              <a:rPr lang="it-IT" sz="2400" dirty="0"/>
              <a:t>che vivono nel medesimo spazio sociale». (E. COLOMBO)</a:t>
            </a:r>
          </a:p>
          <a:p>
            <a:pPr lvl="1"/>
            <a:endParaRPr lang="it-IT" sz="2400" dirty="0"/>
          </a:p>
          <a:p>
            <a:pPr marL="0" indent="0">
              <a:buNone/>
            </a:pPr>
            <a:r>
              <a:rPr lang="it-IT" sz="2400" dirty="0"/>
              <a:t>Multiculturale, in questo caso, descrive una situazione di fatto: </a:t>
            </a:r>
          </a:p>
          <a:p>
            <a:pPr lvl="1"/>
            <a:r>
              <a:rPr lang="it-IT" sz="2400" dirty="0"/>
              <a:t>la coesistenza di gruppi etnici e </a:t>
            </a:r>
          </a:p>
          <a:p>
            <a:pPr lvl="1"/>
            <a:r>
              <a:rPr lang="it-IT" sz="2400" dirty="0"/>
              <a:t>culture nella stessa società. </a:t>
            </a:r>
          </a:p>
        </p:txBody>
      </p:sp>
    </p:spTree>
    <p:extLst>
      <p:ext uri="{BB962C8B-B14F-4D97-AF65-F5344CB8AC3E}">
        <p14:creationId xmlns:p14="http://schemas.microsoft.com/office/powerpoint/2010/main" val="76782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0FA67F17-79C8-FC4F-9F91-FF1164225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659219"/>
            <a:ext cx="10058400" cy="6570920"/>
          </a:xfrm>
        </p:spPr>
        <p:txBody>
          <a:bodyPr>
            <a:normAutofit/>
          </a:bodyPr>
          <a:lstStyle/>
          <a:p>
            <a:r>
              <a:rPr lang="it-IT" sz="2400" dirty="0"/>
              <a:t>Possedere un </a:t>
            </a:r>
            <a:r>
              <a:rPr lang="it-IT" sz="2400" i="1" dirty="0"/>
              <a:t>atteggiamento</a:t>
            </a:r>
            <a:r>
              <a:rPr lang="it-IT" sz="2400" dirty="0"/>
              <a:t> o una </a:t>
            </a:r>
            <a:r>
              <a:rPr lang="it-IT" sz="2400" i="1" dirty="0"/>
              <a:t>consapevolezza multiculturale</a:t>
            </a:r>
            <a:r>
              <a:rPr lang="it-IT" sz="2400" dirty="0"/>
              <a:t> significa:</a:t>
            </a:r>
          </a:p>
          <a:p>
            <a:pPr marL="0" indent="0">
              <a:buNone/>
            </a:pPr>
            <a:r>
              <a:rPr lang="it-IT" sz="2400" dirty="0"/>
              <a:t> </a:t>
            </a:r>
          </a:p>
          <a:p>
            <a:pPr lvl="1"/>
            <a:r>
              <a:rPr lang="it-IT" sz="2400" i="1" dirty="0"/>
              <a:t>accettare</a:t>
            </a:r>
            <a:r>
              <a:rPr lang="it-IT" sz="2400" dirty="0"/>
              <a:t> di </a:t>
            </a:r>
            <a:r>
              <a:rPr lang="it-IT" sz="2400" i="1" dirty="0"/>
              <a:t>coabitare</a:t>
            </a:r>
            <a:r>
              <a:rPr lang="it-IT" sz="2400" dirty="0"/>
              <a:t> con altri diversi da sé, </a:t>
            </a:r>
          </a:p>
          <a:p>
            <a:pPr lvl="1"/>
            <a:r>
              <a:rPr lang="it-IT" sz="2400" dirty="0"/>
              <a:t>nel </a:t>
            </a:r>
            <a:r>
              <a:rPr lang="it-IT" sz="2400" i="1" dirty="0"/>
              <a:t>rispetto</a:t>
            </a:r>
            <a:r>
              <a:rPr lang="it-IT" sz="2400" dirty="0"/>
              <a:t> e </a:t>
            </a:r>
          </a:p>
          <a:p>
            <a:pPr lvl="1"/>
            <a:r>
              <a:rPr lang="it-IT" sz="2400" dirty="0"/>
              <a:t>nella </a:t>
            </a:r>
            <a:r>
              <a:rPr lang="it-IT" sz="2400" i="1" dirty="0"/>
              <a:t>tolleranza</a:t>
            </a:r>
            <a:r>
              <a:rPr lang="it-IT" sz="2400" dirty="0"/>
              <a:t>, </a:t>
            </a:r>
          </a:p>
          <a:p>
            <a:pPr lvl="1"/>
            <a:r>
              <a:rPr lang="it-IT" sz="2400" dirty="0"/>
              <a:t>vivere gli uni </a:t>
            </a:r>
            <a:r>
              <a:rPr lang="it-IT" sz="2400" b="1" i="1" dirty="0"/>
              <a:t>accanto</a:t>
            </a:r>
            <a:r>
              <a:rPr lang="it-IT" sz="2400" dirty="0"/>
              <a:t> agli altri nel </a:t>
            </a:r>
            <a:r>
              <a:rPr lang="it-IT" sz="2400" i="1" dirty="0"/>
              <a:t>rispetto</a:t>
            </a:r>
            <a:r>
              <a:rPr lang="it-IT" sz="2400" dirty="0"/>
              <a:t> delle </a:t>
            </a:r>
            <a:r>
              <a:rPr lang="it-IT" sz="2400" i="1" dirty="0"/>
              <a:t>norme comuni</a:t>
            </a:r>
            <a:r>
              <a:rPr lang="it-IT" sz="2400" dirty="0"/>
              <a:t> </a:t>
            </a:r>
          </a:p>
          <a:p>
            <a:pPr lvl="1"/>
            <a:r>
              <a:rPr lang="it-IT" sz="2400" dirty="0"/>
              <a:t>che assicurano la </a:t>
            </a:r>
            <a:r>
              <a:rPr lang="it-IT" sz="2400" i="1" dirty="0"/>
              <a:t>civile convivenza</a:t>
            </a:r>
            <a:r>
              <a:rPr lang="it-IT" sz="2400" dirty="0"/>
              <a:t>, </a:t>
            </a:r>
          </a:p>
          <a:p>
            <a:pPr lvl="1"/>
            <a:r>
              <a:rPr lang="it-IT" sz="2400" dirty="0"/>
              <a:t>non mostrando tuttavia  alcun interesse a </a:t>
            </a:r>
            <a:r>
              <a:rPr lang="it-IT" sz="2400" i="1" dirty="0"/>
              <a:t>scambiarsi</a:t>
            </a:r>
            <a:r>
              <a:rPr lang="it-IT" sz="2400" dirty="0"/>
              <a:t> qualche storia tra loro. </a:t>
            </a:r>
          </a:p>
          <a:p>
            <a:pPr lvl="1"/>
            <a:r>
              <a:rPr lang="it-IT" sz="2400" dirty="0"/>
              <a:t>I membri delle diverse culture si muovono in una </a:t>
            </a:r>
            <a:r>
              <a:rPr lang="it-IT" sz="2400" i="1" dirty="0"/>
              <a:t>reciproca indifferenza</a:t>
            </a:r>
            <a:r>
              <a:rPr lang="it-IT" sz="2400" dirty="0"/>
              <a:t>.</a:t>
            </a:r>
          </a:p>
          <a:p>
            <a:pPr marL="0" indent="0">
              <a:buNone/>
            </a:pPr>
            <a:r>
              <a:rPr lang="it-IT" sz="2400" dirty="0"/>
              <a:t> </a:t>
            </a:r>
          </a:p>
          <a:p>
            <a:pPr marL="0" indent="0">
              <a:buNone/>
            </a:pPr>
            <a:r>
              <a:rPr lang="it-IT" sz="2400" dirty="0"/>
              <a:t>In questa accezione </a:t>
            </a:r>
            <a:r>
              <a:rPr lang="it-IT" sz="2400" b="1" i="1" dirty="0"/>
              <a:t>descrittiva</a:t>
            </a:r>
            <a:r>
              <a:rPr lang="it-IT" sz="2400" dirty="0"/>
              <a:t> multiculturale è simile a pluriculturale. 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98607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DD118F5-5C7E-C74C-836F-093A677EC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-153322"/>
            <a:ext cx="3736068" cy="1609344"/>
          </a:xfrm>
        </p:spPr>
        <p:txBody>
          <a:bodyPr>
            <a:normAutofit fontScale="90000"/>
          </a:bodyPr>
          <a:lstStyle/>
          <a:p>
            <a:r>
              <a:rPr lang="it-IT" b="1" i="1" dirty="0"/>
              <a:t> </a:t>
            </a:r>
            <a:br>
              <a:rPr lang="it-IT" b="1" i="1" dirty="0"/>
            </a:br>
            <a:r>
              <a:rPr lang="it-IT" b="1" i="1" dirty="0"/>
              <a:t>SCHEDA II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0FA67F17-79C8-FC4F-9F91-FF1164225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658680"/>
            <a:ext cx="10058400" cy="6570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Ma il termine </a:t>
            </a:r>
            <a:r>
              <a:rPr lang="it-IT" sz="2400" i="1" dirty="0"/>
              <a:t>multiculturalità</a:t>
            </a:r>
            <a:r>
              <a:rPr lang="it-IT" sz="2400" dirty="0"/>
              <a:t> può indicare anche le politiche di </a:t>
            </a:r>
            <a:r>
              <a:rPr lang="it-IT" sz="2400" b="1" i="1" dirty="0"/>
              <a:t>gestione</a:t>
            </a:r>
            <a:r>
              <a:rPr lang="it-IT" sz="2400" dirty="0"/>
              <a:t> delle differenze, e le </a:t>
            </a:r>
            <a:r>
              <a:rPr lang="it-IT" sz="2400" b="1" i="1" dirty="0"/>
              <a:t>rivendicazioni</a:t>
            </a:r>
            <a:r>
              <a:rPr lang="it-IT" sz="2400" dirty="0"/>
              <a:t> dei diritti etnici con il conseguente loro </a:t>
            </a:r>
            <a:r>
              <a:rPr lang="it-IT" sz="2400" b="1" dirty="0"/>
              <a:t>riconoscimento</a:t>
            </a:r>
            <a:r>
              <a:rPr lang="it-IT" sz="2400" dirty="0"/>
              <a:t>. </a:t>
            </a:r>
          </a:p>
          <a:p>
            <a:pPr marL="0" indent="0">
              <a:buNone/>
            </a:pPr>
            <a:endParaRPr lang="it-IT" sz="2400" dirty="0"/>
          </a:p>
          <a:p>
            <a:pPr marL="0" lvl="0" indent="0">
              <a:buNone/>
            </a:pPr>
            <a:r>
              <a:rPr lang="it-IT" sz="2400" dirty="0"/>
              <a:t>2) E’ la dimensione </a:t>
            </a:r>
            <a:r>
              <a:rPr lang="it-IT" sz="2400" i="1" dirty="0"/>
              <a:t>prescrittiva</a:t>
            </a:r>
            <a:r>
              <a:rPr lang="it-IT" sz="2400" dirty="0"/>
              <a:t> del fenomeno multiculturalità </a:t>
            </a:r>
          </a:p>
          <a:p>
            <a:pPr marL="0" indent="0">
              <a:buNone/>
            </a:pPr>
            <a:r>
              <a:rPr lang="it-IT" sz="2400" dirty="0" smtClean="0"/>
              <a:t>Esistono </a:t>
            </a:r>
            <a:r>
              <a:rPr lang="it-IT" sz="2400" i="1" dirty="0"/>
              <a:t>molteplici modalità</a:t>
            </a:r>
            <a:r>
              <a:rPr lang="it-IT" sz="2400" dirty="0"/>
              <a:t> di multiculturalismo inteso appunto come </a:t>
            </a:r>
            <a:r>
              <a:rPr lang="it-IT" sz="2400" i="1" dirty="0"/>
              <a:t>strategia politica di gestione</a:t>
            </a:r>
            <a:r>
              <a:rPr lang="it-IT" sz="2400" dirty="0"/>
              <a:t> delle relazioni tra i diversi gruppi etnici che condividono lo spazio sociale e geografico. 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/>
              <a:t>Ogni forma di multiculturalismo esprime diverse gradazioni e intensità.</a:t>
            </a:r>
          </a:p>
          <a:p>
            <a:pPr marL="0" indent="0">
              <a:buNone/>
            </a:pPr>
            <a:r>
              <a:rPr lang="it-IT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15532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DD118F5-5C7E-C74C-836F-093A677EC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-153322"/>
            <a:ext cx="3736068" cy="1609344"/>
          </a:xfrm>
        </p:spPr>
        <p:txBody>
          <a:bodyPr>
            <a:normAutofit fontScale="90000"/>
          </a:bodyPr>
          <a:lstStyle/>
          <a:p>
            <a:r>
              <a:rPr lang="it-IT" dirty="0"/>
              <a:t> </a:t>
            </a:r>
            <a:br>
              <a:rPr lang="it-IT" dirty="0"/>
            </a:br>
            <a:r>
              <a:rPr lang="it-IT" b="1" i="1" dirty="0"/>
              <a:t>SCHEDA III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0FA67F17-79C8-FC4F-9F91-FF1164225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049816"/>
            <a:ext cx="10058400" cy="6570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Il </a:t>
            </a:r>
            <a:r>
              <a:rPr lang="it-IT" i="1" dirty="0"/>
              <a:t>multiculturalismo </a:t>
            </a:r>
            <a:r>
              <a:rPr lang="it-IT" b="1" i="1" dirty="0"/>
              <a:t>radicale</a:t>
            </a:r>
            <a:r>
              <a:rPr lang="it-IT" dirty="0"/>
              <a:t> costituisce un modello nel quale ogni cultura ha il diritto di essere </a:t>
            </a:r>
            <a:r>
              <a:rPr lang="it-IT" i="1" dirty="0"/>
              <a:t>riconosciuta</a:t>
            </a:r>
            <a:r>
              <a:rPr lang="it-IT" dirty="0"/>
              <a:t> per quella che è, nella sua </a:t>
            </a:r>
            <a:r>
              <a:rPr lang="it-IT" i="1" dirty="0"/>
              <a:t>singolarità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In questa forma di multiculturalismo viene </a:t>
            </a:r>
            <a:r>
              <a:rPr lang="it-IT" i="1" dirty="0"/>
              <a:t>criticato</a:t>
            </a:r>
            <a:r>
              <a:rPr lang="it-IT" dirty="0"/>
              <a:t> «lo stesso concetto di </a:t>
            </a:r>
            <a:r>
              <a:rPr lang="it-IT" i="1" dirty="0"/>
              <a:t>tolleranza</a:t>
            </a:r>
            <a:r>
              <a:rPr lang="it-IT" dirty="0"/>
              <a:t>, e con esso, l’</a:t>
            </a:r>
            <a:r>
              <a:rPr lang="it-IT" i="1" dirty="0"/>
              <a:t>idea</a:t>
            </a:r>
            <a:r>
              <a:rPr lang="it-IT" dirty="0"/>
              <a:t> di una cultura tendenzialmente </a:t>
            </a:r>
            <a:r>
              <a:rPr lang="it-IT" i="1" dirty="0"/>
              <a:t>comune</a:t>
            </a:r>
            <a:r>
              <a:rPr lang="it-IT" dirty="0"/>
              <a:t>, </a:t>
            </a:r>
            <a:r>
              <a:rPr lang="it-IT" i="1" dirty="0"/>
              <a:t>esaltando</a:t>
            </a:r>
            <a:r>
              <a:rPr lang="it-IT" dirty="0"/>
              <a:t>, invece, il </a:t>
            </a:r>
            <a:r>
              <a:rPr lang="it-IT" i="1" dirty="0"/>
              <a:t>valore</a:t>
            </a:r>
            <a:r>
              <a:rPr lang="it-IT" dirty="0"/>
              <a:t> e il </a:t>
            </a:r>
            <a:r>
              <a:rPr lang="it-IT" i="1" dirty="0"/>
              <a:t>diritto alla differenza</a:t>
            </a:r>
            <a:r>
              <a:rPr lang="it-IT" dirty="0"/>
              <a:t>». </a:t>
            </a:r>
          </a:p>
          <a:p>
            <a:pPr marL="0" indent="0">
              <a:buNone/>
            </a:pPr>
            <a:r>
              <a:rPr lang="it-IT" dirty="0"/>
              <a:t>All’interno della versione radicale del multiculturalismo, troviamo poi, la prospettiva detta </a:t>
            </a:r>
            <a:r>
              <a:rPr lang="it-IT" i="1" dirty="0" err="1"/>
              <a:t>essenzialista</a:t>
            </a:r>
            <a:r>
              <a:rPr lang="it-IT" dirty="0"/>
              <a:t>. </a:t>
            </a:r>
          </a:p>
          <a:p>
            <a:pPr marL="0" indent="0">
              <a:buNone/>
            </a:pPr>
            <a:r>
              <a:rPr lang="it-IT" dirty="0"/>
              <a:t> La prospettiva </a:t>
            </a:r>
            <a:r>
              <a:rPr lang="it-IT" i="1" dirty="0" err="1"/>
              <a:t>essenzialista</a:t>
            </a:r>
            <a:r>
              <a:rPr lang="it-IT" dirty="0"/>
              <a:t> contesta il principio di </a:t>
            </a:r>
            <a:r>
              <a:rPr lang="it-IT" i="1" dirty="0"/>
              <a:t>unità</a:t>
            </a:r>
            <a:r>
              <a:rPr lang="it-IT" dirty="0"/>
              <a:t> del </a:t>
            </a:r>
            <a:r>
              <a:rPr lang="it-IT" i="1" dirty="0"/>
              <a:t>genere umano</a:t>
            </a:r>
            <a:r>
              <a:rPr lang="it-IT" dirty="0"/>
              <a:t> e, di conseguenza, la legittimità di affermare l’universalità dei diritti individuali. </a:t>
            </a:r>
          </a:p>
          <a:p>
            <a:pPr marL="0" indent="0">
              <a:buNone/>
            </a:pPr>
            <a:r>
              <a:rPr lang="it-IT" dirty="0"/>
              <a:t> Gli </a:t>
            </a:r>
            <a:r>
              <a:rPr lang="it-IT" dirty="0" err="1"/>
              <a:t>essenzialisti</a:t>
            </a:r>
            <a:r>
              <a:rPr lang="it-IT" dirty="0"/>
              <a:t> sposano la tesi </a:t>
            </a:r>
            <a:r>
              <a:rPr lang="it-IT" i="1" dirty="0" err="1"/>
              <a:t>differenzialista</a:t>
            </a:r>
            <a:r>
              <a:rPr lang="it-IT" i="1" dirty="0"/>
              <a:t> </a:t>
            </a:r>
            <a:r>
              <a:rPr lang="it-IT" dirty="0"/>
              <a:t>secondo la quale le differenze tra i diversi gruppi sono </a:t>
            </a:r>
            <a:r>
              <a:rPr lang="it-IT" i="1" dirty="0"/>
              <a:t>sostanziali</a:t>
            </a:r>
            <a:r>
              <a:rPr lang="it-IT" dirty="0"/>
              <a:t> e vanno </a:t>
            </a:r>
            <a:r>
              <a:rPr lang="it-IT" i="1" dirty="0"/>
              <a:t>mantenute</a:t>
            </a:r>
            <a:r>
              <a:rPr lang="it-IT" dirty="0"/>
              <a:t>.  Allo stesso tempo la tesi </a:t>
            </a:r>
            <a:r>
              <a:rPr lang="it-IT" dirty="0" err="1"/>
              <a:t>differenzialista</a:t>
            </a:r>
            <a:r>
              <a:rPr lang="it-IT" dirty="0"/>
              <a:t> auspica la necessità di tenerle separate per non pregiudicare, </a:t>
            </a:r>
            <a:r>
              <a:rPr lang="it-IT" b="1" i="1" dirty="0"/>
              <a:t>contaminandole</a:t>
            </a:r>
            <a:r>
              <a:rPr lang="it-IT" dirty="0"/>
              <a:t>, le specifiche identità. </a:t>
            </a:r>
          </a:p>
          <a:p>
            <a:pPr marL="0" indent="0">
              <a:buNone/>
            </a:pPr>
            <a:r>
              <a:rPr lang="it-IT" dirty="0"/>
              <a:t> La </a:t>
            </a:r>
            <a:r>
              <a:rPr lang="it-IT" i="1" dirty="0"/>
              <a:t>visione</a:t>
            </a:r>
            <a:r>
              <a:rPr lang="it-IT" dirty="0"/>
              <a:t> di questa prospettiva è </a:t>
            </a:r>
            <a:r>
              <a:rPr lang="it-IT" i="1" dirty="0"/>
              <a:t>static</a:t>
            </a:r>
            <a:r>
              <a:rPr lang="it-IT" dirty="0"/>
              <a:t>a e non immagina </a:t>
            </a:r>
            <a:r>
              <a:rPr lang="it-IT" i="1" dirty="0"/>
              <a:t>nessuna interazione</a:t>
            </a:r>
            <a:r>
              <a:rPr lang="it-IT" dirty="0"/>
              <a:t> tra le culture. </a:t>
            </a:r>
          </a:p>
          <a:p>
            <a:pPr marL="0" indent="0">
              <a:buNone/>
            </a:pPr>
            <a:r>
              <a:rPr lang="it-IT" dirty="0"/>
              <a:t>						( V. CESAREO)</a:t>
            </a:r>
          </a:p>
          <a:p>
            <a:pPr marL="0" indent="0">
              <a:buNone/>
            </a:pPr>
            <a:r>
              <a:rPr lang="it-IT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8524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DD118F5-5C7E-C74C-836F-093A677EC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-153322"/>
            <a:ext cx="3736068" cy="1609344"/>
          </a:xfrm>
        </p:spPr>
        <p:txBody>
          <a:bodyPr>
            <a:normAutofit fontScale="90000"/>
          </a:bodyPr>
          <a:lstStyle/>
          <a:p>
            <a:r>
              <a:rPr lang="it-IT" b="1" i="1" dirty="0"/>
              <a:t> </a:t>
            </a:r>
            <a:br>
              <a:rPr lang="it-IT" b="1" i="1" dirty="0"/>
            </a:br>
            <a:r>
              <a:rPr lang="it-IT" b="1" i="1" dirty="0"/>
              <a:t>SCHEDA IV</a:t>
            </a:r>
            <a:br>
              <a:rPr lang="it-IT" b="1" i="1" dirty="0"/>
            </a:br>
            <a:endParaRPr lang="it-IT" b="1" i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0FA67F17-79C8-FC4F-9F91-FF1164225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7" y="1049816"/>
            <a:ext cx="10724588" cy="6570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 i="1" dirty="0"/>
              <a:t>Il multiculturalismo </a:t>
            </a:r>
            <a:r>
              <a:rPr lang="it-IT" sz="2200" b="1" i="1" dirty="0"/>
              <a:t>hard</a:t>
            </a:r>
            <a:r>
              <a:rPr lang="it-IT" sz="2200" dirty="0"/>
              <a:t>. Questa forma di multiculturalismo</a:t>
            </a:r>
            <a:r>
              <a:rPr lang="it-IT" sz="2200" b="1" dirty="0"/>
              <a:t> </a:t>
            </a:r>
            <a:r>
              <a:rPr lang="it-IT" sz="2200" dirty="0"/>
              <a:t>«rimette in </a:t>
            </a:r>
            <a:r>
              <a:rPr lang="it-IT" sz="2200" i="1" dirty="0"/>
              <a:t>questione</a:t>
            </a:r>
            <a:r>
              <a:rPr lang="it-IT" sz="2200" dirty="0"/>
              <a:t> la </a:t>
            </a:r>
            <a:r>
              <a:rPr lang="it-IT" sz="2200" i="1" dirty="0"/>
              <a:t>concezione</a:t>
            </a:r>
            <a:r>
              <a:rPr lang="it-IT" sz="2200" dirty="0"/>
              <a:t> classica dell’</a:t>
            </a:r>
            <a:r>
              <a:rPr lang="it-IT" sz="2200" i="1" dirty="0"/>
              <a:t>identità</a:t>
            </a:r>
            <a:r>
              <a:rPr lang="it-IT" sz="2200" dirty="0"/>
              <a:t> </a:t>
            </a:r>
            <a:r>
              <a:rPr lang="it-IT" sz="2200" i="1" dirty="0"/>
              <a:t>nazionale</a:t>
            </a:r>
            <a:r>
              <a:rPr lang="it-IT" sz="2200" dirty="0"/>
              <a:t>». </a:t>
            </a:r>
          </a:p>
          <a:p>
            <a:pPr marL="0" indent="0">
              <a:buNone/>
            </a:pPr>
            <a:r>
              <a:rPr lang="it-IT" sz="2200" dirty="0"/>
              <a:t>Nella </a:t>
            </a:r>
            <a:r>
              <a:rPr lang="it-IT" sz="2200" i="1" dirty="0"/>
              <a:t>versione estrema</a:t>
            </a:r>
            <a:r>
              <a:rPr lang="it-IT" sz="2200" dirty="0"/>
              <a:t> del multiculturalismo </a:t>
            </a:r>
            <a:r>
              <a:rPr lang="it-IT" sz="2200" i="1" dirty="0"/>
              <a:t>hard</a:t>
            </a:r>
            <a:r>
              <a:rPr lang="it-IT" sz="2200" dirty="0"/>
              <a:t> si arriva finanche a prevedere:</a:t>
            </a:r>
          </a:p>
          <a:p>
            <a:pPr lvl="1"/>
            <a:r>
              <a:rPr lang="it-IT" sz="2200" i="1" dirty="0"/>
              <a:t>diversi diritti</a:t>
            </a:r>
            <a:r>
              <a:rPr lang="it-IT" sz="2200" dirty="0"/>
              <a:t> e </a:t>
            </a:r>
          </a:p>
          <a:p>
            <a:pPr lvl="1"/>
            <a:r>
              <a:rPr lang="it-IT" sz="2200" i="1" dirty="0"/>
              <a:t>diversi doveri</a:t>
            </a:r>
            <a:r>
              <a:rPr lang="it-IT" sz="2200" dirty="0"/>
              <a:t> </a:t>
            </a:r>
          </a:p>
          <a:p>
            <a:pPr lvl="1"/>
            <a:r>
              <a:rPr lang="it-IT" sz="2200" dirty="0"/>
              <a:t>a seconda dell’etnia in questione. 			(M. MARTINIELLO)</a:t>
            </a:r>
          </a:p>
          <a:p>
            <a:pPr marL="0" indent="0">
              <a:buNone/>
            </a:pPr>
            <a:r>
              <a:rPr lang="it-IT" sz="2200" i="1" dirty="0"/>
              <a:t>Multiculturalismo </a:t>
            </a:r>
            <a:r>
              <a:rPr lang="it-IT" sz="2200" b="1" i="1" dirty="0"/>
              <a:t>forte</a:t>
            </a:r>
            <a:r>
              <a:rPr lang="it-IT" sz="2200" dirty="0"/>
              <a:t>. Per il multiculturalismo </a:t>
            </a:r>
            <a:r>
              <a:rPr lang="it-IT" sz="2200" i="1" dirty="0"/>
              <a:t>forte</a:t>
            </a:r>
            <a:r>
              <a:rPr lang="it-IT" sz="2200" dirty="0"/>
              <a:t> devono essere difese ad ogni costo :</a:t>
            </a:r>
          </a:p>
          <a:p>
            <a:pPr lvl="1"/>
            <a:r>
              <a:rPr lang="it-IT" sz="2200" i="1" dirty="0"/>
              <a:t>la diversità, </a:t>
            </a:r>
            <a:endParaRPr lang="it-IT" sz="2200" dirty="0"/>
          </a:p>
          <a:p>
            <a:pPr lvl="1"/>
            <a:r>
              <a:rPr lang="it-IT" sz="2200" i="1" dirty="0"/>
              <a:t>l’autenticità e </a:t>
            </a:r>
            <a:endParaRPr lang="it-IT" sz="2200" dirty="0"/>
          </a:p>
          <a:p>
            <a:pPr lvl="1"/>
            <a:r>
              <a:rPr lang="it-IT" sz="2200" i="1" dirty="0"/>
              <a:t>l’originalità</a:t>
            </a:r>
            <a:r>
              <a:rPr lang="it-IT" sz="2200" dirty="0"/>
              <a:t>  (culturali)  </a:t>
            </a:r>
          </a:p>
          <a:p>
            <a:pPr marL="0" indent="0">
              <a:buNone/>
            </a:pPr>
            <a:r>
              <a:rPr lang="it-IT" sz="2200" dirty="0"/>
              <a:t>Per questa forma di culturalismo  le culture sono delle: </a:t>
            </a:r>
          </a:p>
          <a:p>
            <a:pPr lvl="1"/>
            <a:r>
              <a:rPr lang="it-IT" sz="2200" i="1" dirty="0"/>
              <a:t>entità pure </a:t>
            </a:r>
            <a:endParaRPr lang="it-IT" sz="2200" dirty="0"/>
          </a:p>
          <a:p>
            <a:pPr lvl="1"/>
            <a:r>
              <a:rPr lang="it-IT" sz="2200" i="1" dirty="0"/>
              <a:t>monolitiche</a:t>
            </a:r>
            <a:endParaRPr lang="it-IT" sz="2200" dirty="0"/>
          </a:p>
          <a:p>
            <a:pPr lvl="1"/>
            <a:r>
              <a:rPr lang="it-IT" sz="2200" i="1" dirty="0"/>
              <a:t> autosufficienti						</a:t>
            </a:r>
            <a:r>
              <a:rPr lang="it-IT" sz="2200" dirty="0"/>
              <a:t>(U. FABIETTI)</a:t>
            </a:r>
          </a:p>
          <a:p>
            <a:pPr marL="274320" lvl="1" indent="0">
              <a:buNone/>
            </a:pPr>
            <a:r>
              <a:rPr lang="it-IT" sz="2000" dirty="0"/>
              <a:t> 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40E48350-53DE-DD41-94FF-1FAADD46E76F}"/>
              </a:ext>
            </a:extLst>
          </p:cNvPr>
          <p:cNvSpPr txBox="1"/>
          <p:nvPr/>
        </p:nvSpPr>
        <p:spPr>
          <a:xfrm>
            <a:off x="3317358" y="6804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0064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DD118F5-5C7E-C74C-836F-093A677EC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-153322"/>
            <a:ext cx="3736068" cy="1609344"/>
          </a:xfrm>
        </p:spPr>
        <p:txBody>
          <a:bodyPr>
            <a:normAutofit fontScale="90000"/>
          </a:bodyPr>
          <a:lstStyle/>
          <a:p>
            <a:r>
              <a:rPr lang="it-IT" b="1" i="1" dirty="0"/>
              <a:t> </a:t>
            </a:r>
            <a:br>
              <a:rPr lang="it-IT" b="1" i="1" dirty="0"/>
            </a:br>
            <a:r>
              <a:rPr lang="it-IT" b="1" i="1" dirty="0"/>
              <a:t>SCHEDA IV𝐚</a:t>
            </a:r>
            <a:br>
              <a:rPr lang="it-IT" b="1" i="1" dirty="0"/>
            </a:br>
            <a:endParaRPr lang="it-IT" b="1" i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0FA67F17-79C8-FC4F-9F91-FF1164225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049816"/>
            <a:ext cx="10058400" cy="6570920"/>
          </a:xfrm>
        </p:spPr>
        <p:txBody>
          <a:bodyPr>
            <a:normAutofit fontScale="92500" lnSpcReduction="10000"/>
          </a:bodyPr>
          <a:lstStyle/>
          <a:p>
            <a:r>
              <a:rPr lang="it-IT" sz="2400" dirty="0"/>
              <a:t>Il </a:t>
            </a:r>
            <a:r>
              <a:rPr lang="it-IT" sz="2400" i="1" dirty="0"/>
              <a:t>modello </a:t>
            </a:r>
            <a:r>
              <a:rPr lang="it-IT" sz="2400" i="1" dirty="0" err="1"/>
              <a:t>multiculturalista</a:t>
            </a:r>
            <a:r>
              <a:rPr lang="it-IT" sz="2400" i="1" dirty="0"/>
              <a:t> </a:t>
            </a:r>
            <a:r>
              <a:rPr lang="it-IT" sz="2400" b="1" i="1" dirty="0"/>
              <a:t>massimalista</a:t>
            </a:r>
            <a:r>
              <a:rPr lang="it-IT" sz="2400" dirty="0"/>
              <a:t>. I massimalisti danno particolare rilievo alle rivendicazioni di autonomia avanzate da gruppi che </a:t>
            </a:r>
            <a:r>
              <a:rPr lang="it-IT" sz="2400" i="1" dirty="0"/>
              <a:t>negano</a:t>
            </a:r>
            <a:r>
              <a:rPr lang="it-IT" sz="2400" dirty="0"/>
              <a:t> ogni possibilità di creare uno spazio pubblico </a:t>
            </a:r>
            <a:r>
              <a:rPr lang="it-IT" sz="2400" i="1" dirty="0"/>
              <a:t>condiviso</a:t>
            </a:r>
            <a:r>
              <a:rPr lang="it-IT" sz="2400" dirty="0"/>
              <a:t>. </a:t>
            </a:r>
          </a:p>
          <a:p>
            <a:pPr marL="0" indent="0">
              <a:buNone/>
            </a:pPr>
            <a:r>
              <a:rPr lang="it-IT" sz="2400" dirty="0"/>
              <a:t>							(E. SEMPRINI)</a:t>
            </a:r>
          </a:p>
          <a:p>
            <a:pPr marL="0" indent="0">
              <a:buNone/>
            </a:pPr>
            <a:r>
              <a:rPr lang="it-IT" sz="2400" i="1" dirty="0"/>
              <a:t>Il multiculturalismo </a:t>
            </a:r>
            <a:r>
              <a:rPr lang="it-IT" sz="2400" b="1" i="1" dirty="0"/>
              <a:t>soft</a:t>
            </a:r>
            <a:r>
              <a:rPr lang="it-IT" sz="2400" dirty="0"/>
              <a:t> sofferma la sua attenzione e l’amore verso le cose </a:t>
            </a:r>
            <a:r>
              <a:rPr lang="it-IT" sz="2400" dirty="0" err="1"/>
              <a:t>esotiche</a:t>
            </a:r>
            <a:r>
              <a:rPr lang="it-IT" sz="2400" dirty="0"/>
              <a:t>, portate nelle grandi città dagli immigrati, siano essi: </a:t>
            </a:r>
          </a:p>
          <a:p>
            <a:pPr lvl="1"/>
            <a:r>
              <a:rPr lang="it-IT" sz="2400" i="1" dirty="0"/>
              <a:t>abiti </a:t>
            </a:r>
            <a:endParaRPr lang="it-IT" sz="2400" dirty="0"/>
          </a:p>
          <a:p>
            <a:pPr lvl="1"/>
            <a:r>
              <a:rPr lang="it-IT" sz="2400" i="1" dirty="0"/>
              <a:t>profumi </a:t>
            </a:r>
            <a:endParaRPr lang="it-IT" sz="2400" dirty="0"/>
          </a:p>
          <a:p>
            <a:pPr lvl="1"/>
            <a:r>
              <a:rPr lang="it-IT" sz="2400" i="1" dirty="0"/>
              <a:t>musica </a:t>
            </a:r>
            <a:endParaRPr lang="it-IT" sz="2400" dirty="0"/>
          </a:p>
          <a:p>
            <a:pPr lvl="1"/>
            <a:r>
              <a:rPr lang="it-IT" sz="2400" i="1" dirty="0"/>
              <a:t>cibi e </a:t>
            </a:r>
            <a:endParaRPr lang="it-IT" sz="2400" dirty="0"/>
          </a:p>
          <a:p>
            <a:pPr lvl="1"/>
            <a:r>
              <a:rPr lang="it-IT" sz="2400" i="1" dirty="0"/>
              <a:t>stili di vita </a:t>
            </a:r>
            <a:endParaRPr lang="it-IT" sz="2400" dirty="0"/>
          </a:p>
          <a:p>
            <a:pPr marL="0" indent="0">
              <a:buNone/>
            </a:pPr>
            <a:endParaRPr lang="it-IT" sz="2400" dirty="0"/>
          </a:p>
          <a:p>
            <a:r>
              <a:rPr lang="it-IT" sz="2400" dirty="0"/>
              <a:t>Nel campo del </a:t>
            </a:r>
            <a:r>
              <a:rPr lang="it-IT" sz="2400" i="1" dirty="0"/>
              <a:t>cibo</a:t>
            </a:r>
            <a:r>
              <a:rPr lang="it-IT" sz="2400" dirty="0"/>
              <a:t> più una città è ricca di </a:t>
            </a:r>
            <a:r>
              <a:rPr lang="it-IT" sz="2400" i="1" dirty="0"/>
              <a:t>ristoranti</a:t>
            </a:r>
            <a:r>
              <a:rPr lang="it-IT" sz="2400" dirty="0"/>
              <a:t> dove si servono </a:t>
            </a:r>
            <a:r>
              <a:rPr lang="it-IT" sz="2400" i="1" dirty="0"/>
              <a:t>specialità</a:t>
            </a:r>
            <a:r>
              <a:rPr lang="it-IT" sz="2400" dirty="0"/>
              <a:t> di altri paesi, più essa può dirsi </a:t>
            </a:r>
            <a:r>
              <a:rPr lang="it-IT" sz="2400" i="1" dirty="0"/>
              <a:t>multiculturale</a:t>
            </a:r>
            <a:r>
              <a:rPr lang="it-IT" sz="2400" dirty="0"/>
              <a:t>.</a:t>
            </a:r>
          </a:p>
          <a:p>
            <a:pPr marL="0" indent="0">
              <a:buNone/>
            </a:pPr>
            <a:r>
              <a:rPr lang="it-IT" sz="2400" dirty="0"/>
              <a:t> 							(M. MARTINIELLO)</a:t>
            </a:r>
          </a:p>
          <a:p>
            <a:pPr marL="0" indent="0">
              <a:buNone/>
            </a:pPr>
            <a:r>
              <a:rPr lang="it-IT" dirty="0"/>
              <a:t/>
            </a:r>
            <a:br>
              <a:rPr lang="it-IT" dirty="0"/>
            </a:br>
            <a:r>
              <a:rPr lang="it-IT" dirty="0"/>
              <a:t> </a:t>
            </a:r>
          </a:p>
          <a:p>
            <a:pPr marL="274320" lvl="1" indent="0">
              <a:buNone/>
            </a:pPr>
            <a:r>
              <a:rPr lang="it-IT" sz="2000" dirty="0"/>
              <a:t> 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40E48350-53DE-DD41-94FF-1FAADD46E76F}"/>
              </a:ext>
            </a:extLst>
          </p:cNvPr>
          <p:cNvSpPr txBox="1"/>
          <p:nvPr/>
        </p:nvSpPr>
        <p:spPr>
          <a:xfrm>
            <a:off x="3317358" y="6804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2579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DD118F5-5C7E-C74C-836F-093A677EC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-153322"/>
            <a:ext cx="3736068" cy="1609344"/>
          </a:xfrm>
        </p:spPr>
        <p:txBody>
          <a:bodyPr>
            <a:normAutofit fontScale="90000"/>
          </a:bodyPr>
          <a:lstStyle/>
          <a:p>
            <a:r>
              <a:rPr lang="it-IT" b="1" i="1" dirty="0"/>
              <a:t> </a:t>
            </a:r>
            <a:br>
              <a:rPr lang="it-IT" b="1" i="1" dirty="0"/>
            </a:br>
            <a:r>
              <a:rPr lang="it-IT" b="1" i="1" dirty="0"/>
              <a:t>SCHEDA V</a:t>
            </a:r>
            <a:br>
              <a:rPr lang="it-IT" b="1" i="1" dirty="0"/>
            </a:br>
            <a:endParaRPr lang="it-IT" b="1" i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0FA67F17-79C8-FC4F-9F91-FF1164225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049816"/>
            <a:ext cx="10058400" cy="65709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200" dirty="0"/>
              <a:t>Cosa emerge da queste forme </a:t>
            </a:r>
            <a:r>
              <a:rPr lang="it-IT" sz="2200" b="1" i="1" dirty="0"/>
              <a:t>radicali</a:t>
            </a:r>
            <a:r>
              <a:rPr lang="it-IT" sz="2200" dirty="0"/>
              <a:t> e </a:t>
            </a:r>
            <a:r>
              <a:rPr lang="it-IT" sz="2200" b="1" i="1" dirty="0"/>
              <a:t>forti</a:t>
            </a:r>
            <a:r>
              <a:rPr lang="it-IT" sz="2200" dirty="0"/>
              <a:t> di multiculturalismo nella gestione delle diversità etnico/culturali? </a:t>
            </a:r>
          </a:p>
          <a:p>
            <a:pPr lvl="1"/>
            <a:r>
              <a:rPr lang="it-IT" sz="2200" dirty="0"/>
              <a:t>Viene </a:t>
            </a:r>
            <a:r>
              <a:rPr lang="it-IT" sz="2200" i="1" dirty="0"/>
              <a:t>scartata a priori la possibilità di una comunicazione</a:t>
            </a:r>
            <a:r>
              <a:rPr lang="it-IT" sz="2200" dirty="0"/>
              <a:t> e </a:t>
            </a:r>
            <a:r>
              <a:rPr lang="it-IT" sz="2200" i="1" dirty="0"/>
              <a:t>scambio</a:t>
            </a:r>
            <a:r>
              <a:rPr lang="it-IT" sz="2200" dirty="0"/>
              <a:t> significativo e arricchente tra le culture.</a:t>
            </a:r>
          </a:p>
          <a:p>
            <a:pPr lvl="1"/>
            <a:r>
              <a:rPr lang="it-IT" sz="2200" dirty="0"/>
              <a:t>Si eleva la “</a:t>
            </a:r>
            <a:r>
              <a:rPr lang="it-IT" sz="2200" b="1" i="1" dirty="0"/>
              <a:t>purezza culturale</a:t>
            </a:r>
            <a:r>
              <a:rPr lang="it-IT" sz="2200" dirty="0"/>
              <a:t>” del gruppo a </a:t>
            </a:r>
            <a:r>
              <a:rPr lang="it-IT" sz="2200" dirty="0" smtClean="0"/>
              <a:t>rango </a:t>
            </a:r>
            <a:r>
              <a:rPr lang="it-IT" sz="2200" dirty="0"/>
              <a:t>di valore supremo e perciò si considera </a:t>
            </a:r>
            <a:r>
              <a:rPr lang="it-IT" sz="2200" b="1" i="1" dirty="0"/>
              <a:t>contaminazione </a:t>
            </a:r>
            <a:r>
              <a:rPr lang="it-IT" sz="2200" dirty="0"/>
              <a:t>(da evitare) l’assimilazione di qualche tratto culturale altrui.</a:t>
            </a:r>
          </a:p>
          <a:p>
            <a:pPr lvl="1"/>
            <a:r>
              <a:rPr lang="it-IT" sz="2200" dirty="0"/>
              <a:t>Per questa politica di gestione l’</a:t>
            </a:r>
            <a:r>
              <a:rPr lang="it-IT" sz="2200" i="1" dirty="0"/>
              <a:t>originalità</a:t>
            </a:r>
            <a:r>
              <a:rPr lang="it-IT" sz="2200" dirty="0"/>
              <a:t>, l’</a:t>
            </a:r>
            <a:r>
              <a:rPr lang="it-IT" sz="2200" i="1" dirty="0"/>
              <a:t>identità</a:t>
            </a:r>
            <a:r>
              <a:rPr lang="it-IT" sz="2200" dirty="0"/>
              <a:t> di ogni cultura è </a:t>
            </a:r>
            <a:r>
              <a:rPr lang="it-IT" sz="2200" i="1" dirty="0"/>
              <a:t>intraducibile</a:t>
            </a:r>
            <a:r>
              <a:rPr lang="it-IT" sz="2200" dirty="0"/>
              <a:t>, </a:t>
            </a:r>
            <a:r>
              <a:rPr lang="it-IT" sz="2200" i="1" dirty="0"/>
              <a:t>incommensurabile</a:t>
            </a:r>
            <a:r>
              <a:rPr lang="it-IT" sz="2200" dirty="0"/>
              <a:t>, va </a:t>
            </a:r>
            <a:r>
              <a:rPr lang="it-IT" sz="2200" i="1" dirty="0"/>
              <a:t>difesa</a:t>
            </a:r>
            <a:r>
              <a:rPr lang="it-IT" sz="2200" dirty="0"/>
              <a:t> ad ogni costo e ci si spinge a </a:t>
            </a:r>
            <a:r>
              <a:rPr lang="it-IT" sz="2200" i="1" dirty="0"/>
              <a:t>prevedere diversi diritti e doveri per ogni cultura</a:t>
            </a:r>
            <a:r>
              <a:rPr lang="it-IT" sz="2200" dirty="0"/>
              <a:t>.</a:t>
            </a:r>
          </a:p>
          <a:p>
            <a:pPr marL="0" indent="0">
              <a:buNone/>
            </a:pPr>
            <a:r>
              <a:rPr lang="it-IT" sz="2200" dirty="0"/>
              <a:t>							(</a:t>
            </a:r>
            <a:r>
              <a:rPr lang="it-IT" sz="2200" dirty="0" err="1"/>
              <a:t>Z</a:t>
            </a:r>
            <a:r>
              <a:rPr lang="it-IT" sz="2200" dirty="0"/>
              <a:t>. BAUMANN)</a:t>
            </a:r>
          </a:p>
          <a:p>
            <a:pPr marL="0" indent="0">
              <a:buNone/>
            </a:pPr>
            <a:endParaRPr lang="it-IT" sz="2200" dirty="0"/>
          </a:p>
          <a:p>
            <a:pPr marL="0" indent="0">
              <a:buNone/>
            </a:pPr>
            <a:r>
              <a:rPr lang="it-IT" sz="2200" dirty="0"/>
              <a:t>Risultato di questa visione? Le culture appaiono come “</a:t>
            </a:r>
            <a:r>
              <a:rPr lang="it-IT" sz="2200" b="1" i="1" dirty="0"/>
              <a:t>tante isole cognitive incomunicabili</a:t>
            </a:r>
            <a:r>
              <a:rPr lang="it-IT" sz="2200" dirty="0"/>
              <a:t>”.</a:t>
            </a:r>
          </a:p>
          <a:p>
            <a:pPr marL="0" indent="0">
              <a:buNone/>
            </a:pPr>
            <a:r>
              <a:rPr lang="it-IT" sz="2200" dirty="0"/>
              <a:t>							(S. ZAMAGNI)</a:t>
            </a:r>
          </a:p>
          <a:p>
            <a:pPr marL="0" indent="0">
              <a:buNone/>
            </a:pPr>
            <a:r>
              <a:rPr lang="it-IT" dirty="0"/>
              <a:t/>
            </a:r>
            <a:br>
              <a:rPr lang="it-IT" dirty="0"/>
            </a:br>
            <a:r>
              <a:rPr lang="it-IT" dirty="0"/>
              <a:t> </a:t>
            </a:r>
          </a:p>
          <a:p>
            <a:pPr marL="274320" lvl="1" indent="0">
              <a:buNone/>
            </a:pPr>
            <a:r>
              <a:rPr lang="it-IT" sz="2000" dirty="0"/>
              <a:t> 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40E48350-53DE-DD41-94FF-1FAADD46E76F}"/>
              </a:ext>
            </a:extLst>
          </p:cNvPr>
          <p:cNvSpPr txBox="1"/>
          <p:nvPr/>
        </p:nvSpPr>
        <p:spPr>
          <a:xfrm>
            <a:off x="3317358" y="6804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3676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DD118F5-5C7E-C74C-836F-093A677EC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-153322"/>
            <a:ext cx="3736068" cy="1609344"/>
          </a:xfrm>
        </p:spPr>
        <p:txBody>
          <a:bodyPr>
            <a:normAutofit fontScale="90000"/>
          </a:bodyPr>
          <a:lstStyle/>
          <a:p>
            <a:r>
              <a:rPr lang="it-IT" dirty="0"/>
              <a:t> </a:t>
            </a:r>
            <a:br>
              <a:rPr lang="it-IT" dirty="0"/>
            </a:br>
            <a:r>
              <a:rPr lang="it-IT" b="1" i="1" dirty="0"/>
              <a:t>SCHEDA VI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0FA67F17-79C8-FC4F-9F91-FF1164225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049816"/>
            <a:ext cx="10058400" cy="65709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400" dirty="0"/>
              <a:t>La critica avanzata a questa visione </a:t>
            </a:r>
            <a:r>
              <a:rPr lang="it-IT" sz="2400" dirty="0" err="1"/>
              <a:t>multiculturalista</a:t>
            </a:r>
            <a:endParaRPr lang="it-IT" sz="2400" dirty="0"/>
          </a:p>
          <a:p>
            <a:pPr lvl="1"/>
            <a:r>
              <a:rPr lang="it-IT" sz="2400" dirty="0"/>
              <a:t>Queste forme di multiculturalismo si richiamano a concezioni </a:t>
            </a:r>
            <a:r>
              <a:rPr lang="it-IT" sz="2400" i="1" dirty="0"/>
              <a:t>naturalistiche</a:t>
            </a:r>
            <a:r>
              <a:rPr lang="it-IT" sz="2400" dirty="0"/>
              <a:t> ed </a:t>
            </a:r>
            <a:r>
              <a:rPr lang="it-IT" sz="2400" i="1" dirty="0"/>
              <a:t>essenzialistiche</a:t>
            </a:r>
            <a:r>
              <a:rPr lang="it-IT" sz="2400" dirty="0"/>
              <a:t> della </a:t>
            </a:r>
            <a:r>
              <a:rPr lang="it-IT" sz="2400" i="1" dirty="0"/>
              <a:t>cultura</a:t>
            </a:r>
            <a:r>
              <a:rPr lang="it-IT" sz="2400" dirty="0"/>
              <a:t> e dell’</a:t>
            </a:r>
            <a:r>
              <a:rPr lang="it-IT" sz="2400" i="1" dirty="0"/>
              <a:t>identità</a:t>
            </a:r>
            <a:r>
              <a:rPr lang="it-IT" sz="2400" dirty="0"/>
              <a:t>; per questa concezione l’individuo sarebbe </a:t>
            </a:r>
            <a:r>
              <a:rPr lang="it-IT" sz="2400" i="1" dirty="0"/>
              <a:t>sempre</a:t>
            </a:r>
            <a:r>
              <a:rPr lang="it-IT" sz="2400" dirty="0"/>
              <a:t> e solo immerso in una </a:t>
            </a:r>
            <a:r>
              <a:rPr lang="it-IT" sz="2400" i="1" dirty="0"/>
              <a:t>stessa</a:t>
            </a:r>
            <a:r>
              <a:rPr lang="it-IT" sz="2400" dirty="0"/>
              <a:t> cultura e possederebbe una </a:t>
            </a:r>
            <a:r>
              <a:rPr lang="it-IT" sz="2400" i="1" dirty="0"/>
              <a:t>sola</a:t>
            </a:r>
            <a:r>
              <a:rPr lang="it-IT" sz="2400" dirty="0"/>
              <a:t> identità culturale.</a:t>
            </a:r>
          </a:p>
          <a:p>
            <a:pPr lvl="1"/>
            <a:r>
              <a:rPr lang="it-IT" sz="2400" dirty="0"/>
              <a:t>La società multiculturale, al contrario non è un </a:t>
            </a:r>
            <a:r>
              <a:rPr lang="it-IT" sz="2400" i="1" dirty="0"/>
              <a:t>patchwork</a:t>
            </a:r>
            <a:r>
              <a:rPr lang="it-IT" sz="2400" dirty="0"/>
              <a:t> con un certo numero di </a:t>
            </a:r>
            <a:r>
              <a:rPr lang="it-IT" sz="2400" i="1" dirty="0"/>
              <a:t>identità culturali fisse</a:t>
            </a:r>
            <a:r>
              <a:rPr lang="it-IT" sz="2400" dirty="0"/>
              <a:t>, essa è invece una </a:t>
            </a:r>
            <a:r>
              <a:rPr lang="it-IT" sz="2400" b="1" i="1" dirty="0"/>
              <a:t>rete elastica</a:t>
            </a:r>
            <a:r>
              <a:rPr lang="it-IT" sz="2400" dirty="0"/>
              <a:t> di </a:t>
            </a:r>
            <a:r>
              <a:rPr lang="it-IT" sz="2400" i="1" dirty="0"/>
              <a:t>identificazioni</a:t>
            </a:r>
            <a:r>
              <a:rPr lang="it-IT" sz="2400" dirty="0"/>
              <a:t> </a:t>
            </a:r>
            <a:r>
              <a:rPr lang="it-IT" sz="2400" b="1" i="1" dirty="0"/>
              <a:t>incrociate</a:t>
            </a:r>
            <a:r>
              <a:rPr lang="it-IT" sz="2400" dirty="0"/>
              <a:t> e </a:t>
            </a:r>
            <a:r>
              <a:rPr lang="it-IT" sz="2400" i="1" dirty="0"/>
              <a:t>sempre mutuamente situazionali</a:t>
            </a:r>
            <a:r>
              <a:rPr lang="it-IT" sz="2400" dirty="0"/>
              <a:t>.</a:t>
            </a:r>
          </a:p>
          <a:p>
            <a:pPr lvl="1"/>
            <a:r>
              <a:rPr lang="it-IT" sz="2400" dirty="0"/>
              <a:t>quello che è da </a:t>
            </a:r>
            <a:r>
              <a:rPr lang="it-IT" sz="2400" i="1" dirty="0"/>
              <a:t>riconoscere</a:t>
            </a:r>
            <a:r>
              <a:rPr lang="it-IT" sz="2400" dirty="0"/>
              <a:t> non è tanto una cultura reificata in quanto opposta ad un’altra, ma è piuttosto la </a:t>
            </a:r>
            <a:r>
              <a:rPr lang="it-IT" sz="2400" i="1" dirty="0"/>
              <a:t>natura </a:t>
            </a:r>
            <a:r>
              <a:rPr lang="it-IT" sz="2400" b="1" i="1" dirty="0"/>
              <a:t>dialogica</a:t>
            </a:r>
            <a:r>
              <a:rPr lang="it-IT" sz="2400" i="1" dirty="0"/>
              <a:t> di tutte le identità</a:t>
            </a:r>
            <a:r>
              <a:rPr lang="it-IT" sz="2400" dirty="0"/>
              <a:t> e, di conseguenza, il fatto che le differenti identificazioni culturali </a:t>
            </a:r>
            <a:r>
              <a:rPr lang="it-IT" sz="2400" i="1" dirty="0"/>
              <a:t>possono</a:t>
            </a:r>
            <a:r>
              <a:rPr lang="it-IT" sz="2400" dirty="0"/>
              <a:t> e </a:t>
            </a:r>
            <a:r>
              <a:rPr lang="it-IT" sz="2400" i="1" dirty="0"/>
              <a:t>vogliono</a:t>
            </a:r>
            <a:r>
              <a:rPr lang="it-IT" sz="2400" dirty="0"/>
              <a:t>, in una società multiculturale, </a:t>
            </a:r>
            <a:r>
              <a:rPr lang="it-IT" sz="2400" i="1" dirty="0"/>
              <a:t>attraversare</a:t>
            </a:r>
            <a:r>
              <a:rPr lang="it-IT" sz="2400" dirty="0"/>
              <a:t> i rispettivi confini reificati.</a:t>
            </a:r>
          </a:p>
          <a:p>
            <a:pPr marL="0" indent="0">
              <a:buNone/>
            </a:pPr>
            <a:r>
              <a:rPr lang="it-IT" sz="2400" dirty="0"/>
              <a:t>							(G. BAUMANN)</a:t>
            </a:r>
          </a:p>
          <a:p>
            <a:pPr marL="0" indent="0">
              <a:buNone/>
            </a:pPr>
            <a:r>
              <a:rPr lang="it-IT" dirty="0"/>
              <a:t/>
            </a:r>
            <a:br>
              <a:rPr lang="it-IT" dirty="0"/>
            </a:br>
            <a:r>
              <a:rPr lang="it-IT" dirty="0"/>
              <a:t> </a:t>
            </a:r>
          </a:p>
          <a:p>
            <a:pPr marL="274320" lvl="1" indent="0">
              <a:buNone/>
            </a:pPr>
            <a:r>
              <a:rPr lang="it-IT" sz="2000" dirty="0"/>
              <a:t> 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40E48350-53DE-DD41-94FF-1FAADD46E76F}"/>
              </a:ext>
            </a:extLst>
          </p:cNvPr>
          <p:cNvSpPr txBox="1"/>
          <p:nvPr/>
        </p:nvSpPr>
        <p:spPr>
          <a:xfrm>
            <a:off x="3317358" y="6804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1931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taglio">
  <a:themeElements>
    <a:clrScheme name="Blu verde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Ritaglio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itaglio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{D6050D84-C057-8545-922C-FB076249FDF5}tf10001072</Template>
  <TotalTime>31</TotalTime>
  <Words>471</Words>
  <Application>Microsoft Office PowerPoint</Application>
  <PresentationFormat>Personalizzato</PresentationFormat>
  <Paragraphs>99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Ritaglio</vt:lpstr>
      <vt:lpstr>MULTICULTURALE/ MULTICULTURALISMO </vt:lpstr>
      <vt:lpstr>  SCHEDA I </vt:lpstr>
      <vt:lpstr>Presentazione standard di PowerPoint</vt:lpstr>
      <vt:lpstr>  SCHEDA II </vt:lpstr>
      <vt:lpstr>  SCHEDA III </vt:lpstr>
      <vt:lpstr>  SCHEDA IV </vt:lpstr>
      <vt:lpstr>  SCHEDA IV𝐚 </vt:lpstr>
      <vt:lpstr>  SCHEDA V </vt:lpstr>
      <vt:lpstr>  SCHEDA VI </vt:lpstr>
      <vt:lpstr>  SCHEDA VI𝐚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MULTICULTURALE/MULTICULTURALISMO </dc:title>
  <dc:creator>Arturo Bonandi</dc:creator>
  <cp:lastModifiedBy>Utente</cp:lastModifiedBy>
  <cp:revision>7</cp:revision>
  <dcterms:created xsi:type="dcterms:W3CDTF">2018-03-31T06:15:08Z</dcterms:created>
  <dcterms:modified xsi:type="dcterms:W3CDTF">2018-04-02T17:09:14Z</dcterms:modified>
</cp:coreProperties>
</file>