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81"/>
  </p:normalViewPr>
  <p:slideViewPr>
    <p:cSldViewPr snapToGrid="0" snapToObjects="1">
      <p:cViewPr varScale="1">
        <p:scale>
          <a:sx n="58" d="100"/>
          <a:sy n="58" d="100"/>
        </p:scale>
        <p:origin x="-39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6277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7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6055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7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7536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6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6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0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2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F5E60-9974-AC48-9591-99C2BB44B7CF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959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C79C5D-2A6F-F04D-97DA-BEF2467B64E4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899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98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37CF916-78F2-AA43-B71A-1480FDB83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INTERCULTURALE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443A6BFA-EA8F-A246-AC88-D448179823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P. Palmiro Mileto</a:t>
            </a:r>
          </a:p>
        </p:txBody>
      </p:sp>
    </p:spTree>
    <p:extLst>
      <p:ext uri="{BB962C8B-B14F-4D97-AF65-F5344CB8AC3E}">
        <p14:creationId xmlns:p14="http://schemas.microsoft.com/office/powerpoint/2010/main" val="30374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37559"/>
            <a:ext cx="9877646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i="1" dirty="0"/>
              <a:t>Trans</a:t>
            </a:r>
            <a:r>
              <a:rPr lang="it-IT" dirty="0"/>
              <a:t>/</a:t>
            </a:r>
            <a:r>
              <a:rPr lang="it-IT" b="1" i="1" dirty="0" err="1"/>
              <a:t>pluri</a:t>
            </a:r>
            <a:r>
              <a:rPr lang="it-IT" dirty="0"/>
              <a:t>/</a:t>
            </a:r>
            <a:r>
              <a:rPr lang="it-IT" b="1" i="1" dirty="0"/>
              <a:t>multi</a:t>
            </a:r>
            <a:r>
              <a:rPr lang="it-IT" dirty="0"/>
              <a:t>/</a:t>
            </a:r>
            <a:r>
              <a:rPr lang="it-IT" b="1" i="1" dirty="0"/>
              <a:t>inter</a:t>
            </a:r>
            <a:r>
              <a:rPr lang="it-IT" dirty="0"/>
              <a:t>/</a:t>
            </a:r>
            <a:r>
              <a:rPr lang="it-IT" i="1" dirty="0"/>
              <a:t>culturale</a:t>
            </a:r>
            <a:r>
              <a:rPr lang="it-IT" dirty="0"/>
              <a:t> i  prefissi, abbiamo visto nel percorso fatto, indicano </a:t>
            </a:r>
            <a:r>
              <a:rPr lang="it-IT" i="1" dirty="0"/>
              <a:t>visioni diverse</a:t>
            </a:r>
            <a:r>
              <a:rPr lang="it-IT" dirty="0"/>
              <a:t> dello stesso fenomeno e, dunque, una </a:t>
            </a:r>
            <a:r>
              <a:rPr lang="it-IT" i="1" dirty="0"/>
              <a:t>maniera diversa</a:t>
            </a:r>
            <a:r>
              <a:rPr lang="it-IT" dirty="0"/>
              <a:t> di </a:t>
            </a:r>
            <a:r>
              <a:rPr lang="it-IT" i="1" dirty="0"/>
              <a:t>porsi di fronte</a:t>
            </a:r>
            <a:r>
              <a:rPr lang="it-IT" dirty="0"/>
              <a:t> e di impostare i rapporti e le politiche </a:t>
            </a:r>
            <a:r>
              <a:rPr lang="it-IT" b="1" i="1" dirty="0"/>
              <a:t>tra</a:t>
            </a:r>
            <a:r>
              <a:rPr lang="it-IT" dirty="0"/>
              <a:t> le </a:t>
            </a:r>
            <a:r>
              <a:rPr lang="it-IT" i="1" dirty="0"/>
              <a:t>diversità etnico/culturali</a:t>
            </a:r>
            <a:r>
              <a:rPr lang="it-IT" dirty="0"/>
              <a:t>. </a:t>
            </a:r>
          </a:p>
          <a:p>
            <a:pPr marL="0" indent="0">
              <a:buNone/>
            </a:pPr>
            <a:r>
              <a:rPr lang="it-IT" dirty="0"/>
              <a:t>Tra i diversi approcci, quello </a:t>
            </a:r>
            <a:r>
              <a:rPr lang="it-IT" i="1" dirty="0"/>
              <a:t>interculturale</a:t>
            </a:r>
            <a:r>
              <a:rPr lang="it-IT" dirty="0"/>
              <a:t> si presenta come un </a:t>
            </a:r>
            <a:r>
              <a:rPr lang="it-IT" i="1" dirty="0"/>
              <a:t>approccio</a:t>
            </a:r>
            <a:r>
              <a:rPr lang="it-IT" dirty="0"/>
              <a:t> che è </a:t>
            </a:r>
            <a:r>
              <a:rPr lang="it-IT" b="1" i="1" dirty="0"/>
              <a:t>capace</a:t>
            </a:r>
            <a:r>
              <a:rPr lang="it-IT" dirty="0"/>
              <a:t> di </a:t>
            </a:r>
            <a:r>
              <a:rPr lang="it-IT" b="1" i="1" dirty="0"/>
              <a:t>educare </a:t>
            </a:r>
            <a:r>
              <a:rPr lang="it-IT" dirty="0"/>
              <a:t>ad un </a:t>
            </a:r>
            <a:r>
              <a:rPr lang="it-IT" i="1" dirty="0"/>
              <a:t>incontro fecondo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La prospettiva interculturale, muovendo dal semplice rispetto dell’</a:t>
            </a:r>
            <a:r>
              <a:rPr lang="it-IT" i="1" dirty="0"/>
              <a:t>identità</a:t>
            </a:r>
            <a:r>
              <a:rPr lang="it-IT" b="1" dirty="0"/>
              <a:t> </a:t>
            </a:r>
            <a:r>
              <a:rPr lang="it-IT" i="1" dirty="0"/>
              <a:t>culturale</a:t>
            </a:r>
            <a:r>
              <a:rPr lang="it-IT" dirty="0"/>
              <a:t> </a:t>
            </a:r>
            <a:r>
              <a:rPr lang="it-IT" i="1" dirty="0"/>
              <a:t>altrui</a:t>
            </a:r>
            <a:r>
              <a:rPr lang="it-IT" dirty="0"/>
              <a:t>  </a:t>
            </a:r>
          </a:p>
          <a:p>
            <a:pPr marL="0" indent="0">
              <a:buNone/>
            </a:pPr>
            <a:r>
              <a:rPr lang="it-IT" dirty="0"/>
              <a:t>passa:  </a:t>
            </a:r>
          </a:p>
          <a:p>
            <a:pPr lvl="1"/>
            <a:r>
              <a:rPr lang="it-IT" dirty="0"/>
              <a:t>alla </a:t>
            </a:r>
            <a:r>
              <a:rPr lang="it-IT" b="1" i="1" dirty="0"/>
              <a:t>valorizzazione</a:t>
            </a:r>
            <a:r>
              <a:rPr lang="it-IT" dirty="0"/>
              <a:t> delle </a:t>
            </a:r>
            <a:r>
              <a:rPr lang="it-IT" i="1" dirty="0"/>
              <a:t>differenze</a:t>
            </a:r>
            <a:endParaRPr lang="it-IT" dirty="0"/>
          </a:p>
          <a:p>
            <a:pPr lvl="1"/>
            <a:r>
              <a:rPr lang="it-IT" dirty="0"/>
              <a:t>alla </a:t>
            </a:r>
            <a:r>
              <a:rPr lang="it-IT" i="1" dirty="0"/>
              <a:t>convivialità</a:t>
            </a:r>
            <a:r>
              <a:rPr lang="it-IT" dirty="0"/>
              <a:t> </a:t>
            </a:r>
          </a:p>
          <a:p>
            <a:pPr lvl="1"/>
            <a:r>
              <a:rPr lang="it-IT" i="1" dirty="0"/>
              <a:t>all’interazione </a:t>
            </a:r>
            <a:r>
              <a:rPr lang="it-IT" i="1" dirty="0" err="1"/>
              <a:t>interfecondante</a:t>
            </a:r>
            <a:r>
              <a:rPr lang="it-IT" dirty="0"/>
              <a:t> delle parti in gioco</a:t>
            </a:r>
          </a:p>
          <a:p>
            <a:pPr lvl="1"/>
            <a:r>
              <a:rPr lang="it-IT" dirty="0"/>
              <a:t> </a:t>
            </a:r>
            <a:r>
              <a:rPr lang="it-IT" i="1" dirty="0"/>
              <a:t>valorizzando</a:t>
            </a:r>
            <a:r>
              <a:rPr lang="it-IT" dirty="0"/>
              <a:t> così </a:t>
            </a:r>
            <a:r>
              <a:rPr lang="it-IT" i="1" dirty="0"/>
              <a:t>tutte le manifestazioni culturali</a:t>
            </a:r>
            <a:endParaRPr lang="it-IT" dirty="0"/>
          </a:p>
          <a:p>
            <a:pPr lvl="1"/>
            <a:r>
              <a:rPr lang="it-IT" dirty="0"/>
              <a:t>in una </a:t>
            </a:r>
            <a:r>
              <a:rPr lang="it-IT" i="1" dirty="0"/>
              <a:t>nuova sintesi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dove viene </a:t>
            </a:r>
            <a:r>
              <a:rPr lang="it-IT" b="1" i="1" dirty="0"/>
              <a:t>assunta</a:t>
            </a:r>
            <a:r>
              <a:rPr lang="it-IT" dirty="0"/>
              <a:t> la </a:t>
            </a:r>
            <a:r>
              <a:rPr lang="it-IT" i="1" dirty="0"/>
              <a:t>diversità</a:t>
            </a:r>
            <a:r>
              <a:rPr lang="it-IT" dirty="0"/>
              <a:t> delle culture</a:t>
            </a:r>
          </a:p>
          <a:p>
            <a:pPr lvl="1"/>
            <a:r>
              <a:rPr lang="it-IT" dirty="0"/>
              <a:t> ma anche la loro </a:t>
            </a:r>
            <a:r>
              <a:rPr lang="it-IT" i="1" dirty="0"/>
              <a:t>unità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 Il richiamo alla comune umanità e la postulazione «di valori comuni </a:t>
            </a:r>
            <a:r>
              <a:rPr lang="it-IT" i="1" dirty="0"/>
              <a:t>impediscono</a:t>
            </a:r>
            <a:r>
              <a:rPr lang="it-IT" dirty="0"/>
              <a:t> la </a:t>
            </a:r>
            <a:r>
              <a:rPr lang="it-IT" i="1" dirty="0"/>
              <a:t>risoluzione</a:t>
            </a:r>
            <a:r>
              <a:rPr lang="it-IT" dirty="0"/>
              <a:t> della </a:t>
            </a:r>
            <a:r>
              <a:rPr lang="it-IT" i="1" dirty="0"/>
              <a:t>diversità</a:t>
            </a:r>
            <a:r>
              <a:rPr lang="it-IT" dirty="0"/>
              <a:t> in </a:t>
            </a:r>
            <a:r>
              <a:rPr lang="it-IT" i="1" dirty="0"/>
              <a:t>estraneità</a:t>
            </a:r>
            <a:r>
              <a:rPr lang="it-IT" dirty="0"/>
              <a:t>, consentendo di </a:t>
            </a:r>
            <a:r>
              <a:rPr lang="it-IT" i="1" dirty="0"/>
              <a:t>attribuire valori costruttivi</a:t>
            </a:r>
            <a:r>
              <a:rPr lang="it-IT" dirty="0"/>
              <a:t> al dialogo tra le culture». (A. NANNI)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5459EFF1-4DF6-2641-B8FA-2EDF93B3632C}"/>
              </a:ext>
            </a:extLst>
          </p:cNvPr>
          <p:cNvSpPr txBox="1"/>
          <p:nvPr/>
        </p:nvSpPr>
        <p:spPr>
          <a:xfrm>
            <a:off x="4146698" y="5528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16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4044"/>
            <a:ext cx="9601200" cy="1485900"/>
          </a:xfrm>
        </p:spPr>
        <p:txBody>
          <a:bodyPr/>
          <a:lstStyle/>
          <a:p>
            <a:r>
              <a:rPr lang="it-IT" b="1" i="1" dirty="0"/>
              <a:t>SCHEDA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9944"/>
            <a:ext cx="9601200" cy="5178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Il concetto di </a:t>
            </a:r>
            <a:r>
              <a:rPr lang="it-IT" sz="2800" i="1" dirty="0">
                <a:solidFill>
                  <a:schemeClr val="tx1"/>
                </a:solidFill>
              </a:rPr>
              <a:t>multiculturalità/multiculturalismo</a:t>
            </a:r>
            <a:r>
              <a:rPr lang="it-IT" sz="2800" dirty="0">
                <a:solidFill>
                  <a:schemeClr val="tx1"/>
                </a:solidFill>
              </a:rPr>
              <a:t> viene inteso sia per </a:t>
            </a:r>
          </a:p>
          <a:p>
            <a:pPr lvl="1"/>
            <a:r>
              <a:rPr lang="it-IT" sz="2800" dirty="0">
                <a:solidFill>
                  <a:schemeClr val="tx1"/>
                </a:solidFill>
              </a:rPr>
              <a:t>indicare un </a:t>
            </a:r>
            <a:r>
              <a:rPr lang="it-IT" sz="2800" i="1" dirty="0">
                <a:solidFill>
                  <a:schemeClr val="tx1"/>
                </a:solidFill>
              </a:rPr>
              <a:t>dato di fatto</a:t>
            </a:r>
            <a:r>
              <a:rPr lang="it-IT" sz="2800" dirty="0">
                <a:solidFill>
                  <a:schemeClr val="tx1"/>
                </a:solidFill>
              </a:rPr>
              <a:t>, accezione </a:t>
            </a:r>
            <a:r>
              <a:rPr lang="it-IT" sz="2800" b="1" i="1" dirty="0">
                <a:solidFill>
                  <a:schemeClr val="tx1"/>
                </a:solidFill>
              </a:rPr>
              <a:t>descrittiva</a:t>
            </a:r>
            <a:r>
              <a:rPr lang="it-IT" sz="28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it-IT" sz="2800" dirty="0">
                <a:solidFill>
                  <a:schemeClr val="tx1"/>
                </a:solidFill>
              </a:rPr>
              <a:t>sia per indicare un </a:t>
            </a:r>
            <a:r>
              <a:rPr lang="it-IT" sz="2800" i="1" dirty="0">
                <a:solidFill>
                  <a:schemeClr val="tx1"/>
                </a:solidFill>
              </a:rPr>
              <a:t>progetto</a:t>
            </a:r>
            <a:r>
              <a:rPr lang="it-IT" sz="2800" dirty="0">
                <a:solidFill>
                  <a:schemeClr val="tx1"/>
                </a:solidFill>
              </a:rPr>
              <a:t> di società (multiculturale), accezione </a:t>
            </a:r>
            <a:r>
              <a:rPr lang="it-IT" sz="2800" b="1" i="1" dirty="0">
                <a:solidFill>
                  <a:schemeClr val="tx1"/>
                </a:solidFill>
              </a:rPr>
              <a:t>prescrittiva</a:t>
            </a:r>
            <a:r>
              <a:rPr lang="it-IT" sz="2800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La figura di progetto di società che emerge dai diversi modelli di multiculturalismo, è quella di una società i cui componenti vivono in una modalità  </a:t>
            </a:r>
          </a:p>
          <a:p>
            <a:pPr lvl="1"/>
            <a:r>
              <a:rPr lang="it-IT" sz="2800" i="1" dirty="0">
                <a:solidFill>
                  <a:schemeClr val="tx1"/>
                </a:solidFill>
              </a:rPr>
              <a:t>separata</a:t>
            </a:r>
            <a:r>
              <a:rPr lang="it-IT" sz="2800" dirty="0">
                <a:solidFill>
                  <a:schemeClr val="tx1"/>
                </a:solidFill>
              </a:rPr>
              <a:t> o </a:t>
            </a:r>
          </a:p>
          <a:p>
            <a:pPr lvl="1"/>
            <a:r>
              <a:rPr lang="it-IT" sz="2800" dirty="0">
                <a:solidFill>
                  <a:schemeClr val="tx1"/>
                </a:solidFill>
              </a:rPr>
              <a:t>al semplice livello della </a:t>
            </a:r>
            <a:r>
              <a:rPr lang="it-IT" sz="2800" i="1" dirty="0">
                <a:solidFill>
                  <a:schemeClr val="tx1"/>
                </a:solidFill>
              </a:rPr>
              <a:t>tolleranza</a:t>
            </a:r>
            <a:r>
              <a:rPr lang="it-IT" sz="2800" dirty="0">
                <a:solidFill>
                  <a:schemeClr val="tx1"/>
                </a:solidFill>
              </a:rPr>
              <a:t> e </a:t>
            </a:r>
          </a:p>
          <a:p>
            <a:pPr lvl="1"/>
            <a:r>
              <a:rPr lang="it-IT" sz="2800" dirty="0">
                <a:solidFill>
                  <a:schemeClr val="tx1"/>
                </a:solidFill>
              </a:rPr>
              <a:t>del </a:t>
            </a:r>
            <a:r>
              <a:rPr lang="it-IT" sz="2800" i="1" dirty="0">
                <a:solidFill>
                  <a:schemeClr val="tx1"/>
                </a:solidFill>
              </a:rPr>
              <a:t>rispetto reciproco</a:t>
            </a:r>
            <a:r>
              <a:rPr lang="it-IT" sz="2800" dirty="0">
                <a:solidFill>
                  <a:schemeClr val="tx1"/>
                </a:solidFill>
              </a:rPr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39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I 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877646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Nella visione multiculturalista </a:t>
            </a:r>
            <a:r>
              <a:rPr lang="it-IT" sz="2400" dirty="0" smtClean="0"/>
              <a:t>le </a:t>
            </a:r>
            <a:r>
              <a:rPr lang="it-IT" sz="2400" dirty="0"/>
              <a:t>culture e le relative identità appaiono </a:t>
            </a:r>
          </a:p>
          <a:p>
            <a:pPr lvl="1"/>
            <a:r>
              <a:rPr lang="it-IT" sz="2400" i="1" dirty="0"/>
              <a:t>statiche</a:t>
            </a:r>
            <a:r>
              <a:rPr lang="it-IT" sz="2400" dirty="0"/>
              <a:t>  </a:t>
            </a:r>
          </a:p>
          <a:p>
            <a:pPr lvl="1"/>
            <a:r>
              <a:rPr lang="it-IT" sz="2400" i="1" dirty="0"/>
              <a:t>essenzializzate</a:t>
            </a:r>
            <a:r>
              <a:rPr lang="it-IT" sz="2400" dirty="0"/>
              <a:t>,</a:t>
            </a:r>
          </a:p>
          <a:p>
            <a:pPr lvl="1"/>
            <a:r>
              <a:rPr lang="it-IT" sz="2400" i="1" dirty="0"/>
              <a:t>rigide</a:t>
            </a:r>
            <a:r>
              <a:rPr lang="it-IT" sz="2400" dirty="0"/>
              <a:t>  </a:t>
            </a:r>
          </a:p>
          <a:p>
            <a:pPr lvl="1"/>
            <a:r>
              <a:rPr lang="it-IT" sz="2400" i="1" dirty="0"/>
              <a:t>chiuse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E la società </a:t>
            </a:r>
            <a:r>
              <a:rPr lang="it-IT" sz="2400" i="1" dirty="0"/>
              <a:t>multiculturale</a:t>
            </a:r>
            <a:r>
              <a:rPr lang="it-IT" sz="2400" dirty="0"/>
              <a:t> appare, soprattutto, come un </a:t>
            </a:r>
            <a:r>
              <a:rPr lang="it-IT" sz="2400" i="1" dirty="0"/>
              <a:t>problema</a:t>
            </a:r>
            <a:r>
              <a:rPr lang="it-IT" sz="2400" dirty="0"/>
              <a:t> da </a:t>
            </a:r>
            <a:r>
              <a:rPr lang="it-IT" sz="2400" b="1" i="1" dirty="0"/>
              <a:t>gestire</a:t>
            </a:r>
            <a:r>
              <a:rPr lang="it-IT" sz="2400" dirty="0"/>
              <a:t> piuttosto che come </a:t>
            </a:r>
            <a:r>
              <a:rPr lang="it-IT" sz="2400" b="1" i="1" dirty="0"/>
              <a:t>occasione</a:t>
            </a:r>
            <a:r>
              <a:rPr lang="it-IT" sz="2400" dirty="0"/>
              <a:t> di </a:t>
            </a:r>
            <a:r>
              <a:rPr lang="it-IT" sz="2400" i="1" dirty="0"/>
              <a:t>reciproco arricchimento</a:t>
            </a:r>
            <a:r>
              <a:rPr lang="it-IT" sz="2400" dirty="0"/>
              <a:t>. </a:t>
            </a:r>
          </a:p>
          <a:p>
            <a:pPr marL="0" indent="0">
              <a:buNone/>
            </a:pPr>
            <a:r>
              <a:rPr lang="it-IT" sz="2400" dirty="0" smtClean="0"/>
              <a:t>Ma l</a:t>
            </a:r>
            <a:r>
              <a:rPr lang="it-IT" sz="2400" dirty="0" smtClean="0"/>
              <a:t>a </a:t>
            </a:r>
            <a:r>
              <a:rPr lang="it-IT" sz="2400" dirty="0"/>
              <a:t>società multiculturale può essere guardata </a:t>
            </a:r>
            <a:r>
              <a:rPr lang="it-IT" sz="2400" b="1" i="1" dirty="0"/>
              <a:t>invece</a:t>
            </a:r>
            <a:r>
              <a:rPr lang="it-IT" sz="2400" dirty="0"/>
              <a:t> che come </a:t>
            </a:r>
            <a:r>
              <a:rPr lang="it-IT" sz="2400" b="1" i="1" dirty="0"/>
              <a:t>problema</a:t>
            </a:r>
            <a:r>
              <a:rPr lang="it-IT" sz="2400" dirty="0"/>
              <a:t> come</a:t>
            </a:r>
          </a:p>
          <a:p>
            <a:pPr lvl="1"/>
            <a:r>
              <a:rPr lang="it-IT" sz="2400" b="1" i="1" dirty="0"/>
              <a:t>una sfida</a:t>
            </a:r>
            <a:r>
              <a:rPr lang="it-IT" sz="2400" dirty="0"/>
              <a:t> e </a:t>
            </a:r>
          </a:p>
          <a:p>
            <a:pPr lvl="1"/>
            <a:r>
              <a:rPr lang="it-IT" sz="2400" b="1" i="1" dirty="0"/>
              <a:t>una provocazione</a:t>
            </a:r>
            <a:r>
              <a:rPr lang="it-IT" sz="2400" dirty="0"/>
              <a:t> </a:t>
            </a:r>
          </a:p>
          <a:p>
            <a:pPr lvl="1"/>
            <a:r>
              <a:rPr lang="it-IT" sz="2400" i="1" dirty="0"/>
              <a:t>foriera di un nuovo umanesimo</a:t>
            </a:r>
            <a:r>
              <a:rPr lang="it-IT" sz="2400" dirty="0"/>
              <a:t> </a:t>
            </a:r>
          </a:p>
          <a:p>
            <a:pPr lvl="1"/>
            <a:r>
              <a:rPr lang="it-IT" sz="2400" dirty="0"/>
              <a:t>Di un </a:t>
            </a:r>
            <a:r>
              <a:rPr lang="it-IT" sz="2400" b="1" i="1" dirty="0"/>
              <a:t>nuovo </a:t>
            </a:r>
            <a:r>
              <a:rPr lang="it-IT" sz="2400" i="1" dirty="0"/>
              <a:t>stare insieme</a:t>
            </a:r>
            <a:r>
              <a:rPr lang="it-IT" sz="2400" dirty="0"/>
              <a:t> e</a:t>
            </a:r>
          </a:p>
          <a:p>
            <a:pPr lvl="1"/>
            <a:r>
              <a:rPr lang="it-IT" sz="2400" dirty="0"/>
              <a:t> stare </a:t>
            </a:r>
            <a:r>
              <a:rPr lang="it-IT" sz="2400" b="1" i="1" dirty="0"/>
              <a:t>bene</a:t>
            </a:r>
            <a:r>
              <a:rPr lang="it-IT" sz="2400" i="1" dirty="0"/>
              <a:t> insieme</a:t>
            </a:r>
            <a:r>
              <a:rPr lang="it-IT" sz="2400" dirty="0"/>
              <a:t> = </a:t>
            </a:r>
            <a:r>
              <a:rPr lang="it-IT" sz="2400" b="1" i="1" dirty="0"/>
              <a:t>convivialità delle differenze</a:t>
            </a:r>
            <a:r>
              <a:rPr lang="it-IT" sz="24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77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877646" cy="594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i="1" dirty="0"/>
              <a:t>La </a:t>
            </a:r>
            <a:r>
              <a:rPr lang="it-IT" b="1" i="1" dirty="0"/>
              <a:t>visione</a:t>
            </a:r>
            <a:r>
              <a:rPr lang="it-IT" i="1" dirty="0"/>
              <a:t> indicata nel prefisso </a:t>
            </a:r>
            <a:r>
              <a:rPr lang="it-IT" b="1" i="1" dirty="0"/>
              <a:t>INTER</a:t>
            </a:r>
            <a:r>
              <a:rPr lang="it-IT" dirty="0"/>
              <a:t> </a:t>
            </a:r>
            <a:r>
              <a:rPr lang="it-IT" b="1" i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Chi dice </a:t>
            </a:r>
            <a:r>
              <a:rPr lang="it-IT" b="1" dirty="0"/>
              <a:t>inter</a:t>
            </a:r>
            <a:r>
              <a:rPr lang="it-IT" i="1" dirty="0"/>
              <a:t>culturale</a:t>
            </a:r>
            <a:r>
              <a:rPr lang="it-IT" dirty="0"/>
              <a:t> dice necessariamente, se egli dà tutto il senso al prefisso </a:t>
            </a:r>
            <a:r>
              <a:rPr lang="it-IT" b="1" i="1" dirty="0"/>
              <a:t>inter</a:t>
            </a:r>
            <a:r>
              <a:rPr lang="it-IT" dirty="0"/>
              <a:t>: </a:t>
            </a:r>
          </a:p>
          <a:p>
            <a:pPr lvl="1"/>
            <a:r>
              <a:rPr lang="it-IT" b="1" dirty="0"/>
              <a:t>interazione </a:t>
            </a:r>
            <a:endParaRPr lang="it-IT" dirty="0"/>
          </a:p>
          <a:p>
            <a:pPr lvl="1"/>
            <a:r>
              <a:rPr lang="it-IT" b="1" dirty="0"/>
              <a:t>scambio </a:t>
            </a:r>
            <a:endParaRPr lang="it-IT" dirty="0"/>
          </a:p>
          <a:p>
            <a:pPr lvl="1"/>
            <a:r>
              <a:rPr lang="it-IT" b="1" dirty="0"/>
              <a:t>apertura</a:t>
            </a:r>
            <a:endParaRPr lang="it-IT" dirty="0"/>
          </a:p>
          <a:p>
            <a:pPr lvl="1"/>
            <a:r>
              <a:rPr lang="it-IT" b="1" dirty="0"/>
              <a:t>reciprocità</a:t>
            </a:r>
            <a:endParaRPr lang="it-IT" dirty="0"/>
          </a:p>
          <a:p>
            <a:pPr lvl="1"/>
            <a:r>
              <a:rPr lang="it-IT" b="1" dirty="0"/>
              <a:t>solidarietà obbiettiva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Dice anche, dando il suo pieno senso al termine </a:t>
            </a:r>
            <a:r>
              <a:rPr lang="it-IT" b="1" i="1" dirty="0"/>
              <a:t>cultura</a:t>
            </a:r>
            <a:r>
              <a:rPr lang="it-IT" dirty="0"/>
              <a:t>: </a:t>
            </a:r>
          </a:p>
          <a:p>
            <a:pPr lvl="1"/>
            <a:r>
              <a:rPr lang="it-IT" b="1" i="1" dirty="0"/>
              <a:t>riconoscimento</a:t>
            </a:r>
            <a:r>
              <a:rPr lang="it-IT" dirty="0"/>
              <a:t> dei valori </a:t>
            </a:r>
          </a:p>
          <a:p>
            <a:pPr lvl="1"/>
            <a:r>
              <a:rPr lang="it-IT" i="1" dirty="0"/>
              <a:t>dei modi di vita </a:t>
            </a:r>
            <a:endParaRPr lang="it-IT" dirty="0"/>
          </a:p>
          <a:p>
            <a:pPr lvl="1"/>
            <a:r>
              <a:rPr lang="it-IT" i="1" dirty="0"/>
              <a:t>delle rappresentazioni simboliche</a:t>
            </a:r>
            <a:r>
              <a:rPr lang="it-IT" dirty="0"/>
              <a:t>  alle quali si riferiscono gli esseri umani, individui o società, nelle loro relazioni con l’altro e nella loro </a:t>
            </a:r>
            <a:r>
              <a:rPr lang="it-IT" i="1" dirty="0"/>
              <a:t>comprensione</a:t>
            </a:r>
            <a:r>
              <a:rPr lang="it-IT" dirty="0"/>
              <a:t> del mondo, </a:t>
            </a:r>
          </a:p>
          <a:p>
            <a:pPr lvl="1"/>
            <a:r>
              <a:rPr lang="it-IT" b="1" i="1" dirty="0"/>
              <a:t>riconoscimento </a:t>
            </a:r>
            <a:r>
              <a:rPr lang="it-IT" dirty="0"/>
              <a:t>delle </a:t>
            </a:r>
            <a:r>
              <a:rPr lang="it-IT" i="1" dirty="0"/>
              <a:t>interazioni</a:t>
            </a:r>
            <a:r>
              <a:rPr lang="it-IT" dirty="0"/>
              <a:t> che intervengono di volta in volta tra molteplici registri di una stessa cultura, nello spazio e nel tempo. </a:t>
            </a:r>
          </a:p>
          <a:p>
            <a:pPr lvl="1"/>
            <a:r>
              <a:rPr lang="it-IT" dirty="0"/>
              <a:t>A differenza del </a:t>
            </a:r>
            <a:r>
              <a:rPr lang="it-IT" i="1" dirty="0"/>
              <a:t>multi</a:t>
            </a:r>
            <a:r>
              <a:rPr lang="it-IT" dirty="0"/>
              <a:t> e </a:t>
            </a:r>
            <a:r>
              <a:rPr lang="it-IT" i="1" dirty="0"/>
              <a:t>pluri</a:t>
            </a:r>
            <a:r>
              <a:rPr lang="it-IT" dirty="0"/>
              <a:t> l’</a:t>
            </a:r>
            <a:r>
              <a:rPr lang="it-IT" b="1" dirty="0"/>
              <a:t>opzione</a:t>
            </a:r>
            <a:r>
              <a:rPr lang="it-IT" dirty="0"/>
              <a:t> </a:t>
            </a:r>
            <a:r>
              <a:rPr lang="it-IT" dirty="0" smtClean="0"/>
              <a:t> interculturale </a:t>
            </a:r>
            <a:r>
              <a:rPr lang="it-IT" dirty="0"/>
              <a:t>è nell’ordine del </a:t>
            </a:r>
            <a:r>
              <a:rPr lang="it-IT" b="1" i="1" dirty="0"/>
              <a:t>processo</a:t>
            </a:r>
            <a:r>
              <a:rPr lang="it-IT" dirty="0"/>
              <a:t> e dell’</a:t>
            </a:r>
            <a:r>
              <a:rPr lang="it-IT" b="1" i="1" dirty="0"/>
              <a:t>azione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Essa afferma la </a:t>
            </a:r>
            <a:r>
              <a:rPr lang="it-IT" b="1" i="1" dirty="0"/>
              <a:t>realtà</a:t>
            </a:r>
            <a:r>
              <a:rPr lang="it-IT" dirty="0"/>
              <a:t> di una </a:t>
            </a:r>
            <a:r>
              <a:rPr lang="it-IT" b="1" i="1" dirty="0"/>
              <a:t>inter</a:t>
            </a:r>
            <a:r>
              <a:rPr lang="it-IT" dirty="0"/>
              <a:t>-</a:t>
            </a:r>
            <a:r>
              <a:rPr lang="it-IT" b="1" dirty="0"/>
              <a:t>azione</a:t>
            </a:r>
            <a:r>
              <a:rPr lang="it-IT" dirty="0"/>
              <a:t> </a:t>
            </a:r>
            <a:r>
              <a:rPr lang="it-IT" i="1" dirty="0"/>
              <a:t>positiva</a:t>
            </a:r>
            <a:r>
              <a:rPr lang="it-IT" dirty="0"/>
              <a:t> tra le </a:t>
            </a:r>
            <a:r>
              <a:rPr lang="it-IT" i="1" dirty="0"/>
              <a:t>differenti componenti</a:t>
            </a:r>
            <a:r>
              <a:rPr lang="it-IT" dirty="0"/>
              <a:t> di questa società e </a:t>
            </a:r>
            <a:r>
              <a:rPr lang="it-IT" i="1" dirty="0"/>
              <a:t>costituisce</a:t>
            </a:r>
            <a:r>
              <a:rPr lang="it-IT" dirty="0"/>
              <a:t>, nello stesso tempo oltre che un riferimento, un </a:t>
            </a:r>
            <a:r>
              <a:rPr lang="it-IT" b="1" i="1" dirty="0"/>
              <a:t>metodo</a:t>
            </a:r>
            <a:r>
              <a:rPr lang="it-IT" dirty="0"/>
              <a:t> e una </a:t>
            </a:r>
            <a:r>
              <a:rPr lang="it-IT" b="1" i="1" dirty="0"/>
              <a:t>prospettiva</a:t>
            </a:r>
            <a:r>
              <a:rPr lang="it-IT" dirty="0"/>
              <a:t>.</a:t>
            </a:r>
          </a:p>
          <a:p>
            <a:pPr marL="530352" lvl="1" indent="0">
              <a:buNone/>
            </a:pPr>
            <a:r>
              <a:rPr lang="it-IT" dirty="0"/>
              <a:t>							(M. REAY)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41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</a:t>
            </a:r>
            <a:r>
              <a:rPr lang="it-IT" b="1" i="1" dirty="0" smtClean="0"/>
              <a:t>III</a:t>
            </a: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877646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Il prefisso </a:t>
            </a:r>
            <a:r>
              <a:rPr lang="it-IT" sz="2400" i="1" dirty="0"/>
              <a:t>inter</a:t>
            </a:r>
            <a:r>
              <a:rPr lang="it-IT" sz="2400" dirty="0"/>
              <a:t> non rimanda </a:t>
            </a:r>
          </a:p>
          <a:p>
            <a:pPr lvl="1"/>
            <a:r>
              <a:rPr lang="it-IT" sz="2400" dirty="0"/>
              <a:t>né alla </a:t>
            </a:r>
            <a:r>
              <a:rPr lang="it-IT" sz="2400" b="1" i="1" dirty="0"/>
              <a:t>semplice</a:t>
            </a:r>
            <a:r>
              <a:rPr lang="it-IT" sz="2400" dirty="0"/>
              <a:t> </a:t>
            </a:r>
            <a:r>
              <a:rPr lang="it-IT" sz="2400" i="1" dirty="0"/>
              <a:t>convivenza</a:t>
            </a:r>
            <a:r>
              <a:rPr lang="it-IT" sz="2400" dirty="0"/>
              <a:t>, </a:t>
            </a:r>
          </a:p>
          <a:p>
            <a:pPr lvl="1"/>
            <a:r>
              <a:rPr lang="it-IT" sz="2400" dirty="0"/>
              <a:t>né ad una </a:t>
            </a:r>
            <a:r>
              <a:rPr lang="it-IT" sz="2400" b="1" i="1" dirty="0"/>
              <a:t>casuale</a:t>
            </a:r>
            <a:r>
              <a:rPr lang="it-IT" sz="2400" dirty="0"/>
              <a:t> </a:t>
            </a:r>
            <a:r>
              <a:rPr lang="it-IT" sz="2400" i="1" dirty="0"/>
              <a:t>mescolanza</a:t>
            </a:r>
            <a:r>
              <a:rPr lang="it-IT" sz="2400" dirty="0"/>
              <a:t> o confusione,  </a:t>
            </a:r>
          </a:p>
          <a:p>
            <a:pPr marL="0" indent="0">
              <a:buNone/>
            </a:pPr>
            <a:r>
              <a:rPr lang="it-IT" sz="2400" dirty="0"/>
              <a:t>esso esprime piuttosto  </a:t>
            </a:r>
          </a:p>
          <a:p>
            <a:pPr lvl="1"/>
            <a:r>
              <a:rPr lang="it-IT" sz="2400" dirty="0"/>
              <a:t>un </a:t>
            </a:r>
            <a:r>
              <a:rPr lang="it-IT" sz="2400" b="1" i="1" dirty="0"/>
              <a:t>progetto</a:t>
            </a:r>
            <a:r>
              <a:rPr lang="it-IT" sz="2400" i="1" dirty="0"/>
              <a:t> </a:t>
            </a:r>
            <a:r>
              <a:rPr lang="it-IT" sz="2400" dirty="0"/>
              <a:t>di </a:t>
            </a:r>
            <a:r>
              <a:rPr lang="it-IT" sz="2400" i="1" dirty="0"/>
              <a:t>nuova sintesi di culture</a:t>
            </a:r>
            <a:r>
              <a:rPr lang="it-IT" sz="2400" dirty="0"/>
              <a:t> </a:t>
            </a:r>
          </a:p>
          <a:p>
            <a:pPr marL="530352" lvl="1" indent="0">
              <a:buNone/>
            </a:pPr>
            <a:r>
              <a:rPr lang="it-IT" sz="2400" dirty="0"/>
              <a:t>che pur restando fedeli alle proprie radici </a:t>
            </a:r>
          </a:p>
          <a:p>
            <a:pPr lvl="1"/>
            <a:r>
              <a:rPr lang="it-IT" sz="2400" i="1" dirty="0" err="1"/>
              <a:t>interfecondano</a:t>
            </a:r>
            <a:r>
              <a:rPr lang="it-IT" sz="2400" dirty="0"/>
              <a:t> ed </a:t>
            </a:r>
            <a:r>
              <a:rPr lang="it-IT" sz="2400" i="1" dirty="0"/>
              <a:t>elaborano</a:t>
            </a:r>
            <a:r>
              <a:rPr lang="it-IT" sz="2400" dirty="0"/>
              <a:t> </a:t>
            </a:r>
            <a:r>
              <a:rPr lang="it-IT" sz="2400" b="1" dirty="0"/>
              <a:t>modelli originali</a:t>
            </a:r>
            <a:r>
              <a:rPr lang="it-IT" sz="2400" dirty="0"/>
              <a:t>  </a:t>
            </a:r>
          </a:p>
          <a:p>
            <a:pPr marL="0" indent="0">
              <a:buNone/>
            </a:pPr>
            <a:r>
              <a:rPr lang="it-IT" sz="2400" dirty="0"/>
              <a:t>mettendo in evidenza </a:t>
            </a:r>
          </a:p>
          <a:p>
            <a:pPr lvl="1"/>
            <a:r>
              <a:rPr lang="it-IT" sz="2400" dirty="0"/>
              <a:t>l’aspetto </a:t>
            </a:r>
            <a:r>
              <a:rPr lang="it-IT" sz="2400" i="1" dirty="0"/>
              <a:t>dinamico</a:t>
            </a:r>
            <a:endParaRPr lang="it-IT" sz="2400" dirty="0"/>
          </a:p>
          <a:p>
            <a:pPr lvl="1"/>
            <a:r>
              <a:rPr lang="it-IT" sz="2400" dirty="0"/>
              <a:t>come </a:t>
            </a:r>
            <a:r>
              <a:rPr lang="it-IT" sz="2400" i="1" dirty="0"/>
              <a:t>processo</a:t>
            </a:r>
            <a:r>
              <a:rPr lang="it-IT" sz="2400" dirty="0"/>
              <a:t> e </a:t>
            </a:r>
            <a:r>
              <a:rPr lang="it-IT" sz="2400" i="1" dirty="0"/>
              <a:t>azione</a:t>
            </a:r>
            <a:endParaRPr lang="it-IT" sz="2400" dirty="0"/>
          </a:p>
          <a:p>
            <a:pPr lvl="1"/>
            <a:r>
              <a:rPr lang="it-IT" sz="2400" dirty="0"/>
              <a:t>di </a:t>
            </a:r>
            <a:r>
              <a:rPr lang="it-IT" sz="2400" i="1" dirty="0"/>
              <a:t>interazione</a:t>
            </a:r>
            <a:r>
              <a:rPr lang="it-IT" sz="2400" dirty="0"/>
              <a:t> e di </a:t>
            </a:r>
            <a:r>
              <a:rPr lang="it-IT" sz="2400" i="1" dirty="0"/>
              <a:t>reciprocità</a:t>
            </a:r>
            <a:r>
              <a:rPr lang="it-IT" sz="2400" dirty="0"/>
              <a:t> </a:t>
            </a:r>
          </a:p>
          <a:p>
            <a:pPr lvl="1"/>
            <a:r>
              <a:rPr lang="it-IT" sz="2400" dirty="0"/>
              <a:t>che avviene in realtà tra </a:t>
            </a:r>
            <a:r>
              <a:rPr lang="it-IT" sz="2400" b="1" i="1" dirty="0"/>
              <a:t>persone</a:t>
            </a:r>
            <a:r>
              <a:rPr lang="it-IT" sz="2400" b="1" dirty="0"/>
              <a:t> </a:t>
            </a:r>
            <a:r>
              <a:rPr lang="it-IT" sz="2400" dirty="0"/>
              <a:t>piuttosto che tra culture.</a:t>
            </a:r>
          </a:p>
          <a:p>
            <a:pPr marL="0" indent="0">
              <a:buNone/>
            </a:pPr>
            <a:r>
              <a:rPr lang="it-IT" sz="2400" dirty="0"/>
              <a:t>						(</a:t>
            </a:r>
            <a:r>
              <a:rPr lang="it-IT" sz="2400" dirty="0" err="1"/>
              <a:t>F</a:t>
            </a:r>
            <a:r>
              <a:rPr lang="it-IT" sz="2400" dirty="0"/>
              <a:t>. RIZZI)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959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</a:t>
            </a:r>
            <a:r>
              <a:rPr lang="it-IT" b="1" i="1" dirty="0" err="1"/>
              <a:t>IIIa</a:t>
            </a:r>
            <a:r>
              <a:rPr lang="it-IT" b="1" i="1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877646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/>
              <a:t>L’approccio interculturale promuovendo l’incontro non tra culture </a:t>
            </a:r>
            <a:r>
              <a:rPr lang="it-IT" sz="2600" i="1" dirty="0"/>
              <a:t>astratte</a:t>
            </a:r>
            <a:r>
              <a:rPr lang="it-IT" sz="2600" dirty="0"/>
              <a:t>  ma tra soggetti in </a:t>
            </a:r>
            <a:r>
              <a:rPr lang="it-IT" sz="2600" i="1" dirty="0"/>
              <a:t>carne ed ossa</a:t>
            </a:r>
            <a:r>
              <a:rPr lang="it-IT" sz="2600" dirty="0"/>
              <a:t> in un clima di scambio fecondo, mira all’obbiettivo di</a:t>
            </a:r>
          </a:p>
          <a:p>
            <a:pPr lvl="1"/>
            <a:r>
              <a:rPr lang="it-IT" sz="2600" i="1" dirty="0"/>
              <a:t>aprire le menti</a:t>
            </a:r>
            <a:r>
              <a:rPr lang="it-IT" sz="2600" dirty="0"/>
              <a:t> ad </a:t>
            </a:r>
          </a:p>
          <a:p>
            <a:pPr lvl="1"/>
            <a:r>
              <a:rPr lang="it-IT" sz="2600" dirty="0"/>
              <a:t>una </a:t>
            </a:r>
            <a:r>
              <a:rPr lang="it-IT" sz="2600" i="1" dirty="0"/>
              <a:t>nuova modalità di conoscere</a:t>
            </a:r>
            <a:r>
              <a:rPr lang="it-IT" sz="2600" dirty="0"/>
              <a:t> </a:t>
            </a:r>
          </a:p>
          <a:p>
            <a:pPr lvl="1"/>
            <a:r>
              <a:rPr lang="it-IT" sz="2600" dirty="0"/>
              <a:t>la </a:t>
            </a:r>
            <a:r>
              <a:rPr lang="it-IT" sz="2600" i="1" dirty="0"/>
              <a:t>complessità</a:t>
            </a:r>
            <a:r>
              <a:rPr lang="it-IT" sz="2600" dirty="0"/>
              <a:t> della realtà </a:t>
            </a:r>
          </a:p>
          <a:p>
            <a:pPr lvl="1"/>
            <a:r>
              <a:rPr lang="it-IT" sz="2600" dirty="0"/>
              <a:t>per essere in grado di </a:t>
            </a:r>
            <a:r>
              <a:rPr lang="it-IT" sz="2600" i="1" dirty="0"/>
              <a:t>utilizzare</a:t>
            </a:r>
            <a:r>
              <a:rPr lang="it-IT" sz="2600" dirty="0"/>
              <a:t> tutti gli elementi che la costituiscono».</a:t>
            </a:r>
          </a:p>
          <a:p>
            <a:pPr marL="530352" lvl="1" indent="0">
              <a:buNone/>
            </a:pPr>
            <a:r>
              <a:rPr lang="it-IT" sz="2600" dirty="0"/>
              <a:t>						(V. ORLANDO) </a:t>
            </a:r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r>
              <a:rPr lang="it-IT" sz="2600" dirty="0"/>
              <a:t>Si tratta di acquisire una </a:t>
            </a:r>
            <a:r>
              <a:rPr lang="it-IT" sz="2600" i="1" dirty="0" err="1"/>
              <a:t>mens</a:t>
            </a:r>
            <a:r>
              <a:rPr lang="it-IT" sz="2600" dirty="0"/>
              <a:t> interculturale</a:t>
            </a:r>
          </a:p>
        </p:txBody>
      </p:sp>
    </p:spTree>
    <p:extLst>
      <p:ext uri="{BB962C8B-B14F-4D97-AF65-F5344CB8AC3E}">
        <p14:creationId xmlns:p14="http://schemas.microsoft.com/office/powerpoint/2010/main" val="32030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IV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877646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Interculturale non significa allora semplice </a:t>
            </a:r>
            <a:r>
              <a:rPr lang="it-IT" sz="2400" b="1" i="1" dirty="0"/>
              <a:t>coabitazione</a:t>
            </a:r>
            <a:r>
              <a:rPr lang="it-IT" sz="2400" dirty="0"/>
              <a:t> tra culture, ma </a:t>
            </a:r>
          </a:p>
          <a:p>
            <a:pPr lvl="1"/>
            <a:r>
              <a:rPr lang="it-IT" sz="2400" b="1" i="1" dirty="0"/>
              <a:t>ricerca</a:t>
            </a:r>
            <a:r>
              <a:rPr lang="it-IT" sz="2400" dirty="0"/>
              <a:t> congiunta di </a:t>
            </a:r>
            <a:r>
              <a:rPr lang="it-IT" sz="2400" i="1" dirty="0"/>
              <a:t>trasformazione</a:t>
            </a:r>
            <a:r>
              <a:rPr lang="it-IT" sz="2400" dirty="0"/>
              <a:t> </a:t>
            </a:r>
          </a:p>
          <a:p>
            <a:pPr lvl="1"/>
            <a:r>
              <a:rPr lang="it-IT" sz="2400" dirty="0"/>
              <a:t>principio di </a:t>
            </a:r>
            <a:r>
              <a:rPr lang="it-IT" sz="2400" b="1" dirty="0"/>
              <a:t>azione</a:t>
            </a:r>
            <a:r>
              <a:rPr lang="it-IT" sz="2400" dirty="0"/>
              <a:t>  </a:t>
            </a:r>
          </a:p>
          <a:p>
            <a:pPr marL="0" indent="0">
              <a:buNone/>
            </a:pPr>
            <a:r>
              <a:rPr lang="it-IT" sz="2400" dirty="0"/>
              <a:t>che dice  </a:t>
            </a:r>
          </a:p>
          <a:p>
            <a:pPr lvl="1"/>
            <a:r>
              <a:rPr lang="it-IT" sz="2400" i="1" dirty="0"/>
              <a:t>connessione</a:t>
            </a:r>
            <a:endParaRPr lang="it-IT" sz="2400" dirty="0"/>
          </a:p>
          <a:p>
            <a:pPr lvl="1"/>
            <a:r>
              <a:rPr lang="it-IT" sz="2400" i="1" dirty="0"/>
              <a:t>scambio</a:t>
            </a:r>
            <a:endParaRPr lang="it-IT" sz="2400" dirty="0"/>
          </a:p>
          <a:p>
            <a:pPr lvl="1"/>
            <a:r>
              <a:rPr lang="it-IT" sz="2400" i="1" dirty="0"/>
              <a:t>relazione</a:t>
            </a: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in questa prospettiva diventa, </a:t>
            </a:r>
          </a:p>
          <a:p>
            <a:pPr lvl="1"/>
            <a:r>
              <a:rPr lang="it-IT" sz="2400" i="1" dirty="0"/>
              <a:t>strategia</a:t>
            </a:r>
            <a:r>
              <a:rPr lang="it-IT" sz="2400" dirty="0"/>
              <a:t> e </a:t>
            </a:r>
            <a:r>
              <a:rPr lang="it-IT" sz="2400" i="1" dirty="0"/>
              <a:t>metodo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il cui obbiettivo è la </a:t>
            </a:r>
            <a:r>
              <a:rPr lang="it-IT" sz="2400" i="1" dirty="0"/>
              <a:t>società interculturale</a:t>
            </a:r>
            <a:r>
              <a:rPr lang="it-IT" sz="2400" dirty="0"/>
              <a:t> per la costruzione della quale concorrono tutti i gruppi.</a:t>
            </a:r>
          </a:p>
          <a:p>
            <a:pPr marL="0" indent="0">
              <a:buNone/>
            </a:pPr>
            <a:r>
              <a:rPr lang="it-IT" sz="2400" dirty="0"/>
              <a:t>						(G. MAFFIOLETTI)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5459EFF1-4DF6-2641-B8FA-2EDF93B3632C}"/>
              </a:ext>
            </a:extLst>
          </p:cNvPr>
          <p:cNvSpPr txBox="1"/>
          <p:nvPr/>
        </p:nvSpPr>
        <p:spPr>
          <a:xfrm>
            <a:off x="4146698" y="5528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5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IVa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37559"/>
            <a:ext cx="9877646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i="1" dirty="0"/>
              <a:t>Dove</a:t>
            </a:r>
            <a:r>
              <a:rPr lang="it-IT" sz="2400" dirty="0"/>
              <a:t> e quando l’interculturalità </a:t>
            </a:r>
            <a:r>
              <a:rPr lang="it-IT" sz="2400" b="1" i="1" dirty="0"/>
              <a:t>accade</a:t>
            </a:r>
            <a:r>
              <a:rPr lang="it-IT" sz="2400" dirty="0"/>
              <a:t>? Si fa </a:t>
            </a:r>
            <a:r>
              <a:rPr lang="it-IT" sz="2400" b="1" i="1" dirty="0"/>
              <a:t>evento</a:t>
            </a:r>
            <a:r>
              <a:rPr lang="it-IT" sz="2400" dirty="0"/>
              <a:t>? </a:t>
            </a:r>
          </a:p>
          <a:p>
            <a:pPr marL="0" indent="0">
              <a:buNone/>
            </a:pPr>
            <a:r>
              <a:rPr lang="it-IT" sz="2400" dirty="0"/>
              <a:t>DOVE: </a:t>
            </a:r>
          </a:p>
          <a:p>
            <a:pPr lvl="1"/>
            <a:r>
              <a:rPr lang="it-IT" sz="2400" dirty="0"/>
              <a:t>nel </a:t>
            </a:r>
            <a:r>
              <a:rPr lang="it-IT" sz="2400" b="1" i="1" dirty="0"/>
              <a:t>sistema</a:t>
            </a:r>
            <a:r>
              <a:rPr lang="it-IT" sz="2400" dirty="0"/>
              <a:t> </a:t>
            </a:r>
            <a:r>
              <a:rPr lang="it-IT" sz="2400" b="1" i="1" dirty="0"/>
              <a:t>cognitivo</a:t>
            </a:r>
            <a:r>
              <a:rPr lang="it-IT" sz="2400" dirty="0"/>
              <a:t> del soggetto</a:t>
            </a:r>
          </a:p>
          <a:p>
            <a:pPr lvl="1"/>
            <a:r>
              <a:rPr lang="it-IT" sz="2400" dirty="0"/>
              <a:t>nell’</a:t>
            </a:r>
            <a:r>
              <a:rPr lang="it-IT" sz="2400" b="1" i="1" dirty="0"/>
              <a:t>esperienza</a:t>
            </a:r>
            <a:r>
              <a:rPr lang="it-IT" sz="2400" dirty="0"/>
              <a:t> </a:t>
            </a:r>
            <a:r>
              <a:rPr lang="it-IT" sz="2400" b="1" i="1" dirty="0"/>
              <a:t>cognitiva</a:t>
            </a:r>
            <a:r>
              <a:rPr lang="it-IT" sz="2400" dirty="0"/>
              <a:t> dei soggetti</a:t>
            </a:r>
          </a:p>
          <a:p>
            <a:pPr marL="0" indent="0">
              <a:buNone/>
            </a:pPr>
            <a:r>
              <a:rPr lang="it-IT" sz="2400" dirty="0"/>
              <a:t> QUANDO: </a:t>
            </a:r>
          </a:p>
          <a:p>
            <a:pPr marL="0" indent="0">
              <a:buNone/>
            </a:pPr>
            <a:r>
              <a:rPr lang="it-IT" sz="2400" dirty="0"/>
              <a:t>Quando nei soggetti che interagiscono si verifica un:</a:t>
            </a:r>
          </a:p>
          <a:p>
            <a:pPr lvl="1"/>
            <a:r>
              <a:rPr lang="it-IT" sz="2400" i="1" dirty="0"/>
              <a:t>vissuto </a:t>
            </a:r>
            <a:r>
              <a:rPr lang="it-IT" sz="2400" b="1" i="1" dirty="0"/>
              <a:t>sintetico </a:t>
            </a:r>
            <a:r>
              <a:rPr lang="it-IT" sz="2400" b="1" i="1" dirty="0" err="1" smtClean="0"/>
              <a:t>reinterpretativo</a:t>
            </a:r>
            <a:r>
              <a:rPr lang="it-IT" sz="2400" i="1" dirty="0" smtClean="0"/>
              <a:t> </a:t>
            </a:r>
            <a:r>
              <a:rPr lang="it-IT" sz="2400" i="1" dirty="0"/>
              <a:t>di più culture</a:t>
            </a:r>
            <a:endParaRPr lang="it-IT" sz="2400" dirty="0"/>
          </a:p>
          <a:p>
            <a:pPr lvl="1"/>
            <a:r>
              <a:rPr lang="it-IT" sz="2400" i="1" dirty="0"/>
              <a:t>quando </a:t>
            </a:r>
            <a:r>
              <a:rPr lang="it-IT" sz="2400" b="1" i="1" dirty="0"/>
              <a:t>percepisco</a:t>
            </a:r>
            <a:r>
              <a:rPr lang="it-IT" sz="2400" i="1" dirty="0"/>
              <a:t> nell’esperienza di incontro un </a:t>
            </a:r>
            <a:r>
              <a:rPr lang="it-IT" sz="2400" b="1" i="1" dirty="0"/>
              <a:t>pensiero divergente</a:t>
            </a:r>
            <a:r>
              <a:rPr lang="it-IT" sz="2400" i="1" dirty="0"/>
              <a:t> rispetto al mio che posso accogliere o no</a:t>
            </a:r>
            <a:endParaRPr lang="it-IT" sz="2400" dirty="0"/>
          </a:p>
          <a:p>
            <a:pPr lvl="1"/>
            <a:r>
              <a:rPr lang="it-IT" sz="2400" i="1" dirty="0"/>
              <a:t>quando </a:t>
            </a:r>
            <a:r>
              <a:rPr lang="it-IT" sz="2400" b="1" i="1" dirty="0"/>
              <a:t>avviene </a:t>
            </a:r>
            <a:r>
              <a:rPr lang="it-IT" sz="2400" i="1" dirty="0"/>
              <a:t>una </a:t>
            </a:r>
            <a:r>
              <a:rPr lang="it-IT" sz="2400" b="1" i="1" dirty="0"/>
              <a:t>transitività cognitiva</a:t>
            </a:r>
            <a:r>
              <a:rPr lang="it-IT" sz="2400" i="1" dirty="0"/>
              <a:t>, uno spiazzamento del proprio orizzonte davanti ad un pensiero divergente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 siamo qui al </a:t>
            </a:r>
            <a:r>
              <a:rPr lang="it-IT" sz="2400" b="1" i="1" dirty="0"/>
              <a:t>cuore</a:t>
            </a:r>
            <a:r>
              <a:rPr lang="it-IT" sz="2400" i="1" dirty="0"/>
              <a:t> dell’interculturalità</a:t>
            </a:r>
            <a:r>
              <a:rPr lang="it-IT" sz="2400" dirty="0"/>
              <a:t> che è proprio il cogliere questo pensiero divergente.</a:t>
            </a:r>
          </a:p>
          <a:p>
            <a:pPr marL="0" indent="0">
              <a:buNone/>
            </a:pPr>
            <a:r>
              <a:rPr lang="it-IT" sz="2400" dirty="0"/>
              <a:t>						(D. DEMETRIO)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5459EFF1-4DF6-2641-B8FA-2EDF93B3632C}"/>
              </a:ext>
            </a:extLst>
          </p:cNvPr>
          <p:cNvSpPr txBox="1"/>
          <p:nvPr/>
        </p:nvSpPr>
        <p:spPr>
          <a:xfrm>
            <a:off x="4146698" y="5528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62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B3BC1-BE92-A247-A4A2-3ACC62F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6702"/>
            <a:ext cx="9601200" cy="1485900"/>
          </a:xfrm>
        </p:spPr>
        <p:txBody>
          <a:bodyPr/>
          <a:lstStyle/>
          <a:p>
            <a:r>
              <a:rPr lang="it-IT" b="1" i="1" dirty="0"/>
              <a:t>SCHEDA 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8B0266F-D4F2-C24B-B81A-7330A04C3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37559"/>
            <a:ext cx="9877646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Alla </a:t>
            </a:r>
            <a:r>
              <a:rPr lang="it-IT" sz="2200" i="1" dirty="0"/>
              <a:t>società interculturale</a:t>
            </a:r>
            <a:r>
              <a:rPr lang="it-IT" sz="2200" dirty="0"/>
              <a:t> non si arriva che </a:t>
            </a:r>
            <a:r>
              <a:rPr lang="it-IT" sz="2200" i="1" dirty="0"/>
              <a:t>attraverso l’</a:t>
            </a:r>
            <a:r>
              <a:rPr lang="it-IT" sz="2200" b="1" i="1" dirty="0"/>
              <a:t>educazione</a:t>
            </a:r>
            <a:r>
              <a:rPr lang="it-IT" sz="2200" i="1" dirty="0"/>
              <a:t> all’interculturalità.</a:t>
            </a:r>
            <a:r>
              <a:rPr lang="it-IT" sz="2200" dirty="0"/>
              <a:t> Questo vuol dire allora che l’interculturalità è frutto di un </a:t>
            </a:r>
            <a:r>
              <a:rPr lang="it-IT" sz="2200" b="1" i="1" dirty="0"/>
              <a:t>progetto</a:t>
            </a:r>
            <a:r>
              <a:rPr lang="it-IT" sz="2200" dirty="0"/>
              <a:t> </a:t>
            </a:r>
            <a:r>
              <a:rPr lang="it-IT" sz="2200" i="1" dirty="0"/>
              <a:t>educativo</a:t>
            </a:r>
            <a:r>
              <a:rPr lang="it-IT" sz="2200" dirty="0"/>
              <a:t> </a:t>
            </a:r>
            <a:r>
              <a:rPr lang="it-IT" sz="2200" b="1" i="1" dirty="0"/>
              <a:t>intenzionale</a:t>
            </a:r>
            <a:r>
              <a:rPr lang="it-IT" sz="2200" dirty="0"/>
              <a:t>. </a:t>
            </a:r>
          </a:p>
          <a:p>
            <a:pPr marL="0" indent="0">
              <a:buNone/>
            </a:pPr>
            <a:r>
              <a:rPr lang="it-IT" sz="2200" dirty="0"/>
              <a:t>L’</a:t>
            </a:r>
            <a:r>
              <a:rPr lang="it-IT" sz="2200" i="1" dirty="0"/>
              <a:t>educazione</a:t>
            </a:r>
            <a:r>
              <a:rPr lang="it-IT" sz="2200" dirty="0"/>
              <a:t> </a:t>
            </a:r>
            <a:r>
              <a:rPr lang="it-IT" sz="2200" b="1" i="1" dirty="0"/>
              <a:t>inter</a:t>
            </a:r>
            <a:r>
              <a:rPr lang="it-IT" sz="2200" i="1" dirty="0"/>
              <a:t>culturale</a:t>
            </a:r>
            <a:r>
              <a:rPr lang="it-IT" sz="2200" dirty="0"/>
              <a:t> punta</a:t>
            </a:r>
          </a:p>
          <a:p>
            <a:pPr lvl="1"/>
            <a:r>
              <a:rPr lang="it-IT" sz="2200" dirty="0"/>
              <a:t>a </a:t>
            </a:r>
            <a:r>
              <a:rPr lang="it-IT" sz="2200" i="1" dirty="0"/>
              <a:t>stimolare</a:t>
            </a:r>
            <a:r>
              <a:rPr lang="it-IT" sz="2200" dirty="0"/>
              <a:t> i soggetti in azione ad </a:t>
            </a:r>
            <a:r>
              <a:rPr lang="it-IT" sz="2200" b="1" i="1" dirty="0"/>
              <a:t>aprirs</a:t>
            </a:r>
            <a:r>
              <a:rPr lang="it-IT" sz="2200" dirty="0"/>
              <a:t>i al </a:t>
            </a:r>
            <a:r>
              <a:rPr lang="it-IT" sz="2200" b="1" i="1" dirty="0"/>
              <a:t>decentramento</a:t>
            </a:r>
            <a:r>
              <a:rPr lang="it-IT" sz="2200" dirty="0"/>
              <a:t> e</a:t>
            </a:r>
          </a:p>
          <a:p>
            <a:pPr lvl="1"/>
            <a:r>
              <a:rPr lang="it-IT" sz="2200" dirty="0"/>
              <a:t>alla </a:t>
            </a:r>
            <a:r>
              <a:rPr lang="it-IT" sz="2200" b="1" i="1" dirty="0"/>
              <a:t>circolarità</a:t>
            </a:r>
            <a:r>
              <a:rPr lang="it-IT" sz="2200" dirty="0"/>
              <a:t> dei </a:t>
            </a:r>
            <a:r>
              <a:rPr lang="it-IT" sz="2200" i="1" dirty="0"/>
              <a:t>punti di vista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l’educazione interculturale </a:t>
            </a:r>
          </a:p>
          <a:p>
            <a:pPr lvl="1"/>
            <a:r>
              <a:rPr lang="it-IT" sz="2200" dirty="0"/>
              <a:t>è la </a:t>
            </a:r>
            <a:r>
              <a:rPr lang="it-IT" sz="2200" i="1" dirty="0"/>
              <a:t>risposta educativa</a:t>
            </a:r>
            <a:r>
              <a:rPr lang="it-IT" sz="2200" dirty="0"/>
              <a:t> alla società multietnico/culturale </a:t>
            </a:r>
          </a:p>
          <a:p>
            <a:pPr lvl="1"/>
            <a:r>
              <a:rPr lang="it-IT" sz="2200" dirty="0"/>
              <a:t>per </a:t>
            </a:r>
            <a:r>
              <a:rPr lang="it-IT" sz="2200" i="1" dirty="0"/>
              <a:t>arrivare</a:t>
            </a:r>
            <a:r>
              <a:rPr lang="it-IT" sz="2200" dirty="0"/>
              <a:t> ad una </a:t>
            </a:r>
            <a:r>
              <a:rPr lang="it-IT" sz="2200" i="1" dirty="0"/>
              <a:t>convivenza pacifica e solidale</a:t>
            </a:r>
            <a:r>
              <a:rPr lang="it-IT" sz="2200" dirty="0"/>
              <a:t> </a:t>
            </a:r>
          </a:p>
          <a:p>
            <a:r>
              <a:rPr lang="it-IT" sz="2200" dirty="0"/>
              <a:t>Dove:</a:t>
            </a:r>
          </a:p>
          <a:p>
            <a:pPr lvl="1"/>
            <a:r>
              <a:rPr lang="it-IT" sz="2200" dirty="0"/>
              <a:t>ogni essere umano è </a:t>
            </a:r>
            <a:r>
              <a:rPr lang="it-IT" sz="2200" b="1" i="1" dirty="0"/>
              <a:t>rispettato</a:t>
            </a:r>
            <a:r>
              <a:rPr lang="it-IT" sz="2200" dirty="0"/>
              <a:t> nella </a:t>
            </a:r>
            <a:r>
              <a:rPr lang="it-IT" sz="2200" i="1" dirty="0"/>
              <a:t>sua dignità</a:t>
            </a:r>
            <a:r>
              <a:rPr lang="it-IT" sz="2200" dirty="0"/>
              <a:t>  </a:t>
            </a:r>
          </a:p>
          <a:p>
            <a:pPr lvl="1"/>
            <a:r>
              <a:rPr lang="it-IT" sz="2200" b="1" i="1" dirty="0"/>
              <a:t>valorizzato</a:t>
            </a:r>
            <a:r>
              <a:rPr lang="it-IT" sz="2200" dirty="0"/>
              <a:t> nella sua </a:t>
            </a:r>
            <a:r>
              <a:rPr lang="it-IT" sz="2200" i="1" dirty="0"/>
              <a:t>diversità</a:t>
            </a:r>
            <a:r>
              <a:rPr lang="it-IT" sz="2200" dirty="0"/>
              <a:t>, </a:t>
            </a:r>
          </a:p>
          <a:p>
            <a:pPr lvl="1"/>
            <a:r>
              <a:rPr lang="it-IT" sz="2200" b="1" i="1" dirty="0"/>
              <a:t>promuovendo</a:t>
            </a:r>
            <a:r>
              <a:rPr lang="it-IT" sz="2200" dirty="0"/>
              <a:t> la </a:t>
            </a:r>
            <a:r>
              <a:rPr lang="it-IT" sz="2200" i="1" dirty="0"/>
              <a:t>convivialità delle differenze</a:t>
            </a:r>
            <a:r>
              <a:rPr lang="it-IT" sz="2200" dirty="0"/>
              <a:t>.</a:t>
            </a:r>
          </a:p>
          <a:p>
            <a:pPr marL="530352" lvl="1" indent="0">
              <a:buNone/>
            </a:pPr>
            <a:r>
              <a:rPr lang="it-IT" sz="2200" dirty="0"/>
              <a:t>						(HIANG-CHU A. CHANG)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5459EFF1-4DF6-2641-B8FA-2EDF93B3632C}"/>
              </a:ext>
            </a:extLst>
          </p:cNvPr>
          <p:cNvSpPr txBox="1"/>
          <p:nvPr/>
        </p:nvSpPr>
        <p:spPr>
          <a:xfrm>
            <a:off x="4146698" y="5528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31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{D6050D84-C057-8545-922C-FB076249FDF5}tf10001072</Template>
  <TotalTime>59</TotalTime>
  <Words>254</Words>
  <Application>Microsoft Office PowerPoint</Application>
  <PresentationFormat>Personalizzato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Ritaglio</vt:lpstr>
      <vt:lpstr>INTERCULTURALE </vt:lpstr>
      <vt:lpstr>SCHEDA I</vt:lpstr>
      <vt:lpstr>SCHEDA I a</vt:lpstr>
      <vt:lpstr>SCHEDA II</vt:lpstr>
      <vt:lpstr>SCHEDA III</vt:lpstr>
      <vt:lpstr>SCHEDA IIIa </vt:lpstr>
      <vt:lpstr>SCHEDA IV </vt:lpstr>
      <vt:lpstr>SCHEDA IVa </vt:lpstr>
      <vt:lpstr>SCHEDA V</vt:lpstr>
      <vt:lpstr>SCHEDA VI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INTERCULTURALE </dc:title>
  <dc:creator>Arturo Bonandi</dc:creator>
  <cp:lastModifiedBy>Utente</cp:lastModifiedBy>
  <cp:revision>10</cp:revision>
  <dcterms:created xsi:type="dcterms:W3CDTF">2018-03-31T06:44:42Z</dcterms:created>
  <dcterms:modified xsi:type="dcterms:W3CDTF">2018-04-02T17:17:28Z</dcterms:modified>
</cp:coreProperties>
</file>