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/>
    <p:restoredTop sz="94681"/>
  </p:normalViewPr>
  <p:slideViewPr>
    <p:cSldViewPr snapToGrid="0" snapToObjects="1">
      <p:cViewPr varScale="1">
        <p:scale>
          <a:sx n="58" d="100"/>
          <a:sy n="58" d="100"/>
        </p:scale>
        <p:origin x="-390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2016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320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11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01539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155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803180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108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859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1159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3781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1372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8112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532914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2509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3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620871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910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803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30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931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8749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6900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053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8402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290263A-1793-6B4D-A5AD-39FCF16501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TRANSCULTURA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C66356C9-7AC3-204A-B913-9A8EDE0ACE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P. Palmiro Mileto</a:t>
            </a:r>
          </a:p>
        </p:txBody>
      </p:sp>
    </p:spTree>
    <p:extLst>
      <p:ext uri="{BB962C8B-B14F-4D97-AF65-F5344CB8AC3E}">
        <p14:creationId xmlns:p14="http://schemas.microsoft.com/office/powerpoint/2010/main" val="366270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09B49C0-AD10-364D-A1E9-2025C662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>
                <a:solidFill>
                  <a:schemeClr val="tx1"/>
                </a:solidFill>
              </a:rPr>
              <a:t>SCHEDA 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797D832-97F3-C943-A235-F319DC3E1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Il concetto di </a:t>
            </a:r>
            <a:r>
              <a:rPr lang="it-IT" sz="2400" i="1" dirty="0">
                <a:solidFill>
                  <a:schemeClr val="tx1"/>
                </a:solidFill>
              </a:rPr>
              <a:t>transcultura</a:t>
            </a:r>
            <a:r>
              <a:rPr lang="it-IT" sz="2400" dirty="0">
                <a:solidFill>
                  <a:schemeClr val="tx1"/>
                </a:solidFill>
              </a:rPr>
              <a:t>  è utilizzato per indicare degli elementi culturali comuni, che solitamente vengono designati come :</a:t>
            </a:r>
          </a:p>
          <a:p>
            <a:pPr marL="530352" lvl="1" indent="0">
              <a:buNone/>
            </a:pPr>
            <a:r>
              <a:rPr lang="it-IT" sz="2400" dirty="0" smtClean="0">
                <a:solidFill>
                  <a:schemeClr val="tx1"/>
                </a:solidFill>
              </a:rPr>
              <a:t>- </a:t>
            </a:r>
            <a:r>
              <a:rPr lang="it-IT" sz="2400" i="1" dirty="0" smtClean="0">
                <a:solidFill>
                  <a:schemeClr val="tx1"/>
                </a:solidFill>
              </a:rPr>
              <a:t>tratti </a:t>
            </a:r>
            <a:r>
              <a:rPr lang="it-IT" sz="2400" i="1" dirty="0">
                <a:solidFill>
                  <a:schemeClr val="tx1"/>
                </a:solidFill>
              </a:rPr>
              <a:t>universali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e </a:t>
            </a:r>
          </a:p>
          <a:p>
            <a:pPr marL="530352" lvl="1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- </a:t>
            </a:r>
            <a:r>
              <a:rPr lang="it-IT" sz="2400" i="1" dirty="0">
                <a:solidFill>
                  <a:schemeClr val="tx1"/>
                </a:solidFill>
              </a:rPr>
              <a:t>valori permanenti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Il termine </a:t>
            </a:r>
            <a:r>
              <a:rPr lang="it-IT" sz="2400" i="1" dirty="0">
                <a:solidFill>
                  <a:schemeClr val="tx1"/>
                </a:solidFill>
              </a:rPr>
              <a:t>trans</a:t>
            </a:r>
            <a:r>
              <a:rPr lang="it-IT" sz="2400" dirty="0">
                <a:solidFill>
                  <a:schemeClr val="tx1"/>
                </a:solidFill>
              </a:rPr>
              <a:t>culturale rimanda, dunque, a qualcosa che </a:t>
            </a:r>
            <a:r>
              <a:rPr lang="it-IT" sz="2400" i="1" dirty="0">
                <a:solidFill>
                  <a:schemeClr val="tx1"/>
                </a:solidFill>
              </a:rPr>
              <a:t>attraversa</a:t>
            </a:r>
            <a:r>
              <a:rPr lang="it-IT" sz="2400" dirty="0">
                <a:solidFill>
                  <a:schemeClr val="tx1"/>
                </a:solidFill>
              </a:rPr>
              <a:t> le culture. Tale concetto quindi </a:t>
            </a:r>
            <a:r>
              <a:rPr lang="it-IT" sz="2400" i="1" dirty="0">
                <a:solidFill>
                  <a:schemeClr val="tx1"/>
                </a:solidFill>
              </a:rPr>
              <a:t>trascende</a:t>
            </a:r>
            <a:r>
              <a:rPr lang="it-IT" sz="2400" dirty="0">
                <a:solidFill>
                  <a:schemeClr val="tx1"/>
                </a:solidFill>
              </a:rPr>
              <a:t> la </a:t>
            </a:r>
            <a:r>
              <a:rPr lang="it-IT" sz="2400" i="1" dirty="0">
                <a:solidFill>
                  <a:schemeClr val="tx1"/>
                </a:solidFill>
              </a:rPr>
              <a:t>singolarità</a:t>
            </a:r>
            <a:r>
              <a:rPr lang="it-IT" sz="2400" dirty="0">
                <a:solidFill>
                  <a:schemeClr val="tx1"/>
                </a:solidFill>
              </a:rPr>
              <a:t> e la </a:t>
            </a:r>
            <a:r>
              <a:rPr lang="it-IT" sz="2400" i="1" dirty="0">
                <a:solidFill>
                  <a:schemeClr val="tx1"/>
                </a:solidFill>
              </a:rPr>
              <a:t>specificità</a:t>
            </a:r>
            <a:r>
              <a:rPr lang="it-IT" sz="2400" dirty="0">
                <a:solidFill>
                  <a:schemeClr val="tx1"/>
                </a:solidFill>
              </a:rPr>
              <a:t> delle culture. 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				(Y. H. POORTINGA; M. ABDALLAH-PRECEILLE)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0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09B49C0-AD10-364D-A1E9-2025C662F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1485900"/>
          </a:xfrm>
        </p:spPr>
        <p:txBody>
          <a:bodyPr/>
          <a:lstStyle/>
          <a:p>
            <a:r>
              <a:rPr lang="it-IT" b="1" i="1" dirty="0">
                <a:solidFill>
                  <a:schemeClr val="tx1"/>
                </a:solidFill>
              </a:rPr>
              <a:t>SCHEDA 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797D832-97F3-C943-A235-F319DC3E1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745067"/>
            <a:ext cx="10329333" cy="65193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</a:rPr>
              <a:t>Strategie educative transcultura </a:t>
            </a:r>
            <a:r>
              <a:rPr lang="it-IT" sz="2400" dirty="0">
                <a:solidFill>
                  <a:schemeClr val="tx1"/>
                </a:solidFill>
              </a:rPr>
              <a:t> 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Le «strategie educative guarderebbero allo sviluppo di elementi universali che sono comuni a tutti gli uomini come possono essere valori formali tipo: </a:t>
            </a:r>
          </a:p>
          <a:p>
            <a:pPr lvl="1"/>
            <a:r>
              <a:rPr lang="it-IT" sz="2400" i="1" dirty="0">
                <a:solidFill>
                  <a:schemeClr val="tx1"/>
                </a:solidFill>
              </a:rPr>
              <a:t> il rispetto </a:t>
            </a:r>
            <a:endParaRPr lang="it-IT" sz="2400" dirty="0">
              <a:solidFill>
                <a:schemeClr val="tx1"/>
              </a:solidFill>
            </a:endParaRPr>
          </a:p>
          <a:p>
            <a:pPr lvl="1"/>
            <a:r>
              <a:rPr lang="it-IT" sz="2400" i="1" dirty="0">
                <a:solidFill>
                  <a:schemeClr val="tx1"/>
                </a:solidFill>
              </a:rPr>
              <a:t>la correttezza </a:t>
            </a:r>
            <a:endParaRPr lang="it-IT" sz="2400" dirty="0">
              <a:solidFill>
                <a:schemeClr val="tx1"/>
              </a:solidFill>
            </a:endParaRPr>
          </a:p>
          <a:p>
            <a:pPr lvl="1"/>
            <a:r>
              <a:rPr lang="it-IT" sz="2400" i="1" dirty="0">
                <a:solidFill>
                  <a:schemeClr val="tx1"/>
                </a:solidFill>
              </a:rPr>
              <a:t>la pace </a:t>
            </a:r>
            <a:endParaRPr lang="it-IT" sz="2400" dirty="0">
              <a:solidFill>
                <a:schemeClr val="tx1"/>
              </a:solidFill>
            </a:endParaRPr>
          </a:p>
          <a:p>
            <a:pPr lvl="1"/>
            <a:r>
              <a:rPr lang="it-IT" sz="2400" i="1" dirty="0">
                <a:solidFill>
                  <a:schemeClr val="tx1"/>
                </a:solidFill>
              </a:rPr>
              <a:t>la giustizia </a:t>
            </a:r>
            <a:endParaRPr lang="it-IT" sz="2400" dirty="0">
              <a:solidFill>
                <a:schemeClr val="tx1"/>
              </a:solidFill>
            </a:endParaRPr>
          </a:p>
          <a:p>
            <a:pPr lvl="1"/>
            <a:r>
              <a:rPr lang="it-IT" sz="2400" i="1" dirty="0">
                <a:solidFill>
                  <a:schemeClr val="tx1"/>
                </a:solidFill>
              </a:rPr>
              <a:t>la difesa dell’ambiente </a:t>
            </a:r>
            <a:endParaRPr lang="it-IT" sz="2400" dirty="0">
              <a:solidFill>
                <a:schemeClr val="tx1"/>
              </a:solidFill>
            </a:endParaRPr>
          </a:p>
          <a:p>
            <a:pPr lvl="1"/>
            <a:r>
              <a:rPr lang="it-IT" sz="2400" i="1" dirty="0">
                <a:solidFill>
                  <a:schemeClr val="tx1"/>
                </a:solidFill>
              </a:rPr>
              <a:t>il diritto allo sviluppo </a:t>
            </a:r>
            <a:r>
              <a:rPr lang="it-IT" sz="2400" dirty="0">
                <a:solidFill>
                  <a:schemeClr val="tx1"/>
                </a:solidFill>
              </a:rPr>
              <a:t> 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Così come pure viene prestata attenzione </a:t>
            </a:r>
            <a:r>
              <a:rPr lang="it-IT" sz="2400" i="1" dirty="0">
                <a:solidFill>
                  <a:schemeClr val="tx1"/>
                </a:solidFill>
              </a:rPr>
              <a:t>non a ciò che divide</a:t>
            </a:r>
            <a:r>
              <a:rPr lang="it-IT" sz="2400" dirty="0">
                <a:solidFill>
                  <a:schemeClr val="tx1"/>
                </a:solidFill>
              </a:rPr>
              <a:t>, ma a ciò che </a:t>
            </a:r>
            <a:r>
              <a:rPr lang="it-IT" sz="2400" i="1" dirty="0">
                <a:solidFill>
                  <a:schemeClr val="tx1"/>
                </a:solidFill>
              </a:rPr>
              <a:t>unisce</a:t>
            </a:r>
            <a:r>
              <a:rPr lang="it-IT" sz="2400" dirty="0">
                <a:solidFill>
                  <a:schemeClr val="tx1"/>
                </a:solidFill>
              </a:rPr>
              <a:t>, come: </a:t>
            </a:r>
          </a:p>
          <a:p>
            <a:pPr lvl="1"/>
            <a:r>
              <a:rPr lang="it-IT" sz="2400" i="1" dirty="0">
                <a:solidFill>
                  <a:schemeClr val="tx1"/>
                </a:solidFill>
              </a:rPr>
              <a:t>le  idee </a:t>
            </a:r>
            <a:endParaRPr lang="it-IT" sz="2400" dirty="0">
              <a:solidFill>
                <a:schemeClr val="tx1"/>
              </a:solidFill>
            </a:endParaRPr>
          </a:p>
          <a:p>
            <a:pPr lvl="1"/>
            <a:r>
              <a:rPr lang="it-IT" sz="2400" i="1" dirty="0">
                <a:solidFill>
                  <a:schemeClr val="tx1"/>
                </a:solidFill>
              </a:rPr>
              <a:t>i sentimenti </a:t>
            </a:r>
            <a:endParaRPr lang="it-IT" sz="2400" dirty="0">
              <a:solidFill>
                <a:schemeClr val="tx1"/>
              </a:solidFill>
            </a:endParaRPr>
          </a:p>
          <a:p>
            <a:pPr lvl="1"/>
            <a:r>
              <a:rPr lang="it-IT" sz="2400" i="1" dirty="0">
                <a:solidFill>
                  <a:schemeClr val="tx1"/>
                </a:solidFill>
              </a:rPr>
              <a:t>le emozioni o i bisogni di trascendenza		</a:t>
            </a:r>
            <a:r>
              <a:rPr lang="it-IT" sz="2400" dirty="0">
                <a:solidFill>
                  <a:schemeClr val="tx1"/>
                </a:solidFill>
              </a:rPr>
              <a:t>(G. CIPOLLARI; A. PORTERA)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Da questo punto di vista è transculturale tutto quello che </a:t>
            </a:r>
            <a:r>
              <a:rPr lang="it-IT" sz="2400" b="1" i="1" dirty="0">
                <a:solidFill>
                  <a:schemeClr val="tx1"/>
                </a:solidFill>
              </a:rPr>
              <a:t>ci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b="1" i="1" dirty="0">
                <a:solidFill>
                  <a:schemeClr val="tx1"/>
                </a:solidFill>
              </a:rPr>
              <a:t>è comune</a:t>
            </a:r>
            <a:r>
              <a:rPr lang="it-IT" sz="2400" dirty="0">
                <a:solidFill>
                  <a:schemeClr val="tx1"/>
                </a:solidFill>
              </a:rPr>
              <a:t> come </a:t>
            </a:r>
            <a:r>
              <a:rPr lang="it-IT" sz="2400" i="1" dirty="0">
                <a:solidFill>
                  <a:schemeClr val="tx1"/>
                </a:solidFill>
              </a:rPr>
              <a:t>specie umana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  <a:r>
              <a:rPr lang="it-IT" sz="2400" b="1" i="1" dirty="0">
                <a:solidFill>
                  <a:schemeClr val="tx1"/>
                </a:solidFill>
              </a:rPr>
              <a:t>indipendentemente</a:t>
            </a:r>
            <a:r>
              <a:rPr lang="it-IT" sz="2400" dirty="0">
                <a:solidFill>
                  <a:schemeClr val="tx1"/>
                </a:solidFill>
              </a:rPr>
              <a:t> dall’</a:t>
            </a:r>
            <a:r>
              <a:rPr lang="it-IT" sz="2400" b="1" i="1" dirty="0">
                <a:solidFill>
                  <a:schemeClr val="tx1"/>
                </a:solidFill>
              </a:rPr>
              <a:t>appartenenza </a:t>
            </a:r>
            <a:r>
              <a:rPr lang="it-IT" sz="2400" dirty="0">
                <a:solidFill>
                  <a:schemeClr val="tx1"/>
                </a:solidFill>
              </a:rPr>
              <a:t>etnico/culturale. 										(D. DEMETRIO-G.FAVARO) 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In questa prospettiva  «La transcultura mira ad una visione </a:t>
            </a:r>
            <a:r>
              <a:rPr lang="it-IT" sz="2400" i="1" dirty="0">
                <a:solidFill>
                  <a:schemeClr val="tx1"/>
                </a:solidFill>
              </a:rPr>
              <a:t>intersecata</a:t>
            </a:r>
            <a:r>
              <a:rPr lang="it-IT" sz="2400" dirty="0">
                <a:solidFill>
                  <a:schemeClr val="tx1"/>
                </a:solidFill>
              </a:rPr>
              <a:t> e </a:t>
            </a:r>
            <a:r>
              <a:rPr lang="it-IT" sz="2400" i="1" dirty="0">
                <a:solidFill>
                  <a:schemeClr val="tx1"/>
                </a:solidFill>
              </a:rPr>
              <a:t>inclusiva</a:t>
            </a:r>
            <a:r>
              <a:rPr lang="it-IT" sz="2400" dirty="0">
                <a:solidFill>
                  <a:schemeClr val="tx1"/>
                </a:solidFill>
              </a:rPr>
              <a:t> della cultura». 						(</a:t>
            </a:r>
            <a:r>
              <a:rPr lang="it-IT" sz="2400" dirty="0" err="1">
                <a:solidFill>
                  <a:schemeClr val="tx1"/>
                </a:solidFill>
              </a:rPr>
              <a:t>R</a:t>
            </a:r>
            <a:r>
              <a:rPr lang="it-IT" sz="2400" dirty="0">
                <a:solidFill>
                  <a:schemeClr val="tx1"/>
                </a:solidFill>
              </a:rPr>
              <a:t>. TUMINO)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76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09B49C0-AD10-364D-A1E9-2025C662F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1485900"/>
          </a:xfrm>
        </p:spPr>
        <p:txBody>
          <a:bodyPr/>
          <a:lstStyle/>
          <a:p>
            <a:r>
              <a:rPr lang="it-IT" b="1" i="1" dirty="0">
                <a:solidFill>
                  <a:schemeClr val="tx1"/>
                </a:solidFill>
              </a:rPr>
              <a:t>SCHEDA III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797D832-97F3-C943-A235-F319DC3E1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745067"/>
            <a:ext cx="10329333" cy="6112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Ponendo l’</a:t>
            </a:r>
            <a:r>
              <a:rPr lang="it-IT" sz="2400" i="1" dirty="0">
                <a:solidFill>
                  <a:schemeClr val="tx1"/>
                </a:solidFill>
              </a:rPr>
              <a:t>accento</a:t>
            </a:r>
            <a:r>
              <a:rPr lang="it-IT" sz="2400" dirty="0">
                <a:solidFill>
                  <a:schemeClr val="tx1"/>
                </a:solidFill>
              </a:rPr>
              <a:t> su ciò che </a:t>
            </a:r>
            <a:r>
              <a:rPr lang="it-IT" sz="2400" i="1" dirty="0">
                <a:solidFill>
                  <a:schemeClr val="tx1"/>
                </a:solidFill>
              </a:rPr>
              <a:t>unisce </a:t>
            </a:r>
            <a:r>
              <a:rPr lang="it-IT" sz="2400" dirty="0">
                <a:solidFill>
                  <a:schemeClr val="tx1"/>
                </a:solidFill>
              </a:rPr>
              <a:t>anziché su ciò che divide, la visione di </a:t>
            </a:r>
            <a:r>
              <a:rPr lang="it-IT" sz="2400" i="1" dirty="0">
                <a:solidFill>
                  <a:schemeClr val="tx1"/>
                </a:solidFill>
              </a:rPr>
              <a:t>contrapposizione</a:t>
            </a:r>
            <a:r>
              <a:rPr lang="it-IT" sz="2400" dirty="0">
                <a:solidFill>
                  <a:schemeClr val="tx1"/>
                </a:solidFill>
              </a:rPr>
              <a:t> delle culture viene </a:t>
            </a:r>
            <a:r>
              <a:rPr lang="it-IT" sz="2400" i="1" dirty="0">
                <a:solidFill>
                  <a:schemeClr val="tx1"/>
                </a:solidFill>
              </a:rPr>
              <a:t>superata</a:t>
            </a:r>
            <a:r>
              <a:rPr lang="it-IT" sz="2400" dirty="0">
                <a:solidFill>
                  <a:schemeClr val="tx1"/>
                </a:solidFill>
              </a:rPr>
              <a:t>. </a:t>
            </a:r>
          </a:p>
          <a:p>
            <a:pPr marL="0" indent="0">
              <a:buNone/>
            </a:pPr>
            <a:endParaRPr lang="it-IT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 L’</a:t>
            </a:r>
            <a:r>
              <a:rPr lang="it-IT" sz="2400" i="1" dirty="0">
                <a:solidFill>
                  <a:schemeClr val="tx1"/>
                </a:solidFill>
              </a:rPr>
              <a:t>attenzione</a:t>
            </a:r>
            <a:r>
              <a:rPr lang="it-IT" sz="2400" dirty="0">
                <a:solidFill>
                  <a:schemeClr val="tx1"/>
                </a:solidFill>
              </a:rPr>
              <a:t> si </a:t>
            </a:r>
            <a:r>
              <a:rPr lang="it-IT" sz="2400" i="1" dirty="0">
                <a:solidFill>
                  <a:schemeClr val="tx1"/>
                </a:solidFill>
              </a:rPr>
              <a:t>sposta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  <a:r>
              <a:rPr lang="it-IT" sz="2400" i="1" dirty="0">
                <a:solidFill>
                  <a:schemeClr val="tx1"/>
                </a:solidFill>
              </a:rPr>
              <a:t>dalla cultura in astratto</a:t>
            </a:r>
            <a:r>
              <a:rPr lang="it-IT" sz="2400" dirty="0">
                <a:solidFill>
                  <a:schemeClr val="tx1"/>
                </a:solidFill>
              </a:rPr>
              <a:t>, in sé, </a:t>
            </a:r>
            <a:r>
              <a:rPr lang="it-IT" sz="2400" i="1" dirty="0">
                <a:solidFill>
                  <a:schemeClr val="tx1"/>
                </a:solidFill>
              </a:rPr>
              <a:t>all’agire dei soggetti concreti</a:t>
            </a:r>
            <a:r>
              <a:rPr lang="it-IT" sz="2400" dirty="0">
                <a:solidFill>
                  <a:schemeClr val="tx1"/>
                </a:solidFill>
              </a:rPr>
              <a:t> nella società, e quindi alla loro </a:t>
            </a:r>
            <a:r>
              <a:rPr lang="it-IT" sz="2400" i="1" dirty="0">
                <a:solidFill>
                  <a:schemeClr val="tx1"/>
                </a:solidFill>
              </a:rPr>
              <a:t>capacità di muoversi in un contesto ormai multiculturale</a:t>
            </a:r>
            <a:r>
              <a:rPr lang="it-IT" sz="2400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 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In questo dinamismo di relazioni </a:t>
            </a:r>
            <a:r>
              <a:rPr lang="it-IT" sz="2400" b="1" i="1" dirty="0">
                <a:solidFill>
                  <a:schemeClr val="tx1"/>
                </a:solidFill>
              </a:rPr>
              <a:t>intersoggettive</a:t>
            </a:r>
            <a:r>
              <a:rPr lang="it-IT" sz="2400" dirty="0">
                <a:solidFill>
                  <a:schemeClr val="tx1"/>
                </a:solidFill>
              </a:rPr>
              <a:t> avviene una </a:t>
            </a:r>
            <a:r>
              <a:rPr lang="it-IT" sz="2400" b="1" i="1" dirty="0">
                <a:solidFill>
                  <a:schemeClr val="tx1"/>
                </a:solidFill>
              </a:rPr>
              <a:t>combinazione </a:t>
            </a:r>
            <a:r>
              <a:rPr lang="it-IT" sz="2400" i="1" dirty="0">
                <a:solidFill>
                  <a:schemeClr val="tx1"/>
                </a:solidFill>
              </a:rPr>
              <a:t>tra stili di vita diversi </a:t>
            </a:r>
            <a:r>
              <a:rPr lang="it-IT" sz="2400" dirty="0">
                <a:solidFill>
                  <a:schemeClr val="tx1"/>
                </a:solidFill>
              </a:rPr>
              <a:t>ed </a:t>
            </a:r>
            <a:r>
              <a:rPr lang="it-IT" sz="2400" i="1" dirty="0">
                <a:solidFill>
                  <a:schemeClr val="tx1"/>
                </a:solidFill>
              </a:rPr>
              <a:t>ogni soggetto reinventa</a:t>
            </a:r>
            <a:r>
              <a:rPr lang="it-IT" sz="2400" dirty="0">
                <a:solidFill>
                  <a:schemeClr val="tx1"/>
                </a:solidFill>
              </a:rPr>
              <a:t> «il </a:t>
            </a:r>
            <a:r>
              <a:rPr lang="it-IT" sz="2400" b="1" i="1" dirty="0">
                <a:solidFill>
                  <a:schemeClr val="tx1"/>
                </a:solidFill>
              </a:rPr>
              <a:t>proprio modo di vivere</a:t>
            </a:r>
            <a:r>
              <a:rPr lang="it-IT" sz="2400" dirty="0">
                <a:solidFill>
                  <a:schemeClr val="tx1"/>
                </a:solidFill>
              </a:rPr>
              <a:t>» creando qualcosa di </a:t>
            </a:r>
            <a:r>
              <a:rPr lang="it-IT" sz="2400" i="1" dirty="0">
                <a:solidFill>
                  <a:schemeClr val="tx1"/>
                </a:solidFill>
              </a:rPr>
              <a:t>nuovo che nasce dai soggetti agenti</a:t>
            </a:r>
            <a:r>
              <a:rPr lang="it-IT" sz="2400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							(V. ORLANDO)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24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09B49C0-AD10-364D-A1E9-2025C662F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1485900"/>
          </a:xfrm>
        </p:spPr>
        <p:txBody>
          <a:bodyPr/>
          <a:lstStyle/>
          <a:p>
            <a:r>
              <a:rPr lang="it-IT" b="1" i="1" dirty="0">
                <a:solidFill>
                  <a:schemeClr val="tx1"/>
                </a:solidFill>
              </a:rPr>
              <a:t>SCHEDA IV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797D832-97F3-C943-A235-F319DC3E1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745067"/>
            <a:ext cx="10329333" cy="6112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b="1" dirty="0">
                <a:solidFill>
                  <a:schemeClr val="tx1"/>
                </a:solidFill>
              </a:rPr>
              <a:t>Una diversa visione di cultura</a:t>
            </a:r>
            <a:endParaRPr lang="it-IT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Per lungo tempo si è avuta della cultura un’immagine </a:t>
            </a:r>
            <a:r>
              <a:rPr lang="it-IT" sz="2200" i="1" dirty="0">
                <a:solidFill>
                  <a:schemeClr val="tx1"/>
                </a:solidFill>
              </a:rPr>
              <a:t>essenzializzata</a:t>
            </a:r>
            <a:r>
              <a:rPr lang="it-IT" sz="2200" dirty="0">
                <a:solidFill>
                  <a:schemeClr val="tx1"/>
                </a:solidFill>
              </a:rPr>
              <a:t>, </a:t>
            </a:r>
            <a:r>
              <a:rPr lang="it-IT" sz="2200" i="1" dirty="0">
                <a:solidFill>
                  <a:schemeClr val="tx1"/>
                </a:solidFill>
              </a:rPr>
              <a:t>reificata</a:t>
            </a:r>
            <a:r>
              <a:rPr lang="it-IT" sz="2200" dirty="0">
                <a:solidFill>
                  <a:schemeClr val="tx1"/>
                </a:solidFill>
              </a:rPr>
              <a:t>, </a:t>
            </a:r>
            <a:r>
              <a:rPr lang="it-IT" sz="2200" i="1" dirty="0">
                <a:solidFill>
                  <a:schemeClr val="tx1"/>
                </a:solidFill>
              </a:rPr>
              <a:t>monolitica</a:t>
            </a:r>
            <a:r>
              <a:rPr lang="it-IT" sz="22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Un’immagine che poggiava sull’equazione: </a:t>
            </a:r>
            <a:r>
              <a:rPr lang="it-IT" sz="2200" i="1" dirty="0">
                <a:solidFill>
                  <a:schemeClr val="tx1"/>
                </a:solidFill>
              </a:rPr>
              <a:t>tradizione-cultura-territorio-identità</a:t>
            </a:r>
            <a:r>
              <a:rPr lang="it-IT" sz="22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La cultura appariva come qualcosa di </a:t>
            </a:r>
            <a:r>
              <a:rPr lang="it-IT" sz="2200" i="1" dirty="0">
                <a:solidFill>
                  <a:schemeClr val="tx1"/>
                </a:solidFill>
              </a:rPr>
              <a:t>statico</a:t>
            </a:r>
            <a:r>
              <a:rPr lang="it-IT" sz="2200" dirty="0">
                <a:solidFill>
                  <a:schemeClr val="tx1"/>
                </a:solidFill>
              </a:rPr>
              <a:t> nel tempo, di </a:t>
            </a:r>
            <a:r>
              <a:rPr lang="it-IT" sz="2200" i="1" dirty="0">
                <a:solidFill>
                  <a:schemeClr val="tx1"/>
                </a:solidFill>
              </a:rPr>
              <a:t>monolitico</a:t>
            </a:r>
            <a:r>
              <a:rPr lang="it-IT" sz="2200" dirty="0">
                <a:solidFill>
                  <a:schemeClr val="tx1"/>
                </a:solidFill>
              </a:rPr>
              <a:t> e </a:t>
            </a:r>
            <a:r>
              <a:rPr lang="it-IT" sz="2200" i="1" dirty="0">
                <a:solidFill>
                  <a:schemeClr val="tx1"/>
                </a:solidFill>
              </a:rPr>
              <a:t>puro</a:t>
            </a:r>
            <a:r>
              <a:rPr lang="it-IT" sz="2200" dirty="0">
                <a:solidFill>
                  <a:schemeClr val="tx1"/>
                </a:solidFill>
              </a:rPr>
              <a:t>, </a:t>
            </a:r>
            <a:r>
              <a:rPr lang="it-IT" sz="2200" i="1" dirty="0">
                <a:solidFill>
                  <a:schemeClr val="tx1"/>
                </a:solidFill>
              </a:rPr>
              <a:t>circoscritto</a:t>
            </a:r>
            <a:r>
              <a:rPr lang="it-IT" sz="2200" dirty="0">
                <a:solidFill>
                  <a:schemeClr val="tx1"/>
                </a:solidFill>
              </a:rPr>
              <a:t> ad un dato territorio.  Con l’avvento della rete, l’intensa circolazione di persone e prodotti culturali  questa visione ormai non regge più.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Oggi si parla piuttosto  di “</a:t>
            </a:r>
            <a:r>
              <a:rPr lang="it-IT" sz="2200" b="1" i="1" dirty="0">
                <a:solidFill>
                  <a:schemeClr val="tx1"/>
                </a:solidFill>
              </a:rPr>
              <a:t>traffico delle culture</a:t>
            </a:r>
            <a:r>
              <a:rPr lang="it-IT" sz="2200" dirty="0">
                <a:solidFill>
                  <a:schemeClr val="tx1"/>
                </a:solidFill>
              </a:rPr>
              <a:t>”, la cultura ormai si configura sempre più come:</a:t>
            </a:r>
          </a:p>
          <a:p>
            <a:pPr lvl="1"/>
            <a:r>
              <a:rPr lang="it-IT" sz="2200" dirty="0">
                <a:solidFill>
                  <a:schemeClr val="tx1"/>
                </a:solidFill>
              </a:rPr>
              <a:t>«</a:t>
            </a:r>
            <a:r>
              <a:rPr lang="it-IT" sz="2200" i="1" dirty="0">
                <a:solidFill>
                  <a:schemeClr val="tx1"/>
                </a:solidFill>
              </a:rPr>
              <a:t>una struttura di significato </a:t>
            </a:r>
            <a:endParaRPr lang="it-IT" sz="2200" dirty="0">
              <a:solidFill>
                <a:schemeClr val="tx1"/>
              </a:solidFill>
            </a:endParaRPr>
          </a:p>
          <a:p>
            <a:pPr lvl="1"/>
            <a:r>
              <a:rPr lang="it-IT" sz="2200" i="1" dirty="0">
                <a:solidFill>
                  <a:schemeClr val="tx1"/>
                </a:solidFill>
              </a:rPr>
              <a:t>che viaggia su reti di comunicazione </a:t>
            </a:r>
            <a:endParaRPr lang="it-IT" sz="2200" dirty="0">
              <a:solidFill>
                <a:schemeClr val="tx1"/>
              </a:solidFill>
            </a:endParaRPr>
          </a:p>
          <a:p>
            <a:pPr lvl="1"/>
            <a:r>
              <a:rPr lang="it-IT" sz="2200" i="1" dirty="0">
                <a:solidFill>
                  <a:schemeClr val="tx1"/>
                </a:solidFill>
              </a:rPr>
              <a:t>non localizzate in singoli territori</a:t>
            </a:r>
            <a:r>
              <a:rPr lang="it-IT" sz="2200" dirty="0">
                <a:solidFill>
                  <a:schemeClr val="tx1"/>
                </a:solidFill>
              </a:rPr>
              <a:t>»</a:t>
            </a:r>
            <a:r>
              <a:rPr lang="it-IT" sz="2200" baseline="30000" dirty="0">
                <a:solidFill>
                  <a:schemeClr val="tx1"/>
                </a:solidFill>
              </a:rPr>
              <a:t> </a:t>
            </a:r>
            <a:r>
              <a:rPr lang="it-IT" sz="2200" dirty="0">
                <a:solidFill>
                  <a:schemeClr val="tx1"/>
                </a:solidFill>
              </a:rPr>
              <a:t> 		(U. HANNERTZ)</a:t>
            </a:r>
          </a:p>
          <a:p>
            <a:pPr marL="0" indent="0">
              <a:buNone/>
            </a:pPr>
            <a:r>
              <a:rPr lang="it-IT" sz="2200" dirty="0">
                <a:solidFill>
                  <a:schemeClr val="tx1"/>
                </a:solidFill>
              </a:rPr>
              <a:t> Questo non vuol dire che il territorio sia scomparso, ma semplicemente che il </a:t>
            </a:r>
            <a:r>
              <a:rPr lang="it-IT" sz="2200" i="1" dirty="0">
                <a:solidFill>
                  <a:schemeClr val="tx1"/>
                </a:solidFill>
              </a:rPr>
              <a:t>locus</a:t>
            </a:r>
            <a:r>
              <a:rPr lang="it-IT" sz="2200" dirty="0">
                <a:solidFill>
                  <a:schemeClr val="tx1"/>
                </a:solidFill>
              </a:rPr>
              <a:t>, per quanto piccolo possa essere, è ormai sempre più il </a:t>
            </a:r>
            <a:r>
              <a:rPr lang="it-IT" sz="2200" i="1" dirty="0">
                <a:solidFill>
                  <a:schemeClr val="tx1"/>
                </a:solidFill>
              </a:rPr>
              <a:t>ricettore </a:t>
            </a:r>
            <a:r>
              <a:rPr lang="it-IT" sz="2200" dirty="0">
                <a:solidFill>
                  <a:schemeClr val="tx1"/>
                </a:solidFill>
              </a:rPr>
              <a:t>del </a:t>
            </a:r>
            <a:r>
              <a:rPr lang="it-IT" sz="2200" i="1" dirty="0" err="1">
                <a:solidFill>
                  <a:schemeClr val="tx1"/>
                </a:solidFill>
              </a:rPr>
              <a:t>globus</a:t>
            </a:r>
            <a:r>
              <a:rPr lang="it-IT" sz="2200" dirty="0">
                <a:solidFill>
                  <a:schemeClr val="tx1"/>
                </a:solidFill>
              </a:rPr>
              <a:t>. E che in parte la cultura si </a:t>
            </a:r>
            <a:r>
              <a:rPr lang="it-IT" sz="2200" i="1" dirty="0">
                <a:solidFill>
                  <a:schemeClr val="tx1"/>
                </a:solidFill>
              </a:rPr>
              <a:t>extra-territorializza			</a:t>
            </a:r>
            <a:r>
              <a:rPr lang="it-IT" sz="2200" dirty="0">
                <a:solidFill>
                  <a:schemeClr val="tx1"/>
                </a:solidFill>
              </a:rPr>
              <a:t> (U. FABBIETTI)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71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09B49C0-AD10-364D-A1E9-2025C662F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1485900"/>
          </a:xfrm>
        </p:spPr>
        <p:txBody>
          <a:bodyPr/>
          <a:lstStyle/>
          <a:p>
            <a:r>
              <a:rPr lang="it-IT" b="1" i="1" dirty="0">
                <a:solidFill>
                  <a:schemeClr val="tx1"/>
                </a:solidFill>
              </a:rPr>
              <a:t>SCHEDA V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797D832-97F3-C943-A235-F319DC3E1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745067"/>
            <a:ext cx="10329333" cy="6112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>
                <a:solidFill>
                  <a:schemeClr val="tx1"/>
                </a:solidFill>
              </a:rPr>
              <a:t>Breve conclusione</a:t>
            </a:r>
            <a:endParaRPr lang="it-IT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 I prefissi </a:t>
            </a:r>
            <a:r>
              <a:rPr lang="it-IT" sz="2400" b="1" i="1" dirty="0" err="1">
                <a:solidFill>
                  <a:schemeClr val="tx1"/>
                </a:solidFill>
              </a:rPr>
              <a:t>Pluri</a:t>
            </a:r>
            <a:r>
              <a:rPr lang="it-IT" sz="2400" dirty="0">
                <a:solidFill>
                  <a:schemeClr val="tx1"/>
                </a:solidFill>
              </a:rPr>
              <a:t>/</a:t>
            </a:r>
            <a:r>
              <a:rPr lang="it-IT" sz="2400" b="1" i="1" dirty="0">
                <a:solidFill>
                  <a:schemeClr val="tx1"/>
                </a:solidFill>
              </a:rPr>
              <a:t>multi</a:t>
            </a:r>
            <a:r>
              <a:rPr lang="it-IT" sz="2400" dirty="0">
                <a:solidFill>
                  <a:schemeClr val="tx1"/>
                </a:solidFill>
              </a:rPr>
              <a:t>/</a:t>
            </a:r>
            <a:r>
              <a:rPr lang="it-IT" sz="2400" b="1" i="1" dirty="0">
                <a:solidFill>
                  <a:schemeClr val="tx1"/>
                </a:solidFill>
              </a:rPr>
              <a:t>inter</a:t>
            </a:r>
            <a:r>
              <a:rPr lang="it-IT" sz="2400" dirty="0">
                <a:solidFill>
                  <a:schemeClr val="tx1"/>
                </a:solidFill>
              </a:rPr>
              <a:t>/</a:t>
            </a:r>
            <a:r>
              <a:rPr lang="it-IT" sz="2400" b="1" i="1" dirty="0">
                <a:solidFill>
                  <a:schemeClr val="tx1"/>
                </a:solidFill>
              </a:rPr>
              <a:t>trans</a:t>
            </a:r>
            <a:r>
              <a:rPr lang="it-IT" sz="2400" dirty="0">
                <a:solidFill>
                  <a:schemeClr val="tx1"/>
                </a:solidFill>
              </a:rPr>
              <a:t>/</a:t>
            </a:r>
            <a:r>
              <a:rPr lang="it-IT" sz="2400" i="1" dirty="0">
                <a:solidFill>
                  <a:schemeClr val="tx1"/>
                </a:solidFill>
              </a:rPr>
              <a:t>culturale</a:t>
            </a:r>
            <a:r>
              <a:rPr lang="it-IT" sz="2400" dirty="0">
                <a:solidFill>
                  <a:schemeClr val="tx1"/>
                </a:solidFill>
              </a:rPr>
              <a:t> indicano visioni diverse dello stesso fenomeno una maniera diversa di porsi di fronte e di impostare i rapporti e le politiche tra le diverse culture.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 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In tutti gli approcci che, brevemente, abbiamo visitato abbiamo potuto renderci conto che sono </a:t>
            </a:r>
            <a:r>
              <a:rPr lang="it-IT" sz="2400" i="1" dirty="0">
                <a:solidFill>
                  <a:schemeClr val="tx1"/>
                </a:solidFill>
              </a:rPr>
              <a:t>attraversate</a:t>
            </a:r>
            <a:r>
              <a:rPr lang="it-IT" sz="2400" dirty="0">
                <a:solidFill>
                  <a:schemeClr val="tx1"/>
                </a:solidFill>
              </a:rPr>
              <a:t> da un </a:t>
            </a:r>
            <a:r>
              <a:rPr lang="it-IT" sz="2400" i="1" dirty="0">
                <a:solidFill>
                  <a:schemeClr val="tx1"/>
                </a:solidFill>
              </a:rPr>
              <a:t>elemento comune</a:t>
            </a:r>
            <a:r>
              <a:rPr lang="it-IT" sz="2400" dirty="0">
                <a:solidFill>
                  <a:schemeClr val="tx1"/>
                </a:solidFill>
              </a:rPr>
              <a:t>, e cioè sono attraversate dalla </a:t>
            </a:r>
            <a:r>
              <a:rPr lang="it-IT" sz="2400" b="1" i="1" dirty="0">
                <a:solidFill>
                  <a:schemeClr val="tx1"/>
                </a:solidFill>
              </a:rPr>
              <a:t>questione</a:t>
            </a:r>
            <a:r>
              <a:rPr lang="it-IT" sz="2400" i="1" dirty="0">
                <a:solidFill>
                  <a:schemeClr val="tx1"/>
                </a:solidFill>
              </a:rPr>
              <a:t> dell’</a:t>
            </a:r>
            <a:r>
              <a:rPr lang="it-IT" sz="2400" b="1" i="1" dirty="0">
                <a:solidFill>
                  <a:schemeClr val="tx1"/>
                </a:solidFill>
              </a:rPr>
              <a:t>Altro</a:t>
            </a:r>
            <a:r>
              <a:rPr lang="it-IT" sz="2400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it-IT" sz="2400" b="1" i="1" dirty="0">
                <a:solidFill>
                  <a:schemeClr val="tx1"/>
                </a:solidFill>
              </a:rPr>
              <a:t>L’Altro da me i</a:t>
            </a:r>
            <a:r>
              <a:rPr lang="it-IT" sz="2400" b="1" i="1" u="sng" dirty="0">
                <a:solidFill>
                  <a:schemeClr val="tx1"/>
                </a:solidFill>
              </a:rPr>
              <a:t>rrompe</a:t>
            </a:r>
            <a:r>
              <a:rPr lang="it-IT" sz="2400" b="1" u="sng" dirty="0">
                <a:solidFill>
                  <a:schemeClr val="tx1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nella mia quotidiana esistenza in tutta la sua </a:t>
            </a:r>
            <a:r>
              <a:rPr lang="it-IT" sz="2400" i="1" dirty="0">
                <a:solidFill>
                  <a:schemeClr val="tx1"/>
                </a:solidFill>
              </a:rPr>
              <a:t>irriducibile alterità</a:t>
            </a:r>
            <a:r>
              <a:rPr lang="it-IT" sz="2400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</a:rPr>
              <a:t>Di fronte a questo irrompere dell’alterità viene chiamata in </a:t>
            </a:r>
            <a:r>
              <a:rPr lang="it-IT" sz="2400" i="1" dirty="0">
                <a:solidFill>
                  <a:schemeClr val="tx1"/>
                </a:solidFill>
              </a:rPr>
              <a:t>causa l’identità e l’identità culturale</a:t>
            </a:r>
            <a:r>
              <a:rPr lang="it-IT" sz="2400" dirty="0">
                <a:solidFill>
                  <a:schemeClr val="tx1"/>
                </a:solidFill>
              </a:rPr>
              <a:t>.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0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taglio">
  <a:themeElements>
    <a:clrScheme name="Ritaglio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Ritaglio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itagli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D7AA1D6E-F3E9-4763-A3BC-84DF2E02F60F}"/>
    </a:ext>
  </a:extLst>
</a:theme>
</file>

<file path=ppt/theme/theme2.xml><?xml version="1.0" encoding="utf-8"?>
<a:theme xmlns:a="http://schemas.openxmlformats.org/drawingml/2006/main" name="1_Ritaglio">
  <a:themeElements>
    <a:clrScheme name="Ritaglio">
      <a:dk1>
        <a:sysClr val="windowText" lastClr="000000"/>
      </a:dk1>
      <a:lt1>
        <a:sysClr val="window" lastClr="FFFFFF"/>
      </a:lt1>
      <a:dk2>
        <a:srgbClr val="432A30"/>
      </a:dk2>
      <a:lt2>
        <a:srgbClr val="F2F2F0"/>
      </a:lt2>
      <a:accent1>
        <a:srgbClr val="836C9F"/>
      </a:accent1>
      <a:accent2>
        <a:srgbClr val="BDAB56"/>
      </a:accent2>
      <a:accent3>
        <a:srgbClr val="B0565D"/>
      </a:accent3>
      <a:accent4>
        <a:srgbClr val="55B1BC"/>
      </a:accent4>
      <a:accent5>
        <a:srgbClr val="4D925F"/>
      </a:accent5>
      <a:accent6>
        <a:srgbClr val="E08C4A"/>
      </a:accent6>
      <a:hlink>
        <a:srgbClr val="55B1BC"/>
      </a:hlink>
      <a:folHlink>
        <a:srgbClr val="836C9F"/>
      </a:folHlink>
    </a:clrScheme>
    <a:fontScheme name="Ritaglio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itagli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9270AA94-2367-4B1E-B579-26147B222B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{D6050D84-C057-8545-922C-FB076249FDF5}tf10001072</Template>
  <TotalTime>15</TotalTime>
  <Words>196</Words>
  <Application>Microsoft Office PowerPoint</Application>
  <PresentationFormat>Personalizzato</PresentationFormat>
  <Paragraphs>48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8" baseType="lpstr">
      <vt:lpstr>Ritaglio</vt:lpstr>
      <vt:lpstr>1_Ritaglio</vt:lpstr>
      <vt:lpstr>TRANSCULTURA</vt:lpstr>
      <vt:lpstr>SCHEDA I</vt:lpstr>
      <vt:lpstr>SCHEDA II</vt:lpstr>
      <vt:lpstr>SCHEDA III</vt:lpstr>
      <vt:lpstr>SCHEDA IV</vt:lpstr>
      <vt:lpstr>SCHEDA V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TRANSCULTURA</dc:title>
  <dc:creator>Arturo Bonandi</dc:creator>
  <cp:lastModifiedBy>Utente</cp:lastModifiedBy>
  <cp:revision>4</cp:revision>
  <dcterms:created xsi:type="dcterms:W3CDTF">2018-03-31T07:39:55Z</dcterms:created>
  <dcterms:modified xsi:type="dcterms:W3CDTF">2018-04-02T17:22:10Z</dcterms:modified>
</cp:coreProperties>
</file>