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/>
    <p:restoredTop sz="94681"/>
  </p:normalViewPr>
  <p:slideViewPr>
    <p:cSldViewPr snapToGrid="0" snapToObjects="1">
      <p:cViewPr varScale="1">
        <p:scale>
          <a:sx n="58" d="100"/>
          <a:sy n="58" d="100"/>
        </p:scale>
        <p:origin x="-39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3EAF14E-56B1-5C4E-8225-BFC11C9979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IDENTITA’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3081BEF0-67B2-5749-875A-96C88DCFF4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P. Palmiro Mileto</a:t>
            </a:r>
          </a:p>
        </p:txBody>
      </p:sp>
    </p:spTree>
    <p:extLst>
      <p:ext uri="{BB962C8B-B14F-4D97-AF65-F5344CB8AC3E}">
        <p14:creationId xmlns:p14="http://schemas.microsoft.com/office/powerpoint/2010/main" val="16562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58716A5-CB11-EA4E-95A8-1F7B1631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923"/>
            <a:ext cx="9601200" cy="1485900"/>
          </a:xfrm>
        </p:spPr>
        <p:txBody>
          <a:bodyPr/>
          <a:lstStyle/>
          <a:p>
            <a:r>
              <a:rPr lang="it-IT" b="1" i="1" dirty="0"/>
              <a:t>SCHEDA 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DAF94D5-1508-BD43-9C59-582378635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27051"/>
            <a:ext cx="10175358" cy="5209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I prefissi </a:t>
            </a:r>
            <a:r>
              <a:rPr lang="it-IT" sz="2800" b="1" i="1" dirty="0" err="1"/>
              <a:t>Pluri</a:t>
            </a:r>
            <a:r>
              <a:rPr lang="it-IT" sz="2800" dirty="0"/>
              <a:t>/</a:t>
            </a:r>
            <a:r>
              <a:rPr lang="it-IT" sz="2800" b="1" i="1" dirty="0"/>
              <a:t>multi</a:t>
            </a:r>
            <a:r>
              <a:rPr lang="it-IT" sz="2800" dirty="0"/>
              <a:t>/</a:t>
            </a:r>
            <a:r>
              <a:rPr lang="it-IT" sz="2800" b="1" i="1" dirty="0"/>
              <a:t>inter</a:t>
            </a:r>
            <a:r>
              <a:rPr lang="it-IT" sz="2800" dirty="0"/>
              <a:t>/</a:t>
            </a:r>
            <a:r>
              <a:rPr lang="it-IT" sz="2800" b="1" i="1" dirty="0"/>
              <a:t>trans</a:t>
            </a:r>
            <a:r>
              <a:rPr lang="it-IT" sz="2800" dirty="0"/>
              <a:t>/</a:t>
            </a:r>
            <a:r>
              <a:rPr lang="it-IT" sz="2800" i="1" dirty="0"/>
              <a:t>culturale</a:t>
            </a:r>
            <a:r>
              <a:rPr lang="it-IT" sz="2800" dirty="0"/>
              <a:t> indicano visioni diverse dello stesso fenomeno una maniera diversa di porsi di fronte e di impostare i rapporti e le politiche tra le diverse culture. </a:t>
            </a:r>
          </a:p>
          <a:p>
            <a:pPr marL="0" indent="0">
              <a:buNone/>
            </a:pPr>
            <a:r>
              <a:rPr lang="it-IT" sz="2800" dirty="0"/>
              <a:t>In tutti gli approcci che, brevemente, abbiamo visitato abbiamo potuto renderci conto che sono </a:t>
            </a:r>
            <a:r>
              <a:rPr lang="it-IT" sz="2800" i="1" dirty="0"/>
              <a:t>attraversate</a:t>
            </a:r>
            <a:r>
              <a:rPr lang="it-IT" sz="2800" dirty="0"/>
              <a:t> da un </a:t>
            </a:r>
            <a:r>
              <a:rPr lang="it-IT" sz="2800" i="1" dirty="0"/>
              <a:t>elemento </a:t>
            </a:r>
            <a:r>
              <a:rPr lang="it-IT" sz="2800" b="1" i="1" dirty="0"/>
              <a:t>comune</a:t>
            </a:r>
            <a:r>
              <a:rPr lang="it-IT" sz="2800" dirty="0"/>
              <a:t>, e cioè</a:t>
            </a:r>
          </a:p>
          <a:p>
            <a:pPr lvl="1"/>
            <a:r>
              <a:rPr lang="it-IT" sz="2800" dirty="0"/>
              <a:t>sono attraversate dalla </a:t>
            </a:r>
            <a:r>
              <a:rPr lang="it-IT" sz="2800" i="1" dirty="0"/>
              <a:t>questione dell’Altro</a:t>
            </a:r>
            <a:r>
              <a:rPr lang="it-IT" sz="2800" dirty="0"/>
              <a:t>. </a:t>
            </a:r>
          </a:p>
          <a:p>
            <a:pPr lvl="1"/>
            <a:r>
              <a:rPr lang="it-IT" sz="2800" i="1" dirty="0"/>
              <a:t>L’Altro da me </a:t>
            </a:r>
            <a:r>
              <a:rPr lang="it-IT" sz="2800" b="1" i="1" dirty="0"/>
              <a:t>irrompe</a:t>
            </a:r>
            <a:r>
              <a:rPr lang="it-IT" sz="2800" b="1" dirty="0"/>
              <a:t> </a:t>
            </a:r>
            <a:r>
              <a:rPr lang="it-IT" sz="2800" dirty="0"/>
              <a:t>nella mia quotidiana esistenza in tutta la sua </a:t>
            </a:r>
            <a:r>
              <a:rPr lang="it-IT" sz="2800" b="1" i="1" dirty="0"/>
              <a:t>irriducibile alterità</a:t>
            </a:r>
            <a:r>
              <a:rPr lang="it-IT" sz="2800" dirty="0"/>
              <a:t>. </a:t>
            </a:r>
          </a:p>
          <a:p>
            <a:pPr marL="0" indent="0">
              <a:buNone/>
            </a:pPr>
            <a:r>
              <a:rPr lang="it-IT" sz="2800" dirty="0"/>
              <a:t>Di fronte a questo irrompere dell’alterità viene chiamata in </a:t>
            </a:r>
            <a:r>
              <a:rPr lang="it-IT" sz="2800" b="1" i="1" dirty="0"/>
              <a:t>causa</a:t>
            </a:r>
            <a:r>
              <a:rPr lang="it-IT" sz="2800" dirty="0"/>
              <a:t> l’</a:t>
            </a:r>
            <a:r>
              <a:rPr lang="it-IT" sz="2800" b="1" i="1" dirty="0"/>
              <a:t>identità</a:t>
            </a:r>
            <a:r>
              <a:rPr lang="it-IT" sz="2800" dirty="0"/>
              <a:t> e </a:t>
            </a:r>
            <a:r>
              <a:rPr lang="it-IT" sz="2800" b="1" i="1" dirty="0"/>
              <a:t>l’identità culturale</a:t>
            </a:r>
            <a:r>
              <a:rPr lang="it-IT" sz="28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130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58716A5-CB11-EA4E-95A8-1F7B1631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923"/>
            <a:ext cx="9601200" cy="1485900"/>
          </a:xfrm>
        </p:spPr>
        <p:txBody>
          <a:bodyPr/>
          <a:lstStyle/>
          <a:p>
            <a:r>
              <a:rPr lang="it-IT" b="1" i="1" dirty="0"/>
              <a:t>SCHEDA 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DAF94D5-1508-BD43-9C59-582378635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479" y="574157"/>
            <a:ext cx="10820400" cy="66134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/>
              <a:t>Strettamente legato al tema dell’identità è il tela della cultura. </a:t>
            </a:r>
          </a:p>
          <a:p>
            <a:r>
              <a:rPr lang="it-IT" sz="2400" b="1" dirty="0"/>
              <a:t>Cultura/e</a:t>
            </a:r>
          </a:p>
          <a:p>
            <a:pPr marL="0" indent="0">
              <a:buNone/>
            </a:pPr>
            <a:r>
              <a:rPr lang="it-IT" sz="2400" dirty="0"/>
              <a:t>Nel corso del tempo, a partire dall’inizio della propria storia, ogni gruppo umano si è trovato e continua a trovarsi davanti alla necessità di </a:t>
            </a:r>
            <a:r>
              <a:rPr lang="it-IT" sz="2400" b="1" i="1" dirty="0"/>
              <a:t>situarsi</a:t>
            </a:r>
            <a:r>
              <a:rPr lang="it-IT" sz="2400" dirty="0"/>
              <a:t> davanti a </a:t>
            </a:r>
          </a:p>
          <a:p>
            <a:pPr marL="0" indent="0">
              <a:buNone/>
            </a:pPr>
            <a:r>
              <a:rPr lang="it-IT" sz="2400" b="1" i="1" dirty="0"/>
              <a:t>un tutto esistenziale di regole</a:t>
            </a:r>
            <a:r>
              <a:rPr lang="it-IT" sz="2400" i="1" dirty="0"/>
              <a:t>:</a:t>
            </a:r>
            <a:endParaRPr lang="it-IT" sz="2400" dirty="0"/>
          </a:p>
          <a:p>
            <a:pPr lvl="0"/>
            <a:r>
              <a:rPr lang="it-IT" sz="2400" dirty="0"/>
              <a:t>nei </a:t>
            </a:r>
            <a:r>
              <a:rPr lang="it-IT" sz="2400" i="1" dirty="0"/>
              <a:t>rapporti</a:t>
            </a:r>
            <a:r>
              <a:rPr lang="it-IT" sz="2400" dirty="0"/>
              <a:t> con la </a:t>
            </a:r>
            <a:r>
              <a:rPr lang="it-IT" sz="2400" b="1" i="1" dirty="0"/>
              <a:t>natura</a:t>
            </a:r>
            <a:r>
              <a:rPr lang="it-IT" sz="2400" i="1" dirty="0"/>
              <a:t> e le </a:t>
            </a:r>
            <a:r>
              <a:rPr lang="it-IT" sz="2400" b="1" i="1" dirty="0"/>
              <a:t>stagioni</a:t>
            </a:r>
            <a:r>
              <a:rPr lang="it-IT" sz="2400" dirty="0"/>
              <a:t> (adattamento alla</a:t>
            </a:r>
            <a:r>
              <a:rPr lang="it-IT" sz="2400" b="1" dirty="0"/>
              <a:t> </a:t>
            </a:r>
            <a:r>
              <a:rPr lang="it-IT" sz="2400" dirty="0"/>
              <a:t>e</a:t>
            </a:r>
            <a:r>
              <a:rPr lang="it-IT" sz="2400" b="1" dirty="0"/>
              <a:t> </a:t>
            </a:r>
            <a:r>
              <a:rPr lang="it-IT" sz="2400" dirty="0"/>
              <a:t>della natura ed ecologia) </a:t>
            </a:r>
          </a:p>
          <a:p>
            <a:pPr lvl="0"/>
            <a:r>
              <a:rPr lang="it-IT" sz="2400" dirty="0"/>
              <a:t>nei </a:t>
            </a:r>
            <a:r>
              <a:rPr lang="it-IT" sz="2400" i="1" dirty="0"/>
              <a:t>rapporti</a:t>
            </a:r>
            <a:r>
              <a:rPr lang="it-IT" sz="2400" dirty="0"/>
              <a:t> tra </a:t>
            </a:r>
            <a:r>
              <a:rPr lang="it-IT" sz="2400" i="1" dirty="0"/>
              <a:t>l’</a:t>
            </a:r>
            <a:r>
              <a:rPr lang="it-IT" sz="2400" b="1" i="1" dirty="0"/>
              <a:t>uomo</a:t>
            </a:r>
            <a:r>
              <a:rPr lang="it-IT" sz="2400" i="1" dirty="0"/>
              <a:t> e il </a:t>
            </a:r>
            <a:r>
              <a:rPr lang="it-IT" sz="2400" b="1" i="1" dirty="0"/>
              <a:t>suo corpo</a:t>
            </a:r>
            <a:r>
              <a:rPr lang="it-IT" sz="2400" dirty="0"/>
              <a:t> (nutrirsi, vestirsi, alloggiarsi)  </a:t>
            </a:r>
          </a:p>
          <a:p>
            <a:pPr lvl="0"/>
            <a:r>
              <a:rPr lang="it-IT" sz="2400" dirty="0"/>
              <a:t> nei </a:t>
            </a:r>
            <a:r>
              <a:rPr lang="it-IT" sz="2400" i="1" dirty="0"/>
              <a:t>rapporti</a:t>
            </a:r>
            <a:r>
              <a:rPr lang="it-IT" sz="2400" dirty="0"/>
              <a:t> tra </a:t>
            </a:r>
            <a:r>
              <a:rPr lang="it-IT" sz="2400" b="1" i="1" dirty="0"/>
              <a:t>uomini </a:t>
            </a:r>
            <a:r>
              <a:rPr lang="it-IT" sz="2400" i="1" dirty="0"/>
              <a:t>e </a:t>
            </a:r>
            <a:r>
              <a:rPr lang="it-IT" sz="2400" b="1" i="1" dirty="0"/>
              <a:t>donne</a:t>
            </a:r>
            <a:r>
              <a:rPr lang="it-IT" sz="2400" dirty="0"/>
              <a:t> (sessualità, amore, procreazione)  </a:t>
            </a:r>
          </a:p>
          <a:p>
            <a:pPr lvl="0"/>
            <a:r>
              <a:rPr lang="it-IT" sz="2400" dirty="0"/>
              <a:t>nei </a:t>
            </a:r>
            <a:r>
              <a:rPr lang="it-IT" sz="2400" i="1" dirty="0"/>
              <a:t>rapporti</a:t>
            </a:r>
            <a:r>
              <a:rPr lang="it-IT" sz="2400" dirty="0"/>
              <a:t> tra i </a:t>
            </a:r>
            <a:r>
              <a:rPr lang="it-IT" sz="2400" b="1" i="1" dirty="0"/>
              <a:t>diversi membri</a:t>
            </a:r>
            <a:r>
              <a:rPr lang="it-IT" sz="2400" i="1" dirty="0"/>
              <a:t> e </a:t>
            </a:r>
            <a:r>
              <a:rPr lang="it-IT" sz="2400" b="1" i="1" dirty="0"/>
              <a:t>generazioni</a:t>
            </a:r>
            <a:r>
              <a:rPr lang="it-IT" sz="2400" dirty="0"/>
              <a:t> del </a:t>
            </a:r>
            <a:r>
              <a:rPr lang="it-IT" sz="2400" b="1" i="1" dirty="0"/>
              <a:t>gruppo</a:t>
            </a:r>
            <a:r>
              <a:rPr lang="it-IT" sz="2400" dirty="0"/>
              <a:t> (ruoli sociali, regole di parentela, leggi, comportamento verso i bambini, gli anziani o gli stranieri, costumi, etica)  </a:t>
            </a:r>
          </a:p>
          <a:p>
            <a:pPr lvl="0"/>
            <a:r>
              <a:rPr lang="it-IT" sz="2400" dirty="0"/>
              <a:t>nei </a:t>
            </a:r>
            <a:r>
              <a:rPr lang="it-IT" sz="2400" i="1" dirty="0"/>
              <a:t>rapporti</a:t>
            </a:r>
            <a:r>
              <a:rPr lang="it-IT" sz="2400" dirty="0"/>
              <a:t> tra </a:t>
            </a:r>
            <a:r>
              <a:rPr lang="it-IT" sz="2400" i="1" dirty="0"/>
              <a:t>l’</a:t>
            </a:r>
            <a:r>
              <a:rPr lang="it-IT" sz="2400" b="1" i="1" dirty="0"/>
              <a:t>uomo</a:t>
            </a:r>
            <a:r>
              <a:rPr lang="it-IT" sz="2400" i="1" dirty="0"/>
              <a:t> e </a:t>
            </a:r>
            <a:r>
              <a:rPr lang="it-IT" sz="2400" b="1" i="1" dirty="0"/>
              <a:t>l’al di là</a:t>
            </a:r>
            <a:r>
              <a:rPr lang="it-IT" sz="2400" dirty="0"/>
              <a:t> o le forze </a:t>
            </a:r>
            <a:r>
              <a:rPr lang="it-IT" sz="2400" b="1" i="1" dirty="0"/>
              <a:t>soprannaturali</a:t>
            </a:r>
            <a:r>
              <a:rPr lang="it-IT" sz="2400" dirty="0"/>
              <a:t> (religione, magia, credenze).</a:t>
            </a:r>
          </a:p>
          <a:p>
            <a:pPr marL="0" lvl="0" indent="0">
              <a:buNone/>
            </a:pPr>
            <a:r>
              <a:rPr lang="it-IT" sz="2400" dirty="0"/>
              <a:t>								(PEROTTI)</a:t>
            </a:r>
          </a:p>
          <a:p>
            <a:pPr marL="0" indent="0">
              <a:buNone/>
            </a:pPr>
            <a:r>
              <a:rPr lang="it-IT" sz="2400" dirty="0"/>
              <a:t>Le </a:t>
            </a:r>
            <a:r>
              <a:rPr lang="it-IT" sz="2400" b="1" i="1" dirty="0"/>
              <a:t>risposte</a:t>
            </a:r>
            <a:r>
              <a:rPr lang="it-IT" sz="2400" dirty="0"/>
              <a:t> che ogni gruppo umano dà a questo </a:t>
            </a:r>
            <a:r>
              <a:rPr lang="it-IT" sz="2400" i="1" dirty="0"/>
              <a:t>tutto esistenziale</a:t>
            </a:r>
            <a:r>
              <a:rPr lang="it-IT" sz="2400" dirty="0"/>
              <a:t> le chiamiamo </a:t>
            </a:r>
            <a:r>
              <a:rPr lang="it-IT" sz="2400" b="1" dirty="0"/>
              <a:t>cultura</a:t>
            </a:r>
            <a:r>
              <a:rPr lang="it-IT" sz="2400" dirty="0"/>
              <a:t>. O se preferiamo: gli uomini rispondono a questo tutto esistenziale con la cultura.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51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58716A5-CB11-EA4E-95A8-1F7B1631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923"/>
            <a:ext cx="9601200" cy="1485900"/>
          </a:xfrm>
        </p:spPr>
        <p:txBody>
          <a:bodyPr/>
          <a:lstStyle/>
          <a:p>
            <a:r>
              <a:rPr lang="it-IT" b="1" i="1" dirty="0"/>
              <a:t>SCHEDA III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DAF94D5-1508-BD43-9C59-582378635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479" y="893135"/>
            <a:ext cx="10820400" cy="6294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/>
              <a:t>Si tratta di necessità che sono </a:t>
            </a:r>
            <a:r>
              <a:rPr lang="it-IT" sz="2200" i="1" dirty="0"/>
              <a:t>comuni</a:t>
            </a:r>
            <a:r>
              <a:rPr lang="it-IT" sz="2200" dirty="0"/>
              <a:t> a tutte le società umane, ciò che invece è </a:t>
            </a:r>
            <a:r>
              <a:rPr lang="it-IT" sz="2200" i="1" dirty="0"/>
              <a:t>particolare</a:t>
            </a:r>
            <a:r>
              <a:rPr lang="it-IT" sz="2200" dirty="0"/>
              <a:t> a ciascuna società è «la </a:t>
            </a:r>
            <a:r>
              <a:rPr lang="it-IT" sz="2200" i="1" dirty="0"/>
              <a:t>risposta specifica</a:t>
            </a:r>
            <a:r>
              <a:rPr lang="it-IT" sz="2200" dirty="0"/>
              <a:t>» a questo set di regole e di rapporti. </a:t>
            </a:r>
          </a:p>
          <a:p>
            <a:pPr marL="0" indent="0">
              <a:buNone/>
            </a:pPr>
            <a:r>
              <a:rPr lang="it-IT" sz="2200" dirty="0"/>
              <a:t> </a:t>
            </a:r>
          </a:p>
          <a:p>
            <a:pPr marL="0" indent="0">
              <a:buNone/>
            </a:pPr>
            <a:r>
              <a:rPr lang="it-IT" sz="2200" dirty="0"/>
              <a:t>E la rispettiva risposta che ogni gruppo umano si dà gli conferisce un profilo che «gli è </a:t>
            </a:r>
            <a:r>
              <a:rPr lang="it-IT" sz="2200" i="1" dirty="0"/>
              <a:t>proprio</a:t>
            </a:r>
            <a:r>
              <a:rPr lang="it-IT" sz="2200" dirty="0"/>
              <a:t> e che è </a:t>
            </a:r>
            <a:r>
              <a:rPr lang="it-IT" sz="2200" i="1" dirty="0"/>
              <a:t>riconoscibile</a:t>
            </a:r>
            <a:r>
              <a:rPr lang="it-IT" sz="2200" dirty="0"/>
              <a:t> </a:t>
            </a:r>
            <a:r>
              <a:rPr lang="it-IT" sz="2200" i="1" dirty="0"/>
              <a:t>fra</a:t>
            </a:r>
            <a:r>
              <a:rPr lang="it-IT" sz="2200" b="1" dirty="0"/>
              <a:t> </a:t>
            </a:r>
            <a:r>
              <a:rPr lang="it-IT" sz="2200" dirty="0"/>
              <a:t>tutti gli altri».  </a:t>
            </a:r>
          </a:p>
          <a:p>
            <a:pPr marL="0" indent="0">
              <a:buNone/>
            </a:pPr>
            <a:r>
              <a:rPr lang="it-IT" sz="2200" dirty="0"/>
              <a:t>Conferisce loro, cioè, una </a:t>
            </a:r>
            <a:r>
              <a:rPr lang="it-IT" sz="2200" b="1" i="1" dirty="0"/>
              <a:t>propria identità</a:t>
            </a:r>
            <a:r>
              <a:rPr lang="it-IT" sz="2200" dirty="0"/>
              <a:t> </a:t>
            </a:r>
            <a:r>
              <a:rPr lang="it-IT" sz="2200" b="1" i="1" dirty="0"/>
              <a:t>culturale</a:t>
            </a:r>
            <a:r>
              <a:rPr lang="it-IT" sz="2200" dirty="0"/>
              <a:t> che si presenta come:</a:t>
            </a:r>
          </a:p>
          <a:p>
            <a:pPr lvl="1"/>
            <a:r>
              <a:rPr lang="it-IT" sz="2200" dirty="0"/>
              <a:t>un «</a:t>
            </a:r>
            <a:r>
              <a:rPr lang="it-IT" sz="2200" i="1" dirty="0"/>
              <a:t>insieme di norme comportamentali di costumi, </a:t>
            </a:r>
            <a:endParaRPr lang="it-IT" sz="2200" dirty="0"/>
          </a:p>
          <a:p>
            <a:pPr lvl="1"/>
            <a:r>
              <a:rPr lang="it-IT" sz="2200" i="1" dirty="0"/>
              <a:t>[di credenze],</a:t>
            </a:r>
            <a:endParaRPr lang="it-IT" sz="2200" dirty="0"/>
          </a:p>
          <a:p>
            <a:pPr lvl="1"/>
            <a:r>
              <a:rPr lang="it-IT" sz="2200" i="1" dirty="0"/>
              <a:t>di attitudini che uniscono e diversificano i gruppi umani e </a:t>
            </a:r>
            <a:endParaRPr lang="it-IT" sz="2200" dirty="0"/>
          </a:p>
          <a:p>
            <a:pPr lvl="1"/>
            <a:r>
              <a:rPr lang="it-IT" sz="2200" i="1" dirty="0"/>
              <a:t>che influiscono nella </a:t>
            </a:r>
            <a:r>
              <a:rPr lang="it-IT" sz="2200" b="1" i="1" dirty="0"/>
              <a:t>costruzione</a:t>
            </a:r>
            <a:r>
              <a:rPr lang="it-IT" sz="2200" i="1" dirty="0"/>
              <a:t> dell’i</a:t>
            </a:r>
            <a:r>
              <a:rPr lang="it-IT" sz="2200" b="1" i="1" dirty="0"/>
              <a:t>dentità personale</a:t>
            </a:r>
            <a:r>
              <a:rPr lang="it-IT" sz="2200" dirty="0"/>
              <a:t> [</a:t>
            </a:r>
            <a:r>
              <a:rPr lang="it-IT" sz="2200" i="1" dirty="0"/>
              <a:t>e culturale</a:t>
            </a:r>
            <a:r>
              <a:rPr lang="it-IT" sz="2200" dirty="0"/>
              <a:t>] </a:t>
            </a:r>
          </a:p>
          <a:p>
            <a:pPr lvl="1"/>
            <a:r>
              <a:rPr lang="it-IT" sz="2200" i="1" dirty="0"/>
              <a:t>di ogni membro del gruppo</a:t>
            </a:r>
            <a:r>
              <a:rPr lang="it-IT" sz="2200" dirty="0"/>
              <a:t>». 			 (PEROTTI)</a:t>
            </a:r>
          </a:p>
          <a:p>
            <a:pPr marL="0" indent="0">
              <a:buNone/>
            </a:pPr>
            <a:r>
              <a:rPr lang="it-IT" sz="2200" dirty="0"/>
              <a:t> Tale identità culturale </a:t>
            </a:r>
            <a:r>
              <a:rPr lang="it-IT" sz="2200" i="1" dirty="0"/>
              <a:t>conferisce al gruppo il </a:t>
            </a:r>
            <a:r>
              <a:rPr lang="it-IT" sz="2200" b="1" i="1" dirty="0"/>
              <a:t>senso</a:t>
            </a:r>
            <a:r>
              <a:rPr lang="it-IT" sz="2200" i="1" dirty="0"/>
              <a:t> di </a:t>
            </a:r>
            <a:r>
              <a:rPr lang="it-IT" sz="2200" b="1" i="1" dirty="0"/>
              <a:t>appartenenza</a:t>
            </a:r>
            <a:r>
              <a:rPr lang="it-IT" sz="2200" dirty="0"/>
              <a:t>. </a:t>
            </a:r>
          </a:p>
          <a:p>
            <a:pPr marL="0" indent="0">
              <a:buNone/>
            </a:pPr>
            <a:r>
              <a:rPr lang="it-IT" sz="2200" dirty="0"/>
              <a:t>A questo punto ci facciamo una domanda: </a:t>
            </a:r>
            <a:r>
              <a:rPr lang="it-IT" sz="2200" b="1" i="1" dirty="0"/>
              <a:t>è l’identità un dato della natura e monolitico, sempre fisso nel tempo?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68845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58716A5-CB11-EA4E-95A8-1F7B1631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923"/>
            <a:ext cx="9601200" cy="1485900"/>
          </a:xfrm>
        </p:spPr>
        <p:txBody>
          <a:bodyPr/>
          <a:lstStyle/>
          <a:p>
            <a:r>
              <a:rPr lang="it-IT" b="1" i="1" dirty="0"/>
              <a:t>SCHEDA IV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DAF94D5-1508-BD43-9C59-582378635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479" y="574157"/>
            <a:ext cx="10820400" cy="66134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b="1" i="1" u="sng" dirty="0"/>
              <a:t>Contro</a:t>
            </a:r>
            <a:r>
              <a:rPr lang="it-IT" sz="2200" i="1" u="sng" dirty="0"/>
              <a:t> l’identità</a:t>
            </a:r>
            <a:endParaRPr lang="it-IT" sz="2200" dirty="0"/>
          </a:p>
          <a:p>
            <a:pPr marL="0" indent="0">
              <a:buNone/>
            </a:pPr>
            <a:r>
              <a:rPr lang="it-IT" sz="2200" dirty="0"/>
              <a:t>Perché </a:t>
            </a:r>
            <a:r>
              <a:rPr lang="it-IT" sz="2200" i="1" dirty="0"/>
              <a:t>contro l’identità</a:t>
            </a:r>
            <a:r>
              <a:rPr lang="it-IT" sz="2200" dirty="0"/>
              <a:t>? </a:t>
            </a:r>
          </a:p>
          <a:p>
            <a:pPr marL="0" indent="0">
              <a:buNone/>
            </a:pPr>
            <a:r>
              <a:rPr lang="it-IT" sz="2200" dirty="0"/>
              <a:t>L’espressione contro l’identità vuole  comprendere il carattere </a:t>
            </a:r>
            <a:r>
              <a:rPr lang="it-IT" sz="2200" b="1" i="1" dirty="0" err="1"/>
              <a:t>convenzionalistico</a:t>
            </a:r>
            <a:r>
              <a:rPr lang="it-IT" sz="2200" dirty="0"/>
              <a:t> di questa.</a:t>
            </a:r>
          </a:p>
          <a:p>
            <a:pPr marL="0" indent="0">
              <a:buNone/>
            </a:pPr>
            <a:r>
              <a:rPr lang="it-IT" sz="2200" dirty="0"/>
              <a:t>L’identità non va presa come un’</a:t>
            </a:r>
            <a:r>
              <a:rPr lang="it-IT" sz="2200" b="1" i="1" dirty="0"/>
              <a:t>essenza</a:t>
            </a:r>
            <a:r>
              <a:rPr lang="it-IT" sz="2200" dirty="0"/>
              <a:t> </a:t>
            </a:r>
            <a:r>
              <a:rPr lang="it-IT" sz="2200" b="1" i="1" dirty="0"/>
              <a:t>data</a:t>
            </a:r>
            <a:r>
              <a:rPr lang="it-IT" sz="2200" dirty="0"/>
              <a:t> e </a:t>
            </a:r>
            <a:r>
              <a:rPr lang="it-IT" sz="2200" b="1" i="1" dirty="0"/>
              <a:t>immutabile</a:t>
            </a:r>
            <a:r>
              <a:rPr lang="it-IT" sz="2200" dirty="0"/>
              <a:t> della natura umana, ma piuttosto va intesa come </a:t>
            </a:r>
          </a:p>
          <a:p>
            <a:pPr lvl="1"/>
            <a:r>
              <a:rPr lang="it-IT" sz="2200" dirty="0"/>
              <a:t>un </a:t>
            </a:r>
            <a:r>
              <a:rPr lang="it-IT" sz="2200" i="1" dirty="0"/>
              <a:t>prodotto</a:t>
            </a:r>
            <a:r>
              <a:rPr lang="it-IT" sz="2200" dirty="0"/>
              <a:t> di </a:t>
            </a:r>
            <a:r>
              <a:rPr lang="it-IT" sz="2200" i="1" dirty="0"/>
              <a:t>scelte</a:t>
            </a:r>
            <a:r>
              <a:rPr lang="it-IT" sz="2200" dirty="0"/>
              <a:t> e </a:t>
            </a:r>
          </a:p>
          <a:p>
            <a:pPr lvl="1"/>
            <a:r>
              <a:rPr lang="it-IT" sz="2200" i="1" dirty="0"/>
              <a:t>opzioni culturali </a:t>
            </a:r>
            <a:endParaRPr lang="it-IT" sz="2200" dirty="0"/>
          </a:p>
          <a:p>
            <a:pPr lvl="1"/>
            <a:r>
              <a:rPr lang="it-IT" sz="2200" i="1" dirty="0"/>
              <a:t>dipendente dalle decisioni</a:t>
            </a:r>
            <a:r>
              <a:rPr lang="it-IT" sz="2200" dirty="0"/>
              <a:t>. </a:t>
            </a:r>
          </a:p>
          <a:p>
            <a:pPr marL="0" indent="0">
              <a:buNone/>
            </a:pPr>
            <a:r>
              <a:rPr lang="it-IT" sz="2200" dirty="0"/>
              <a:t>L’identità è un </a:t>
            </a:r>
            <a:r>
              <a:rPr lang="it-IT" sz="2200" i="1" dirty="0"/>
              <a:t>costrutto culturale, particolare</a:t>
            </a:r>
            <a:r>
              <a:rPr lang="it-IT" sz="2200" dirty="0"/>
              <a:t> e </a:t>
            </a:r>
            <a:r>
              <a:rPr lang="it-IT" sz="2200" i="1" dirty="0"/>
              <a:t>variabile</a:t>
            </a:r>
            <a:r>
              <a:rPr lang="it-IT" sz="2200" dirty="0"/>
              <a:t> nello </a:t>
            </a:r>
            <a:r>
              <a:rPr lang="it-IT" sz="2200" i="1" dirty="0"/>
              <a:t>spazio</a:t>
            </a:r>
            <a:r>
              <a:rPr lang="it-IT" sz="2200" dirty="0"/>
              <a:t> e nel </a:t>
            </a:r>
            <a:r>
              <a:rPr lang="it-IT" sz="2200" i="1" dirty="0"/>
              <a:t>tempo</a:t>
            </a:r>
            <a:r>
              <a:rPr lang="it-IT" sz="2200" dirty="0"/>
              <a:t> </a:t>
            </a:r>
          </a:p>
          <a:p>
            <a:pPr marL="0" indent="0">
              <a:buNone/>
            </a:pPr>
            <a:r>
              <a:rPr lang="it-IT" sz="2200" i="1" dirty="0"/>
              <a:t>Non esiste</a:t>
            </a:r>
            <a:r>
              <a:rPr lang="it-IT" sz="2200" dirty="0"/>
              <a:t> una identità come essenza originaria e monolitica: </a:t>
            </a:r>
          </a:p>
          <a:p>
            <a:pPr marL="0" indent="0">
              <a:buNone/>
            </a:pPr>
            <a:r>
              <a:rPr lang="it-IT" sz="2200" dirty="0"/>
              <a:t>«L’</a:t>
            </a:r>
            <a:r>
              <a:rPr lang="it-IT" sz="2200" i="1" dirty="0"/>
              <a:t>appartenenza</a:t>
            </a:r>
            <a:r>
              <a:rPr lang="it-IT" sz="2200" dirty="0"/>
              <a:t> e l’</a:t>
            </a:r>
            <a:r>
              <a:rPr lang="it-IT" sz="2200" b="1" i="1" dirty="0"/>
              <a:t>identità</a:t>
            </a:r>
            <a:r>
              <a:rPr lang="it-IT" sz="2200" dirty="0"/>
              <a:t> non sono </a:t>
            </a:r>
            <a:r>
              <a:rPr lang="it-IT" sz="2200" i="1" dirty="0"/>
              <a:t>scolpite</a:t>
            </a:r>
            <a:r>
              <a:rPr lang="it-IT" sz="2200" dirty="0"/>
              <a:t> sulla </a:t>
            </a:r>
            <a:r>
              <a:rPr lang="it-IT" sz="2200" i="1" dirty="0"/>
              <a:t>roccia</a:t>
            </a:r>
            <a:r>
              <a:rPr lang="it-IT" sz="2200" dirty="0"/>
              <a:t>, </a:t>
            </a:r>
            <a:r>
              <a:rPr lang="it-IT" sz="2200" i="1" dirty="0"/>
              <a:t>non sono assicurate</a:t>
            </a:r>
            <a:r>
              <a:rPr lang="it-IT" sz="2200" dirty="0"/>
              <a:t> da una garanzia a </a:t>
            </a:r>
            <a:r>
              <a:rPr lang="it-IT" sz="2200" i="1" dirty="0"/>
              <a:t>vita</a:t>
            </a:r>
            <a:r>
              <a:rPr lang="it-IT" sz="2200" dirty="0"/>
              <a:t>, sono in larga misura </a:t>
            </a:r>
            <a:r>
              <a:rPr lang="it-IT" sz="2200" i="1" dirty="0"/>
              <a:t>negoziabili</a:t>
            </a:r>
            <a:r>
              <a:rPr lang="it-IT" sz="2200" dirty="0"/>
              <a:t> e </a:t>
            </a:r>
            <a:r>
              <a:rPr lang="it-IT" sz="2200" i="1" dirty="0"/>
              <a:t>revocabili</a:t>
            </a:r>
            <a:r>
              <a:rPr lang="it-IT" sz="2200" dirty="0"/>
              <a:t>».  </a:t>
            </a:r>
          </a:p>
          <a:p>
            <a:pPr marL="0" indent="0">
              <a:buNone/>
            </a:pPr>
            <a:r>
              <a:rPr lang="it-IT" sz="2200" dirty="0"/>
              <a:t>Parlare di identità è parlare di un «</a:t>
            </a:r>
            <a:r>
              <a:rPr lang="it-IT" sz="2200" b="1" i="1" dirty="0"/>
              <a:t>processo</a:t>
            </a:r>
            <a:r>
              <a:rPr lang="it-IT" sz="2200" i="1" dirty="0"/>
              <a:t> costruttivo e dinamico</a:t>
            </a:r>
            <a:r>
              <a:rPr lang="it-IT" sz="2200" dirty="0"/>
              <a:t> che si sviluppa di </a:t>
            </a:r>
            <a:r>
              <a:rPr lang="it-IT" sz="2200" b="1" i="1" dirty="0"/>
              <a:t>continuo</a:t>
            </a:r>
            <a:r>
              <a:rPr lang="it-IT" sz="2200" dirty="0"/>
              <a:t>». 							(</a:t>
            </a:r>
            <a:r>
              <a:rPr lang="it-IT" sz="2200" dirty="0" err="1"/>
              <a:t>Z</a:t>
            </a:r>
            <a:r>
              <a:rPr lang="it-IT" sz="2200" dirty="0"/>
              <a:t>. BAUMANN)</a:t>
            </a:r>
          </a:p>
        </p:txBody>
      </p:sp>
    </p:spTree>
    <p:extLst>
      <p:ext uri="{BB962C8B-B14F-4D97-AF65-F5344CB8AC3E}">
        <p14:creationId xmlns:p14="http://schemas.microsoft.com/office/powerpoint/2010/main" val="244455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58716A5-CB11-EA4E-95A8-1F7B1631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923"/>
            <a:ext cx="9601200" cy="1485900"/>
          </a:xfrm>
        </p:spPr>
        <p:txBody>
          <a:bodyPr/>
          <a:lstStyle/>
          <a:p>
            <a:r>
              <a:rPr lang="it-IT" b="1" i="1" dirty="0"/>
              <a:t>SCHEDA 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DAF94D5-1508-BD43-9C59-582378635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479" y="574157"/>
            <a:ext cx="10820400" cy="66134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dirty="0"/>
              <a:t>Identità dinamiche e multiple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«In tutte le epoche ci sono state persone che hanno ritenuto che ci fosse una sola appartenenza fondamentale talmente superiore alle altre in ogni circostanza da poterla chiamare legittimamente ‘</a:t>
            </a:r>
            <a:r>
              <a:rPr lang="it-IT" b="1" i="1" dirty="0"/>
              <a:t>identità</a:t>
            </a:r>
            <a:r>
              <a:rPr lang="it-IT" b="1" dirty="0"/>
              <a:t>’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Per gli </a:t>
            </a:r>
            <a:r>
              <a:rPr lang="it-IT" i="1" dirty="0"/>
              <a:t>uni</a:t>
            </a:r>
            <a:r>
              <a:rPr lang="it-IT" dirty="0"/>
              <a:t> la </a:t>
            </a:r>
            <a:r>
              <a:rPr lang="it-IT" i="1" dirty="0"/>
              <a:t>nazione</a:t>
            </a:r>
            <a:r>
              <a:rPr lang="it-IT" dirty="0"/>
              <a:t>, per </a:t>
            </a:r>
            <a:r>
              <a:rPr lang="it-IT" i="1" dirty="0"/>
              <a:t>altri</a:t>
            </a:r>
            <a:r>
              <a:rPr lang="it-IT" dirty="0"/>
              <a:t> la </a:t>
            </a:r>
            <a:r>
              <a:rPr lang="it-IT" i="1" dirty="0"/>
              <a:t>religione</a:t>
            </a:r>
            <a:r>
              <a:rPr lang="it-IT" dirty="0"/>
              <a:t> o la </a:t>
            </a:r>
            <a:r>
              <a:rPr lang="it-IT" i="1" dirty="0"/>
              <a:t>classe sociale</a:t>
            </a:r>
            <a:r>
              <a:rPr lang="it-IT" dirty="0"/>
              <a:t>. Ma basta far scorrere «lo </a:t>
            </a:r>
            <a:r>
              <a:rPr lang="it-IT" b="1" i="1" dirty="0"/>
              <a:t>sguardo</a:t>
            </a:r>
            <a:r>
              <a:rPr lang="it-IT" dirty="0"/>
              <a:t> sui </a:t>
            </a:r>
            <a:r>
              <a:rPr lang="it-IT" i="1" dirty="0"/>
              <a:t>differenti conflitti</a:t>
            </a:r>
            <a:r>
              <a:rPr lang="it-IT" dirty="0"/>
              <a:t> che si svolgono attraverso il mondo per rendersi conto che </a:t>
            </a:r>
            <a:r>
              <a:rPr lang="it-IT" i="1" dirty="0"/>
              <a:t>nessuna appartenenza prevale in maniera assoluta</a:t>
            </a:r>
            <a:r>
              <a:rPr lang="it-IT" dirty="0"/>
              <a:t>»: </a:t>
            </a:r>
          </a:p>
          <a:p>
            <a:pPr lvl="1"/>
            <a:r>
              <a:rPr lang="it-IT" dirty="0"/>
              <a:t>«Là dove gli uomini si sentono </a:t>
            </a:r>
            <a:r>
              <a:rPr lang="it-IT" b="1" dirty="0"/>
              <a:t>minacciati nella loro fede</a:t>
            </a:r>
            <a:r>
              <a:rPr lang="it-IT" dirty="0"/>
              <a:t>, è l’appartenenza </a:t>
            </a:r>
            <a:r>
              <a:rPr lang="it-IT" b="1" dirty="0"/>
              <a:t>religiosa</a:t>
            </a:r>
            <a:r>
              <a:rPr lang="it-IT" dirty="0"/>
              <a:t> che sembra </a:t>
            </a:r>
            <a:r>
              <a:rPr lang="it-IT" b="1" dirty="0"/>
              <a:t>assumere la loro intera identità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Ma se a essere minacciati sono il </a:t>
            </a:r>
            <a:r>
              <a:rPr lang="it-IT" b="1" dirty="0"/>
              <a:t>loro idioma materno</a:t>
            </a:r>
            <a:r>
              <a:rPr lang="it-IT" dirty="0"/>
              <a:t> e il loro </a:t>
            </a:r>
            <a:r>
              <a:rPr lang="it-IT" b="1" dirty="0"/>
              <a:t>gruppo etnico</a:t>
            </a:r>
            <a:r>
              <a:rPr lang="it-IT" dirty="0"/>
              <a:t>, allora </a:t>
            </a:r>
            <a:r>
              <a:rPr lang="it-IT" b="1" dirty="0"/>
              <a:t>si battono accanitamente contro i loro stessi correligionari.</a:t>
            </a:r>
            <a:r>
              <a:rPr lang="it-IT" dirty="0"/>
              <a:t> </a:t>
            </a:r>
          </a:p>
          <a:p>
            <a:pPr marL="0" indent="0" algn="ctr">
              <a:buNone/>
            </a:pPr>
            <a:r>
              <a:rPr lang="it-IT" b="1" dirty="0"/>
              <a:t>Constatazione:</a:t>
            </a:r>
          </a:p>
          <a:p>
            <a:pPr lvl="1"/>
            <a:r>
              <a:rPr lang="it-IT" i="1" dirty="0"/>
              <a:t>I turchi</a:t>
            </a:r>
            <a:r>
              <a:rPr lang="it-IT" dirty="0"/>
              <a:t> e i </a:t>
            </a:r>
            <a:r>
              <a:rPr lang="it-IT" i="1" dirty="0"/>
              <a:t>curdi</a:t>
            </a:r>
            <a:r>
              <a:rPr lang="it-IT" dirty="0"/>
              <a:t> sono ugualmente </a:t>
            </a:r>
            <a:r>
              <a:rPr lang="it-IT" b="1" i="1" dirty="0"/>
              <a:t>mussulmani</a:t>
            </a:r>
            <a:r>
              <a:rPr lang="it-IT" dirty="0"/>
              <a:t>, ma differenti per la lingua</a:t>
            </a:r>
            <a:r>
              <a:rPr lang="it-IT" b="1" i="1" dirty="0"/>
              <a:t>; </a:t>
            </a:r>
            <a:r>
              <a:rPr lang="it-IT" b="1" i="1" u="sng" dirty="0"/>
              <a:t>il loro conflitto è meno sanguinoso?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Gli </a:t>
            </a:r>
            <a:r>
              <a:rPr lang="it-IT" i="1" dirty="0"/>
              <a:t>Hutu</a:t>
            </a:r>
            <a:r>
              <a:rPr lang="it-IT" dirty="0"/>
              <a:t> come i </a:t>
            </a:r>
            <a:r>
              <a:rPr lang="it-IT" i="1" dirty="0"/>
              <a:t>Tutsi</a:t>
            </a:r>
            <a:r>
              <a:rPr lang="it-IT" dirty="0"/>
              <a:t> sono </a:t>
            </a:r>
            <a:r>
              <a:rPr lang="it-IT" i="1" dirty="0"/>
              <a:t>cattolici </a:t>
            </a:r>
            <a:r>
              <a:rPr lang="it-IT" dirty="0"/>
              <a:t>e parlano la </a:t>
            </a:r>
            <a:r>
              <a:rPr lang="it-IT" i="1" dirty="0"/>
              <a:t>stessa lingua</a:t>
            </a:r>
            <a:r>
              <a:rPr lang="it-IT" dirty="0"/>
              <a:t>; </a:t>
            </a:r>
            <a:r>
              <a:rPr lang="it-IT" b="1" i="1" u="sng" dirty="0"/>
              <a:t>ciò ha impedito loro di massacrarsi?</a:t>
            </a:r>
            <a:endParaRPr lang="it-IT" dirty="0"/>
          </a:p>
          <a:p>
            <a:pPr lvl="1"/>
            <a:r>
              <a:rPr lang="it-IT" i="1" dirty="0"/>
              <a:t>Cechi</a:t>
            </a:r>
            <a:r>
              <a:rPr lang="it-IT" dirty="0"/>
              <a:t> e </a:t>
            </a:r>
            <a:r>
              <a:rPr lang="it-IT" i="1" dirty="0"/>
              <a:t>slovacchi</a:t>
            </a:r>
            <a:r>
              <a:rPr lang="it-IT" dirty="0"/>
              <a:t> sono ugualmente </a:t>
            </a:r>
            <a:r>
              <a:rPr lang="it-IT" b="1" i="1" dirty="0"/>
              <a:t>cattolici</a:t>
            </a:r>
            <a:r>
              <a:rPr lang="it-IT" dirty="0"/>
              <a:t>; </a:t>
            </a:r>
            <a:r>
              <a:rPr lang="it-IT" b="1" i="1" u="sng" dirty="0"/>
              <a:t>la cosa ha favorito la vita in comune?</a:t>
            </a:r>
            <a:r>
              <a:rPr lang="it-IT" dirty="0"/>
              <a:t>»</a:t>
            </a:r>
          </a:p>
          <a:p>
            <a:pPr marL="0" indent="0">
              <a:buNone/>
            </a:pPr>
            <a:r>
              <a:rPr lang="it-IT" dirty="0"/>
              <a:t>								AMIN MAALUF</a:t>
            </a:r>
          </a:p>
        </p:txBody>
      </p:sp>
    </p:spTree>
    <p:extLst>
      <p:ext uri="{BB962C8B-B14F-4D97-AF65-F5344CB8AC3E}">
        <p14:creationId xmlns:p14="http://schemas.microsoft.com/office/powerpoint/2010/main" val="196352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58716A5-CB11-EA4E-95A8-1F7B1631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923"/>
            <a:ext cx="9601200" cy="1485900"/>
          </a:xfrm>
        </p:spPr>
        <p:txBody>
          <a:bodyPr/>
          <a:lstStyle/>
          <a:p>
            <a:r>
              <a:rPr lang="it-IT" b="1" i="1" dirty="0"/>
              <a:t>SCHEDA 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DAF94D5-1508-BD43-9C59-582378635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479" y="786809"/>
            <a:ext cx="10820400" cy="6400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b="1" dirty="0"/>
              <a:t>Identità dinamiche e multiple</a:t>
            </a:r>
            <a:r>
              <a:rPr lang="it-IT" sz="2200" dirty="0"/>
              <a:t> </a:t>
            </a:r>
          </a:p>
          <a:p>
            <a:pPr marL="0" indent="0">
              <a:buNone/>
            </a:pPr>
            <a:r>
              <a:rPr lang="it-IT" sz="2200" dirty="0"/>
              <a:t>L’identità non è un attributo </a:t>
            </a:r>
            <a:r>
              <a:rPr lang="it-IT" sz="2200" b="1" i="1" dirty="0"/>
              <a:t>originario</a:t>
            </a:r>
            <a:r>
              <a:rPr lang="it-IT" sz="2200" dirty="0"/>
              <a:t> e </a:t>
            </a:r>
            <a:r>
              <a:rPr lang="it-IT" sz="2200" b="1" i="1" dirty="0"/>
              <a:t>permanente</a:t>
            </a:r>
            <a:r>
              <a:rPr lang="it-IT" sz="2200" dirty="0"/>
              <a:t>, incapace di evolversi. Ridurre l’identità culturale ad «una definizione pura, significa non considerare l’eterogeneità del gruppo sociale»</a:t>
            </a:r>
          </a:p>
          <a:p>
            <a:pPr marL="0" indent="0">
              <a:buNone/>
            </a:pPr>
            <a:r>
              <a:rPr lang="it-IT" sz="2200" dirty="0"/>
              <a:t>Affermare ciò, significa affermare che:  </a:t>
            </a:r>
          </a:p>
          <a:p>
            <a:pPr lvl="1"/>
            <a:r>
              <a:rPr lang="it-IT" sz="2200" dirty="0"/>
              <a:t>individui e gruppi non sono rinchiusi «</a:t>
            </a:r>
            <a:r>
              <a:rPr lang="it-IT" sz="2200" b="1" i="1" dirty="0"/>
              <a:t>a priori </a:t>
            </a:r>
            <a:r>
              <a:rPr lang="it-IT" sz="2200" i="1" dirty="0"/>
              <a:t>in un’identità</a:t>
            </a:r>
            <a:r>
              <a:rPr lang="it-IT" sz="2200" b="1" i="1" dirty="0"/>
              <a:t> unidimensionale</a:t>
            </a:r>
            <a:r>
              <a:rPr lang="it-IT" sz="2200" dirty="0"/>
              <a:t>» </a:t>
            </a:r>
          </a:p>
          <a:p>
            <a:pPr lvl="1"/>
            <a:r>
              <a:rPr lang="it-IT" sz="2200" dirty="0"/>
              <a:t> «ogni individuo </a:t>
            </a:r>
            <a:r>
              <a:rPr lang="it-IT" sz="2200" b="1" i="1" dirty="0"/>
              <a:t>integra</a:t>
            </a:r>
            <a:r>
              <a:rPr lang="it-IT" sz="2200" dirty="0"/>
              <a:t> in modo sintetico la </a:t>
            </a:r>
            <a:r>
              <a:rPr lang="it-IT" sz="2200" b="1" i="1" dirty="0"/>
              <a:t>pluralità</a:t>
            </a:r>
            <a:r>
              <a:rPr lang="it-IT" sz="2200" dirty="0"/>
              <a:t> </a:t>
            </a:r>
            <a:r>
              <a:rPr lang="it-IT" sz="2200" i="1" dirty="0"/>
              <a:t>dei riferimenti identificatori</a:t>
            </a:r>
            <a:r>
              <a:rPr lang="it-IT" sz="2200" dirty="0"/>
              <a:t> </a:t>
            </a:r>
            <a:r>
              <a:rPr lang="it-IT" sz="2200" b="1" i="1" dirty="0"/>
              <a:t>legati</a:t>
            </a:r>
            <a:r>
              <a:rPr lang="it-IT" sz="2200" dirty="0"/>
              <a:t> alla propria storia </a:t>
            </a:r>
          </a:p>
          <a:p>
            <a:pPr lvl="1"/>
            <a:r>
              <a:rPr lang="it-IT" sz="2200" dirty="0"/>
              <a:t>con la consapevolezza di avere un’identità a “</a:t>
            </a:r>
            <a:r>
              <a:rPr lang="it-IT" sz="2200" b="1" i="1" dirty="0"/>
              <a:t>geometria variabile</a:t>
            </a:r>
            <a:r>
              <a:rPr lang="it-IT" sz="2200" dirty="0"/>
              <a:t>” </a:t>
            </a:r>
          </a:p>
          <a:p>
            <a:pPr lvl="1"/>
            <a:r>
              <a:rPr lang="it-IT" sz="2200" dirty="0"/>
              <a:t>che segue le dimensioni del gruppo al quale fa riferimento in una data </a:t>
            </a:r>
            <a:r>
              <a:rPr lang="it-IT" sz="2200" b="1" i="1" dirty="0"/>
              <a:t>situazione relazionale</a:t>
            </a:r>
            <a:r>
              <a:rPr lang="it-IT" sz="2200" dirty="0"/>
              <a:t>» che sono mobili. 					(D. CUCHE)</a:t>
            </a:r>
          </a:p>
          <a:p>
            <a:pPr marL="0" indent="0">
              <a:buNone/>
            </a:pPr>
            <a:r>
              <a:rPr lang="it-IT" sz="2200" dirty="0"/>
              <a:t>«per </a:t>
            </a:r>
            <a:r>
              <a:rPr lang="it-IT" sz="2200" i="1" dirty="0"/>
              <a:t>ciascuno di</a:t>
            </a:r>
            <a:r>
              <a:rPr lang="it-IT" sz="2200" dirty="0"/>
              <a:t> </a:t>
            </a:r>
            <a:r>
              <a:rPr lang="it-IT" sz="2200" i="1" dirty="0"/>
              <a:t>noi</a:t>
            </a:r>
            <a:r>
              <a:rPr lang="it-IT" sz="2200" dirty="0"/>
              <a:t>, i </a:t>
            </a:r>
            <a:r>
              <a:rPr lang="it-IT" sz="2200" b="1" i="1" dirty="0"/>
              <a:t>“noi”</a:t>
            </a:r>
            <a:r>
              <a:rPr lang="it-IT" sz="2200" dirty="0"/>
              <a:t> sono molteplici e ancora di più sono, per ciascuno di noi, le </a:t>
            </a:r>
            <a:r>
              <a:rPr lang="it-IT" sz="2200" b="1" i="1" dirty="0"/>
              <a:t>maniere</a:t>
            </a:r>
            <a:r>
              <a:rPr lang="it-IT" sz="2200" dirty="0"/>
              <a:t> di </a:t>
            </a:r>
            <a:r>
              <a:rPr lang="it-IT" sz="2200" b="1" i="1" dirty="0"/>
              <a:t>identificare</a:t>
            </a:r>
            <a:r>
              <a:rPr lang="it-IT" sz="2200" dirty="0"/>
              <a:t> gli </a:t>
            </a:r>
            <a:r>
              <a:rPr lang="it-IT" sz="2200" b="1" i="1" dirty="0"/>
              <a:t>altri</a:t>
            </a:r>
            <a:r>
              <a:rPr lang="it-IT" sz="2200" dirty="0"/>
              <a:t>».</a:t>
            </a:r>
          </a:p>
          <a:p>
            <a:pPr marL="0" indent="0">
              <a:buNone/>
            </a:pPr>
            <a:r>
              <a:rPr lang="it-IT" sz="2200" dirty="0"/>
              <a:t>Questo vuol dire che «</a:t>
            </a:r>
            <a:r>
              <a:rPr lang="it-IT" sz="2200" i="1" dirty="0"/>
              <a:t>il </a:t>
            </a:r>
            <a:r>
              <a:rPr lang="it-IT" sz="2200" b="1" i="1" dirty="0"/>
              <a:t>“noi”</a:t>
            </a:r>
            <a:r>
              <a:rPr lang="it-IT" sz="2200" i="1" dirty="0"/>
              <a:t> non rinvia mai ad una appartenenza unica</a:t>
            </a:r>
            <a:r>
              <a:rPr lang="it-IT" sz="2200" dirty="0"/>
              <a:t>».  	(GROSSIER)</a:t>
            </a:r>
          </a:p>
          <a:p>
            <a:pPr marL="0" indent="0">
              <a:buNone/>
            </a:pPr>
            <a:r>
              <a:rPr lang="it-IT" sz="2200" dirty="0"/>
              <a:t>L’uomo, dunque, nasce </a:t>
            </a:r>
            <a:r>
              <a:rPr lang="it-IT" sz="2200" i="1" dirty="0"/>
              <a:t>noi</a:t>
            </a:r>
            <a:r>
              <a:rPr lang="it-IT" sz="2200" dirty="0"/>
              <a:t> e non solo </a:t>
            </a:r>
            <a:r>
              <a:rPr lang="it-IT" sz="2200" i="1" dirty="0"/>
              <a:t>io</a:t>
            </a:r>
            <a:r>
              <a:rPr lang="it-IT" sz="2200" dirty="0"/>
              <a:t>. Anzi: Il </a:t>
            </a:r>
            <a:r>
              <a:rPr lang="it-IT" sz="2200" i="1" dirty="0"/>
              <a:t>noi</a:t>
            </a:r>
            <a:r>
              <a:rPr lang="it-IT" sz="2200" dirty="0"/>
              <a:t> </a:t>
            </a:r>
            <a:r>
              <a:rPr lang="it-IT" sz="2200" b="1" i="1" dirty="0"/>
              <a:t>precede</a:t>
            </a:r>
            <a:r>
              <a:rPr lang="it-IT" sz="2200" dirty="0"/>
              <a:t> l’</a:t>
            </a:r>
            <a:r>
              <a:rPr lang="it-IT" sz="2200" i="1" dirty="0"/>
              <a:t>io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878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58716A5-CB11-EA4E-95A8-1F7B1631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923"/>
            <a:ext cx="9601200" cy="1485900"/>
          </a:xfrm>
        </p:spPr>
        <p:txBody>
          <a:bodyPr/>
          <a:lstStyle/>
          <a:p>
            <a:r>
              <a:rPr lang="it-IT" b="1" i="1" dirty="0"/>
              <a:t>SCHEDA VII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DAF94D5-1508-BD43-9C59-582378635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744" y="766873"/>
            <a:ext cx="10820400" cy="66134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L’identità è sempre un costrutto culturale. Bisogna pertanto decostruire la sua </a:t>
            </a:r>
            <a:r>
              <a:rPr lang="it-IT" sz="2200" i="1" dirty="0"/>
              <a:t>reificazione</a:t>
            </a:r>
            <a:r>
              <a:rPr lang="it-IT" sz="2200" dirty="0"/>
              <a:t>, la sua </a:t>
            </a:r>
            <a:r>
              <a:rPr lang="it-IT" sz="2200" i="1" dirty="0" err="1"/>
              <a:t>etnicizzazione</a:t>
            </a:r>
            <a:r>
              <a:rPr lang="it-IT" sz="2200" dirty="0"/>
              <a:t> e la sua </a:t>
            </a:r>
            <a:r>
              <a:rPr lang="it-IT" sz="2200" i="1" dirty="0" err="1"/>
              <a:t>biologizzazione</a:t>
            </a:r>
            <a:r>
              <a:rPr lang="it-IT" sz="2200" dirty="0"/>
              <a:t>. </a:t>
            </a:r>
          </a:p>
          <a:p>
            <a:pPr marL="0" indent="0">
              <a:buNone/>
            </a:pPr>
            <a:r>
              <a:rPr lang="it-IT" sz="2200" dirty="0"/>
              <a:t>L’identità è «un </a:t>
            </a:r>
            <a:r>
              <a:rPr lang="it-IT" sz="2200" b="1" i="1" dirty="0"/>
              <a:t>processo storico</a:t>
            </a:r>
            <a:r>
              <a:rPr lang="it-IT" sz="2200" dirty="0"/>
              <a:t>, una realtà </a:t>
            </a:r>
            <a:r>
              <a:rPr lang="it-IT" sz="2200" b="1" i="1" dirty="0"/>
              <a:t>mobile</a:t>
            </a:r>
            <a:r>
              <a:rPr lang="it-IT" sz="2200" dirty="0"/>
              <a:t> che continuamente </a:t>
            </a:r>
            <a:r>
              <a:rPr lang="it-IT" sz="2200" i="1" dirty="0"/>
              <a:t>influenza</a:t>
            </a:r>
            <a:r>
              <a:rPr lang="it-IT" sz="2200" dirty="0"/>
              <a:t> e </a:t>
            </a:r>
            <a:r>
              <a:rPr lang="it-IT" sz="2200" i="1" dirty="0"/>
              <a:t>viene influenzata</a:t>
            </a:r>
            <a:r>
              <a:rPr lang="it-IT" sz="2200" dirty="0"/>
              <a:t>, che </a:t>
            </a:r>
            <a:r>
              <a:rPr lang="it-IT" sz="2200" i="1" dirty="0"/>
              <a:t>vive</a:t>
            </a:r>
            <a:r>
              <a:rPr lang="it-IT" sz="2200" dirty="0"/>
              <a:t> e </a:t>
            </a:r>
            <a:r>
              <a:rPr lang="it-IT" sz="2200" i="1" dirty="0"/>
              <a:t>si sviluppa</a:t>
            </a:r>
            <a:r>
              <a:rPr lang="it-IT" sz="2200" dirty="0"/>
              <a:t> nelle </a:t>
            </a:r>
            <a:r>
              <a:rPr lang="it-IT" sz="2200" i="1" dirty="0"/>
              <a:t>molteplicità</a:t>
            </a:r>
            <a:r>
              <a:rPr lang="it-IT" sz="2200" dirty="0"/>
              <a:t> delle </a:t>
            </a:r>
            <a:r>
              <a:rPr lang="it-IT" sz="2200" i="1" dirty="0"/>
              <a:t>esperienze storiche</a:t>
            </a:r>
            <a:r>
              <a:rPr lang="it-IT" sz="2200" dirty="0"/>
              <a:t>».</a:t>
            </a:r>
          </a:p>
          <a:p>
            <a:pPr marL="0" indent="0">
              <a:buNone/>
            </a:pPr>
            <a:r>
              <a:rPr lang="it-IT" sz="2200" dirty="0"/>
              <a:t>								(</a:t>
            </a:r>
            <a:r>
              <a:rPr lang="it-IT" sz="2200" dirty="0" err="1"/>
              <a:t>F</a:t>
            </a:r>
            <a:r>
              <a:rPr lang="it-IT" sz="2200" dirty="0"/>
              <a:t>. FERRAROTTI)</a:t>
            </a:r>
          </a:p>
          <a:p>
            <a:pPr marL="0" indent="0">
              <a:buNone/>
            </a:pPr>
            <a:r>
              <a:rPr lang="it-IT" sz="2200" dirty="0"/>
              <a:t>Mentre: </a:t>
            </a:r>
          </a:p>
          <a:p>
            <a:pPr marL="0" indent="0">
              <a:buNone/>
            </a:pPr>
            <a:r>
              <a:rPr lang="it-IT" sz="2200" dirty="0"/>
              <a:t>«concependo ogni gruppo umano come un </a:t>
            </a:r>
            <a:r>
              <a:rPr lang="it-IT" sz="2200" b="1" i="1" dirty="0"/>
              <a:t>ricettacolo</a:t>
            </a:r>
            <a:r>
              <a:rPr lang="it-IT" sz="2200" dirty="0"/>
              <a:t> di tradizioni, si privilegia la </a:t>
            </a:r>
            <a:r>
              <a:rPr lang="it-IT" sz="2200" i="1" dirty="0"/>
              <a:t>conservazione</a:t>
            </a:r>
            <a:r>
              <a:rPr lang="it-IT" sz="2200" dirty="0"/>
              <a:t> di un certo dato culturale a </a:t>
            </a:r>
            <a:r>
              <a:rPr lang="it-IT" sz="2200" i="1" dirty="0"/>
              <a:t>scapito</a:t>
            </a:r>
            <a:r>
              <a:rPr lang="it-IT" sz="2200" dirty="0"/>
              <a:t> di una </a:t>
            </a:r>
            <a:r>
              <a:rPr lang="it-IT" sz="2200" i="1" dirty="0"/>
              <a:t>visione </a:t>
            </a:r>
            <a:r>
              <a:rPr lang="it-IT" sz="2200" b="1" i="1" dirty="0"/>
              <a:t>interattiva</a:t>
            </a:r>
            <a:r>
              <a:rPr lang="it-IT" sz="2200" dirty="0"/>
              <a:t> e </a:t>
            </a:r>
            <a:r>
              <a:rPr lang="it-IT" sz="2200" b="1" i="1" dirty="0"/>
              <a:t>dialogica</a:t>
            </a:r>
            <a:r>
              <a:rPr lang="it-IT" sz="2200" dirty="0"/>
              <a:t> del </a:t>
            </a:r>
            <a:r>
              <a:rPr lang="it-IT" sz="2200" i="1" dirty="0"/>
              <a:t>rapporto</a:t>
            </a:r>
            <a:r>
              <a:rPr lang="it-IT" sz="2200" dirty="0"/>
              <a:t> che le </a:t>
            </a:r>
            <a:r>
              <a:rPr lang="it-IT" sz="2200" i="1" dirty="0"/>
              <a:t>diverse culture </a:t>
            </a:r>
            <a:r>
              <a:rPr lang="it-IT" sz="2200" b="1" i="1" dirty="0"/>
              <a:t>intrattengono</a:t>
            </a:r>
            <a:r>
              <a:rPr lang="it-IT" sz="2200" i="1" dirty="0"/>
              <a:t> tra loro</a:t>
            </a:r>
            <a:r>
              <a:rPr lang="it-IT" sz="2200" dirty="0"/>
              <a:t>». </a:t>
            </a:r>
          </a:p>
          <a:p>
            <a:pPr marL="0" indent="0">
              <a:buNone/>
            </a:pPr>
            <a:r>
              <a:rPr lang="it-IT" sz="2200" dirty="0"/>
              <a:t>Finendo così con il </a:t>
            </a:r>
          </a:p>
          <a:p>
            <a:pPr marL="0" indent="0">
              <a:buNone/>
            </a:pPr>
            <a:r>
              <a:rPr lang="it-IT" sz="2200" dirty="0"/>
              <a:t> «</a:t>
            </a:r>
            <a:r>
              <a:rPr lang="it-IT" sz="2200" i="1" dirty="0"/>
              <a:t>rinchiudere</a:t>
            </a:r>
            <a:r>
              <a:rPr lang="it-IT" sz="2200" dirty="0"/>
              <a:t> ogni gruppo in una sorta di </a:t>
            </a:r>
            <a:r>
              <a:rPr lang="it-IT" sz="2200" b="1" i="1" dirty="0"/>
              <a:t>essenzialismo culturale</a:t>
            </a:r>
            <a:r>
              <a:rPr lang="it-IT" sz="2200" dirty="0"/>
              <a:t> con il risultato di </a:t>
            </a:r>
            <a:r>
              <a:rPr lang="it-IT" sz="2200" i="1" dirty="0"/>
              <a:t>incoraggiare il sorgere di conflitti tra le culture</a:t>
            </a:r>
            <a:r>
              <a:rPr lang="it-IT" sz="2200" dirty="0"/>
              <a:t>».		 (J-L. AMASELLE)</a:t>
            </a:r>
          </a:p>
          <a:p>
            <a:pPr marL="0" indent="0">
              <a:buNone/>
            </a:pPr>
            <a:r>
              <a:rPr lang="it-IT" sz="2200" b="1" i="1" dirty="0"/>
              <a:t>Le identità non sono monolitiche e statiche, ma nomadi e plurali</a:t>
            </a:r>
            <a:r>
              <a:rPr lang="it-IT" sz="2200" dirty="0"/>
              <a:t>. </a:t>
            </a:r>
          </a:p>
          <a:p>
            <a:pPr marL="0" indent="0">
              <a:buNone/>
            </a:pPr>
            <a:r>
              <a:rPr lang="it-IT" sz="2200" dirty="0"/>
              <a:t>Sono identità a </a:t>
            </a:r>
            <a:r>
              <a:rPr lang="it-IT" sz="2200" b="1" i="1" dirty="0"/>
              <a:t>rizoma</a:t>
            </a:r>
            <a:r>
              <a:rPr lang="it-IT" sz="2200" dirty="0"/>
              <a:t> e non a </a:t>
            </a:r>
            <a:r>
              <a:rPr lang="it-IT" sz="2200" b="1" dirty="0"/>
              <a:t>radice unica</a:t>
            </a:r>
            <a:r>
              <a:rPr lang="it-IT" sz="2200" dirty="0"/>
              <a:t>. 	</a:t>
            </a:r>
            <a:r>
              <a:rPr lang="it-IT" dirty="0"/>
              <a:t>		(GLISSANT)</a:t>
            </a:r>
          </a:p>
        </p:txBody>
      </p:sp>
    </p:spTree>
    <p:extLst>
      <p:ext uri="{BB962C8B-B14F-4D97-AF65-F5344CB8AC3E}">
        <p14:creationId xmlns:p14="http://schemas.microsoft.com/office/powerpoint/2010/main" val="22577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58716A5-CB11-EA4E-95A8-1F7B16312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923"/>
            <a:ext cx="9601200" cy="1485900"/>
          </a:xfrm>
        </p:spPr>
        <p:txBody>
          <a:bodyPr/>
          <a:lstStyle/>
          <a:p>
            <a:r>
              <a:rPr lang="it-IT" b="1" i="1" dirty="0"/>
              <a:t>SCHEDA VIII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DAF94D5-1508-BD43-9C59-582378635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66873"/>
            <a:ext cx="10820400" cy="66134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Nel contesto di un mondo in cui le </a:t>
            </a:r>
            <a:r>
              <a:rPr lang="it-IT" sz="2400" b="1" i="1" dirty="0"/>
              <a:t>differenze e identità</a:t>
            </a:r>
            <a:r>
              <a:rPr lang="it-IT" sz="2400" dirty="0"/>
              <a:t> emergono sotto l’aspetto di </a:t>
            </a:r>
            <a:r>
              <a:rPr lang="it-IT" sz="2400" b="1" i="1" dirty="0"/>
              <a:t>radicale opposizione all’alterità</a:t>
            </a:r>
            <a:r>
              <a:rPr lang="it-IT" sz="2400" dirty="0"/>
              <a:t>, formare all’incontro dialogale e solidale diventa fondamentale.</a:t>
            </a:r>
          </a:p>
          <a:p>
            <a:pPr marL="0" indent="0">
              <a:buNone/>
            </a:pPr>
            <a:r>
              <a:rPr lang="it-IT" sz="2400" dirty="0"/>
              <a:t> </a:t>
            </a:r>
          </a:p>
          <a:p>
            <a:pPr marL="0" indent="0">
              <a:buNone/>
            </a:pPr>
            <a:r>
              <a:rPr lang="it-IT" sz="2400" dirty="0"/>
              <a:t>La visione </a:t>
            </a:r>
            <a:r>
              <a:rPr lang="it-IT" sz="2400" dirty="0" err="1"/>
              <a:t>essenzialista</a:t>
            </a:r>
            <a:r>
              <a:rPr lang="it-IT" sz="2400" dirty="0"/>
              <a:t> e statica dell’identità, non fa altro che </a:t>
            </a:r>
            <a:r>
              <a:rPr lang="it-IT" sz="2400" b="1" i="1" dirty="0"/>
              <a:t>perdere l’apertura all’alterità</a:t>
            </a:r>
            <a:r>
              <a:rPr lang="it-IT" sz="2400" dirty="0"/>
              <a:t>. </a:t>
            </a:r>
          </a:p>
          <a:p>
            <a:pPr marL="0" indent="0">
              <a:buNone/>
            </a:pPr>
            <a:r>
              <a:rPr lang="it-IT" sz="2400" dirty="0"/>
              <a:t> </a:t>
            </a:r>
          </a:p>
          <a:p>
            <a:pPr marL="0" indent="0">
              <a:buNone/>
            </a:pPr>
            <a:r>
              <a:rPr lang="it-IT" sz="2400" dirty="0"/>
              <a:t>A quel </a:t>
            </a:r>
            <a:r>
              <a:rPr lang="it-IT" sz="2400" i="1" dirty="0"/>
              <a:t>bisogno di alterità</a:t>
            </a:r>
            <a:r>
              <a:rPr lang="it-IT" sz="2400" dirty="0"/>
              <a:t> che in maniera </a:t>
            </a:r>
            <a:r>
              <a:rPr lang="it-IT" sz="2400" i="1" dirty="0"/>
              <a:t>dialogica</a:t>
            </a:r>
            <a:r>
              <a:rPr lang="it-IT" sz="2400" dirty="0"/>
              <a:t> si </a:t>
            </a:r>
            <a:r>
              <a:rPr lang="it-IT" sz="2400" i="1" dirty="0"/>
              <a:t>intreccia inestricabilmente</a:t>
            </a:r>
            <a:r>
              <a:rPr lang="it-IT" sz="2400" dirty="0"/>
              <a:t> con l’</a:t>
            </a:r>
            <a:r>
              <a:rPr lang="it-IT" sz="2400" b="1" i="1" dirty="0"/>
              <a:t>esigenza</a:t>
            </a:r>
            <a:r>
              <a:rPr lang="it-IT" sz="2400" dirty="0"/>
              <a:t> di </a:t>
            </a:r>
            <a:r>
              <a:rPr lang="it-IT" sz="2400" i="1" dirty="0"/>
              <a:t>identità</a:t>
            </a:r>
            <a:r>
              <a:rPr lang="it-IT" sz="2400" dirty="0"/>
              <a:t>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La concezione </a:t>
            </a:r>
            <a:r>
              <a:rPr lang="it-IT" sz="2400" dirty="0" err="1"/>
              <a:t>essenzialista</a:t>
            </a:r>
            <a:r>
              <a:rPr lang="it-IT" sz="2400" dirty="0"/>
              <a:t> dell’identità crea distanza e separazione, </a:t>
            </a:r>
            <a:r>
              <a:rPr lang="it-IT" sz="2400" i="1" dirty="0"/>
              <a:t>radicalizza l’alterità dell’altro</a:t>
            </a:r>
            <a:r>
              <a:rPr lang="it-IT" sz="2400" dirty="0"/>
              <a:t> </a:t>
            </a:r>
            <a:r>
              <a:rPr lang="it-IT" sz="2400" b="1" i="1" dirty="0"/>
              <a:t>dimenticando</a:t>
            </a:r>
            <a:r>
              <a:rPr lang="it-IT" sz="2400" dirty="0"/>
              <a:t> che l’</a:t>
            </a:r>
            <a:r>
              <a:rPr lang="it-IT" sz="2400" b="1" i="1" dirty="0"/>
              <a:t>alterità</a:t>
            </a:r>
            <a:r>
              <a:rPr lang="it-IT" sz="2400" dirty="0"/>
              <a:t> </a:t>
            </a:r>
            <a:r>
              <a:rPr lang="it-IT" sz="2400" b="1" i="1" dirty="0"/>
              <a:t>abita</a:t>
            </a:r>
            <a:r>
              <a:rPr lang="it-IT" sz="2400" dirty="0"/>
              <a:t> </a:t>
            </a:r>
            <a:r>
              <a:rPr lang="it-IT" sz="2400" i="1" dirty="0"/>
              <a:t>ognuno di noi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134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tagli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Ritaglio</Template>
  <TotalTime>18</TotalTime>
  <Words>432</Words>
  <Application>Microsoft Office PowerPoint</Application>
  <PresentationFormat>Personalizzato</PresentationFormat>
  <Paragraphs>84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Ritaglio</vt:lpstr>
      <vt:lpstr>IDENTITA’ </vt:lpstr>
      <vt:lpstr>SCHEDA I</vt:lpstr>
      <vt:lpstr>SCHEDA II</vt:lpstr>
      <vt:lpstr>SCHEDA III</vt:lpstr>
      <vt:lpstr>SCHEDA IV</vt:lpstr>
      <vt:lpstr>SCHEDA V</vt:lpstr>
      <vt:lpstr>SCHEDA VI</vt:lpstr>
      <vt:lpstr>SCHEDA VII</vt:lpstr>
      <vt:lpstr>SCHEDA VIII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IDENTITA’ </dc:title>
  <dc:creator>Arturo Bonandi</dc:creator>
  <cp:lastModifiedBy>Utente</cp:lastModifiedBy>
  <cp:revision>4</cp:revision>
  <dcterms:created xsi:type="dcterms:W3CDTF">2018-03-31T07:51:10Z</dcterms:created>
  <dcterms:modified xsi:type="dcterms:W3CDTF">2018-04-02T17:27:14Z</dcterms:modified>
</cp:coreProperties>
</file>