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/>
    <p:restoredTop sz="94681"/>
  </p:normalViewPr>
  <p:slideViewPr>
    <p:cSldViewPr snapToGrid="0" snapToObjects="1">
      <p:cViewPr varScale="1">
        <p:scale>
          <a:sx n="58" d="100"/>
          <a:sy n="58" d="100"/>
        </p:scale>
        <p:origin x="-390" y="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DB706AF-D1AE-6D46-8B70-E1A2CFA9EE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IDENTITA’/ALTERITA’ </a:t>
            </a:r>
            <a:r>
              <a:rPr lang="it-IT" sz="2400" dirty="0"/>
              <a:t>un rapporto circolare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3E09C812-7093-1548-A689-281060072A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P. Palmiro Mileto</a:t>
            </a:r>
          </a:p>
        </p:txBody>
      </p:sp>
    </p:spTree>
    <p:extLst>
      <p:ext uri="{BB962C8B-B14F-4D97-AF65-F5344CB8AC3E}">
        <p14:creationId xmlns:p14="http://schemas.microsoft.com/office/powerpoint/2010/main" val="51235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9A29243-250F-AE46-8D15-3C9883398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0"/>
            <a:ext cx="5029200" cy="1036674"/>
          </a:xfrm>
        </p:spPr>
        <p:txBody>
          <a:bodyPr>
            <a:normAutofit fontScale="90000"/>
          </a:bodyPr>
          <a:lstStyle/>
          <a:p>
            <a:r>
              <a:rPr lang="it-IT" b="1" i="1" dirty="0">
                <a:solidFill>
                  <a:schemeClr val="tx1"/>
                </a:solidFill>
              </a:rPr>
              <a:t>SCHEDA </a:t>
            </a:r>
            <a:r>
              <a:rPr lang="it-IT" b="1" i="1" dirty="0" err="1">
                <a:solidFill>
                  <a:schemeClr val="tx1"/>
                </a:solidFill>
              </a:rPr>
              <a:t>VIIa</a:t>
            </a:r>
            <a:r>
              <a:rPr lang="it-IT" b="1" i="1" dirty="0">
                <a:solidFill>
                  <a:schemeClr val="tx1"/>
                </a:solidFill>
              </a:rPr>
              <a:t> </a:t>
            </a:r>
            <a:r>
              <a:rPr lang="it-IT" dirty="0"/>
              <a:t/>
            </a:r>
            <a:br>
              <a:rPr lang="it-IT" dirty="0"/>
            </a:br>
            <a:endParaRPr lang="it-IT" b="1" i="1" dirty="0">
              <a:solidFill>
                <a:schemeClr val="tx1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BBD19C59-B24C-1842-AE27-B506A5969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6988" y="651965"/>
            <a:ext cx="10305011" cy="74633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600" b="1" dirty="0">
                <a:solidFill>
                  <a:schemeClr val="tx1"/>
                </a:solidFill>
              </a:rPr>
              <a:t>UBUNTU</a:t>
            </a:r>
          </a:p>
          <a:p>
            <a:pPr marL="0" indent="0">
              <a:buNone/>
            </a:pPr>
            <a:r>
              <a:rPr lang="it-IT" sz="2600" dirty="0">
                <a:solidFill>
                  <a:schemeClr val="tx1"/>
                </a:solidFill>
              </a:rPr>
              <a:t>«</a:t>
            </a:r>
            <a:r>
              <a:rPr lang="it-IT" sz="2600" i="1" dirty="0" err="1">
                <a:solidFill>
                  <a:schemeClr val="tx1"/>
                </a:solidFill>
              </a:rPr>
              <a:t>Yu</a:t>
            </a:r>
            <a:r>
              <a:rPr lang="it-IT" sz="2600" i="1" dirty="0">
                <a:solidFill>
                  <a:schemeClr val="tx1"/>
                </a:solidFill>
              </a:rPr>
              <a:t>, u </a:t>
            </a:r>
            <a:r>
              <a:rPr lang="it-IT" sz="2600" i="1" dirty="0" err="1">
                <a:solidFill>
                  <a:schemeClr val="tx1"/>
                </a:solidFill>
              </a:rPr>
              <a:t>nobuntu</a:t>
            </a:r>
            <a:r>
              <a:rPr lang="it-IT" sz="2600" dirty="0">
                <a:solidFill>
                  <a:schemeClr val="tx1"/>
                </a:solidFill>
              </a:rPr>
              <a:t>» = «un tale ha </a:t>
            </a:r>
            <a:r>
              <a:rPr lang="it-IT" sz="2600" i="1" dirty="0" err="1">
                <a:solidFill>
                  <a:schemeClr val="tx1"/>
                </a:solidFill>
              </a:rPr>
              <a:t>ubuntu</a:t>
            </a:r>
            <a:r>
              <a:rPr lang="it-IT" sz="2600" dirty="0">
                <a:solidFill>
                  <a:schemeClr val="tx1"/>
                </a:solidFill>
              </a:rPr>
              <a:t>»</a:t>
            </a:r>
          </a:p>
          <a:p>
            <a:pPr marL="0" indent="0">
              <a:buNone/>
            </a:pPr>
            <a:r>
              <a:rPr lang="it-IT" sz="2600" dirty="0">
                <a:solidFill>
                  <a:schemeClr val="tx1"/>
                </a:solidFill>
              </a:rPr>
              <a:t> </a:t>
            </a:r>
          </a:p>
          <a:p>
            <a:pPr marL="0" indent="0">
              <a:buNone/>
            </a:pPr>
            <a:r>
              <a:rPr lang="it-IT" sz="2600" dirty="0">
                <a:solidFill>
                  <a:schemeClr val="tx1"/>
                </a:solidFill>
              </a:rPr>
              <a:t>UBUNTU nella cultura africana sub-sahariana, nelle lingue del gruppo, </a:t>
            </a:r>
            <a:r>
              <a:rPr lang="it-IT" sz="2600" i="1" dirty="0">
                <a:solidFill>
                  <a:schemeClr val="tx1"/>
                </a:solidFill>
              </a:rPr>
              <a:t>nguni</a:t>
            </a:r>
            <a:r>
              <a:rPr lang="it-IT" sz="2600" dirty="0">
                <a:solidFill>
                  <a:schemeClr val="tx1"/>
                </a:solidFill>
              </a:rPr>
              <a:t> vuol dire:</a:t>
            </a:r>
          </a:p>
          <a:p>
            <a:pPr lvl="1"/>
            <a:r>
              <a:rPr lang="it-IT" sz="2600" dirty="0">
                <a:solidFill>
                  <a:schemeClr val="tx1"/>
                </a:solidFill>
              </a:rPr>
              <a:t>«</a:t>
            </a:r>
            <a:r>
              <a:rPr lang="it-IT" sz="2600" b="1" i="1" dirty="0">
                <a:solidFill>
                  <a:schemeClr val="tx1"/>
                </a:solidFill>
              </a:rPr>
              <a:t>Io sono</a:t>
            </a:r>
            <a:r>
              <a:rPr lang="it-IT" sz="2600" dirty="0">
                <a:solidFill>
                  <a:schemeClr val="tx1"/>
                </a:solidFill>
              </a:rPr>
              <a:t> </a:t>
            </a:r>
            <a:r>
              <a:rPr lang="it-IT" sz="2600" i="1" dirty="0">
                <a:solidFill>
                  <a:schemeClr val="tx1"/>
                </a:solidFill>
              </a:rPr>
              <a:t>perché</a:t>
            </a:r>
            <a:r>
              <a:rPr lang="it-IT" sz="2600" dirty="0">
                <a:solidFill>
                  <a:schemeClr val="tx1"/>
                </a:solidFill>
              </a:rPr>
              <a:t> </a:t>
            </a:r>
            <a:r>
              <a:rPr lang="it-IT" sz="2600" b="1" i="1" dirty="0">
                <a:solidFill>
                  <a:schemeClr val="tx1"/>
                </a:solidFill>
              </a:rPr>
              <a:t>noi siamo</a:t>
            </a:r>
            <a:r>
              <a:rPr lang="it-IT" sz="2600" dirty="0">
                <a:solidFill>
                  <a:schemeClr val="tx1"/>
                </a:solidFill>
              </a:rPr>
              <a:t>»</a:t>
            </a:r>
          </a:p>
          <a:p>
            <a:pPr lvl="1"/>
            <a:r>
              <a:rPr lang="it-IT" sz="2600" dirty="0">
                <a:solidFill>
                  <a:schemeClr val="tx1"/>
                </a:solidFill>
              </a:rPr>
              <a:t>«</a:t>
            </a:r>
            <a:r>
              <a:rPr lang="it-IT" sz="2600" i="1" dirty="0">
                <a:solidFill>
                  <a:schemeClr val="tx1"/>
                </a:solidFill>
              </a:rPr>
              <a:t>la mia umanità è </a:t>
            </a:r>
            <a:r>
              <a:rPr lang="it-IT" sz="2600" b="1" i="1" dirty="0">
                <a:solidFill>
                  <a:schemeClr val="tx1"/>
                </a:solidFill>
              </a:rPr>
              <a:t>inestricabilmente</a:t>
            </a:r>
            <a:r>
              <a:rPr lang="it-IT" sz="2600" i="1" dirty="0">
                <a:solidFill>
                  <a:schemeClr val="tx1"/>
                </a:solidFill>
              </a:rPr>
              <a:t> legata alla vostra</a:t>
            </a:r>
            <a:r>
              <a:rPr lang="it-IT" sz="2600" dirty="0">
                <a:solidFill>
                  <a:schemeClr val="tx1"/>
                </a:solidFill>
              </a:rPr>
              <a:t>»</a:t>
            </a:r>
          </a:p>
          <a:p>
            <a:pPr lvl="1"/>
            <a:r>
              <a:rPr lang="it-IT" sz="2600" dirty="0">
                <a:solidFill>
                  <a:schemeClr val="tx1"/>
                </a:solidFill>
              </a:rPr>
              <a:t>«</a:t>
            </a:r>
            <a:r>
              <a:rPr lang="it-IT" sz="2600" b="1" i="1" dirty="0">
                <a:solidFill>
                  <a:schemeClr val="tx1"/>
                </a:solidFill>
              </a:rPr>
              <a:t>noi apparteniamo</a:t>
            </a:r>
            <a:r>
              <a:rPr lang="it-IT" sz="2600" i="1" dirty="0">
                <a:solidFill>
                  <a:schemeClr val="tx1"/>
                </a:solidFill>
              </a:rPr>
              <a:t> allo </a:t>
            </a:r>
            <a:r>
              <a:rPr lang="it-IT" sz="2600" b="1" i="1" dirty="0">
                <a:solidFill>
                  <a:schemeClr val="tx1"/>
                </a:solidFill>
              </a:rPr>
              <a:t>stesso</a:t>
            </a:r>
            <a:r>
              <a:rPr lang="it-IT" sz="2600" i="1" dirty="0">
                <a:solidFill>
                  <a:schemeClr val="tx1"/>
                </a:solidFill>
              </a:rPr>
              <a:t> fascio di vite</a:t>
            </a:r>
            <a:endParaRPr lang="it-IT" sz="2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sz="2600" dirty="0">
                <a:solidFill>
                  <a:schemeClr val="tx1"/>
                </a:solidFill>
              </a:rPr>
              <a:t> </a:t>
            </a:r>
          </a:p>
          <a:p>
            <a:pPr marL="0" indent="0">
              <a:buNone/>
            </a:pPr>
            <a:r>
              <a:rPr lang="it-IT" sz="2600" dirty="0">
                <a:solidFill>
                  <a:schemeClr val="tx1"/>
                </a:solidFill>
              </a:rPr>
              <a:t>«Un essere umano non esiste che in </a:t>
            </a:r>
            <a:r>
              <a:rPr lang="it-IT" sz="2600" b="1" i="1" dirty="0">
                <a:solidFill>
                  <a:schemeClr val="tx1"/>
                </a:solidFill>
              </a:rPr>
              <a:t>funzione</a:t>
            </a:r>
            <a:r>
              <a:rPr lang="it-IT" sz="2600" i="1" dirty="0">
                <a:solidFill>
                  <a:schemeClr val="tx1"/>
                </a:solidFill>
              </a:rPr>
              <a:t> </a:t>
            </a:r>
            <a:r>
              <a:rPr lang="it-IT" sz="2600" dirty="0">
                <a:solidFill>
                  <a:schemeClr val="tx1"/>
                </a:solidFill>
              </a:rPr>
              <a:t>degli altri esseri umani». E’ questo che caratterizza la propria umanità: «</a:t>
            </a:r>
            <a:r>
              <a:rPr lang="it-IT" sz="2600" i="1" dirty="0">
                <a:solidFill>
                  <a:schemeClr val="tx1"/>
                </a:solidFill>
              </a:rPr>
              <a:t>io sono </a:t>
            </a:r>
            <a:r>
              <a:rPr lang="it-IT" sz="2600" b="1" i="1" dirty="0">
                <a:solidFill>
                  <a:schemeClr val="tx1"/>
                </a:solidFill>
              </a:rPr>
              <a:t>umano</a:t>
            </a:r>
            <a:r>
              <a:rPr lang="it-IT" sz="2600" i="1" dirty="0">
                <a:solidFill>
                  <a:schemeClr val="tx1"/>
                </a:solidFill>
              </a:rPr>
              <a:t> perché faccio parte, partecipo, condivid</a:t>
            </a:r>
            <a:r>
              <a:rPr lang="it-IT" sz="2600" dirty="0">
                <a:solidFill>
                  <a:schemeClr val="tx1"/>
                </a:solidFill>
              </a:rPr>
              <a:t>o»</a:t>
            </a:r>
          </a:p>
          <a:p>
            <a:pPr marL="0" indent="0">
              <a:buNone/>
            </a:pPr>
            <a:r>
              <a:rPr lang="it-IT" sz="2600" dirty="0">
                <a:solidFill>
                  <a:schemeClr val="tx1"/>
                </a:solidFill>
              </a:rPr>
              <a:t>							(D. TUTU)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F971C2EC-978B-2946-8D5E-D71BC879771B}"/>
              </a:ext>
            </a:extLst>
          </p:cNvPr>
          <p:cNvSpPr txBox="1"/>
          <p:nvPr/>
        </p:nvSpPr>
        <p:spPr>
          <a:xfrm>
            <a:off x="3790604" y="28263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82458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9A29243-250F-AE46-8D15-3C9883398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0"/>
            <a:ext cx="5029200" cy="1036674"/>
          </a:xfrm>
        </p:spPr>
        <p:txBody>
          <a:bodyPr>
            <a:normAutofit fontScale="90000"/>
          </a:bodyPr>
          <a:lstStyle/>
          <a:p>
            <a:r>
              <a:rPr lang="it-IT" b="1" i="1" dirty="0">
                <a:solidFill>
                  <a:schemeClr val="tx1"/>
                </a:solidFill>
              </a:rPr>
              <a:t>SCHEDA VIII </a:t>
            </a:r>
            <a:r>
              <a:rPr lang="it-IT" dirty="0"/>
              <a:t/>
            </a:r>
            <a:br>
              <a:rPr lang="it-IT" dirty="0"/>
            </a:br>
            <a:endParaRPr lang="it-IT" b="1" i="1" dirty="0">
              <a:solidFill>
                <a:schemeClr val="tx1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BBD19C59-B24C-1842-AE27-B506A5969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941" y="651965"/>
            <a:ext cx="11529059" cy="74633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200" b="1" dirty="0">
                <a:solidFill>
                  <a:schemeClr val="tx1"/>
                </a:solidFill>
              </a:rPr>
              <a:t>Un approccio-definizione dell’Altro</a:t>
            </a:r>
            <a:endParaRPr lang="it-IT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sz="2200" i="1" dirty="0">
                <a:solidFill>
                  <a:schemeClr val="tx1"/>
                </a:solidFill>
              </a:rPr>
              <a:t>“… Non </a:t>
            </a:r>
            <a:r>
              <a:rPr lang="it-IT" sz="2200" b="1" i="1" dirty="0">
                <a:solidFill>
                  <a:schemeClr val="tx1"/>
                </a:solidFill>
              </a:rPr>
              <a:t>amano l</a:t>
            </a:r>
            <a:r>
              <a:rPr lang="it-IT" sz="2200" i="1" dirty="0">
                <a:solidFill>
                  <a:schemeClr val="tx1"/>
                </a:solidFill>
              </a:rPr>
              <a:t>’acqua, molti </a:t>
            </a:r>
            <a:r>
              <a:rPr lang="it-IT" sz="2200" b="1" i="1" dirty="0">
                <a:solidFill>
                  <a:schemeClr val="tx1"/>
                </a:solidFill>
              </a:rPr>
              <a:t>puzzano </a:t>
            </a:r>
            <a:r>
              <a:rPr lang="it-IT" sz="2200" i="1" dirty="0">
                <a:solidFill>
                  <a:schemeClr val="tx1"/>
                </a:solidFill>
              </a:rPr>
              <a:t>perché tengono lo stesso vestito per molte settimane.</a:t>
            </a:r>
            <a:endParaRPr lang="it-IT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sz="2200" i="1" dirty="0">
                <a:solidFill>
                  <a:schemeClr val="tx1"/>
                </a:solidFill>
              </a:rPr>
              <a:t>Si costruiscono baracche di legno e alluminio nelle periferie delle città dove vivono, </a:t>
            </a:r>
            <a:r>
              <a:rPr lang="it-IT" sz="2200" b="1" i="1" dirty="0">
                <a:solidFill>
                  <a:schemeClr val="tx1"/>
                </a:solidFill>
              </a:rPr>
              <a:t>vicini</a:t>
            </a:r>
            <a:r>
              <a:rPr lang="it-IT" sz="2200" i="1" dirty="0">
                <a:solidFill>
                  <a:schemeClr val="tx1"/>
                </a:solidFill>
              </a:rPr>
              <a:t> gli uni agli altri.</a:t>
            </a:r>
            <a:r>
              <a:rPr lang="it-IT" sz="2200" dirty="0">
                <a:solidFill>
                  <a:schemeClr val="tx1"/>
                </a:solidFill>
              </a:rPr>
              <a:t> </a:t>
            </a:r>
            <a:r>
              <a:rPr lang="it-IT" sz="2200" i="1" dirty="0">
                <a:solidFill>
                  <a:schemeClr val="tx1"/>
                </a:solidFill>
              </a:rPr>
              <a:t>Quando vengono ad avvicinarsi al centro, affittano a </a:t>
            </a:r>
            <a:r>
              <a:rPr lang="it-IT" sz="2200" b="1" i="1" dirty="0">
                <a:solidFill>
                  <a:schemeClr val="tx1"/>
                </a:solidFill>
              </a:rPr>
              <a:t>caro </a:t>
            </a:r>
            <a:r>
              <a:rPr lang="it-IT" sz="2200" i="1" dirty="0">
                <a:solidFill>
                  <a:schemeClr val="tx1"/>
                </a:solidFill>
              </a:rPr>
              <a:t>prezzo appartamenti </a:t>
            </a:r>
            <a:r>
              <a:rPr lang="it-IT" sz="2200" b="1" i="1" dirty="0">
                <a:solidFill>
                  <a:schemeClr val="tx1"/>
                </a:solidFill>
              </a:rPr>
              <a:t>fatiscenti</a:t>
            </a:r>
            <a:r>
              <a:rPr lang="it-IT" sz="2200" i="1" dirty="0">
                <a:solidFill>
                  <a:schemeClr val="tx1"/>
                </a:solidFill>
              </a:rPr>
              <a:t>. Si presentano di solito in due e cercano una stanza con uso di cucina. Dopo pochi giorni sono </a:t>
            </a:r>
            <a:r>
              <a:rPr lang="it-IT" sz="2200" b="1" i="1" dirty="0">
                <a:solidFill>
                  <a:schemeClr val="tx1"/>
                </a:solidFill>
              </a:rPr>
              <a:t>quattro</a:t>
            </a:r>
            <a:r>
              <a:rPr lang="it-IT" sz="2200" i="1" dirty="0">
                <a:solidFill>
                  <a:schemeClr val="tx1"/>
                </a:solidFill>
              </a:rPr>
              <a:t>, </a:t>
            </a:r>
            <a:r>
              <a:rPr lang="it-IT" sz="2200" b="1" i="1" dirty="0">
                <a:solidFill>
                  <a:schemeClr val="tx1"/>
                </a:solidFill>
              </a:rPr>
              <a:t>sei</a:t>
            </a:r>
            <a:r>
              <a:rPr lang="it-IT" sz="2200" i="1" dirty="0">
                <a:solidFill>
                  <a:schemeClr val="tx1"/>
                </a:solidFill>
              </a:rPr>
              <a:t>, </a:t>
            </a:r>
            <a:r>
              <a:rPr lang="it-IT" sz="2200" b="1" i="1" dirty="0">
                <a:solidFill>
                  <a:schemeClr val="tx1"/>
                </a:solidFill>
              </a:rPr>
              <a:t>dieci</a:t>
            </a:r>
            <a:r>
              <a:rPr lang="it-IT" sz="2200" i="1" dirty="0">
                <a:solidFill>
                  <a:schemeClr val="tx1"/>
                </a:solidFill>
              </a:rPr>
              <a:t>.</a:t>
            </a:r>
            <a:r>
              <a:rPr lang="it-IT" sz="2200" dirty="0">
                <a:solidFill>
                  <a:schemeClr val="tx1"/>
                </a:solidFill>
              </a:rPr>
              <a:t> </a:t>
            </a:r>
            <a:r>
              <a:rPr lang="it-IT" sz="2200" i="1" dirty="0">
                <a:solidFill>
                  <a:schemeClr val="tx1"/>
                </a:solidFill>
              </a:rPr>
              <a:t>Tra loro parlano </a:t>
            </a:r>
            <a:r>
              <a:rPr lang="it-IT" sz="2200" b="1" i="1" dirty="0">
                <a:solidFill>
                  <a:schemeClr val="tx1"/>
                </a:solidFill>
              </a:rPr>
              <a:t>lingue</a:t>
            </a:r>
            <a:r>
              <a:rPr lang="it-IT" sz="2200" i="1" dirty="0">
                <a:solidFill>
                  <a:schemeClr val="tx1"/>
                </a:solidFill>
              </a:rPr>
              <a:t> a noi </a:t>
            </a:r>
            <a:r>
              <a:rPr lang="it-IT" sz="2200" b="1" i="1" dirty="0">
                <a:solidFill>
                  <a:schemeClr val="tx1"/>
                </a:solidFill>
              </a:rPr>
              <a:t>incomprensibili</a:t>
            </a:r>
            <a:r>
              <a:rPr lang="it-IT" sz="2200" i="1" dirty="0">
                <a:solidFill>
                  <a:schemeClr val="tx1"/>
                </a:solidFill>
              </a:rPr>
              <a:t>; probabilmente </a:t>
            </a:r>
            <a:r>
              <a:rPr lang="it-IT" sz="2200" b="1" i="1" dirty="0">
                <a:solidFill>
                  <a:schemeClr val="tx1"/>
                </a:solidFill>
              </a:rPr>
              <a:t>antichi</a:t>
            </a:r>
            <a:r>
              <a:rPr lang="it-IT" sz="2200" i="1" dirty="0">
                <a:solidFill>
                  <a:schemeClr val="tx1"/>
                </a:solidFill>
              </a:rPr>
              <a:t> dialetti.</a:t>
            </a:r>
            <a:endParaRPr lang="it-IT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sz="2200" i="1" dirty="0">
                <a:solidFill>
                  <a:schemeClr val="tx1"/>
                </a:solidFill>
              </a:rPr>
              <a:t>Molti </a:t>
            </a:r>
            <a:r>
              <a:rPr lang="it-IT" sz="2200" b="1" i="1" dirty="0">
                <a:solidFill>
                  <a:schemeClr val="tx1"/>
                </a:solidFill>
              </a:rPr>
              <a:t>bambini</a:t>
            </a:r>
            <a:r>
              <a:rPr lang="it-IT" sz="2200" i="1" dirty="0">
                <a:solidFill>
                  <a:schemeClr val="tx1"/>
                </a:solidFill>
              </a:rPr>
              <a:t> vengono </a:t>
            </a:r>
            <a:r>
              <a:rPr lang="it-IT" sz="2200" b="1" i="1" dirty="0">
                <a:solidFill>
                  <a:schemeClr val="tx1"/>
                </a:solidFill>
              </a:rPr>
              <a:t>utilizzati</a:t>
            </a:r>
            <a:r>
              <a:rPr lang="it-IT" sz="2200" i="1" dirty="0">
                <a:solidFill>
                  <a:schemeClr val="tx1"/>
                </a:solidFill>
              </a:rPr>
              <a:t> per chiedere l’elemosina, ma sovente davanti alla chiese </a:t>
            </a:r>
            <a:r>
              <a:rPr lang="it-IT" sz="2200" b="1" i="1" dirty="0">
                <a:solidFill>
                  <a:schemeClr val="tx1"/>
                </a:solidFill>
              </a:rPr>
              <a:t>donne </a:t>
            </a:r>
            <a:r>
              <a:rPr lang="it-IT" sz="2200" i="1" dirty="0">
                <a:solidFill>
                  <a:schemeClr val="tx1"/>
                </a:solidFill>
              </a:rPr>
              <a:t>vestite di scuro e uomini quasi sempre </a:t>
            </a:r>
            <a:r>
              <a:rPr lang="it-IT" sz="2200" b="1" i="1" dirty="0">
                <a:solidFill>
                  <a:schemeClr val="tx1"/>
                </a:solidFill>
              </a:rPr>
              <a:t>anziani</a:t>
            </a:r>
            <a:r>
              <a:rPr lang="it-IT" sz="2200" i="1" dirty="0">
                <a:solidFill>
                  <a:schemeClr val="tx1"/>
                </a:solidFill>
              </a:rPr>
              <a:t> invocano pietà, con toni </a:t>
            </a:r>
            <a:r>
              <a:rPr lang="it-IT" sz="2200" b="1" i="1" dirty="0">
                <a:solidFill>
                  <a:schemeClr val="tx1"/>
                </a:solidFill>
              </a:rPr>
              <a:t>lamentosi</a:t>
            </a:r>
            <a:r>
              <a:rPr lang="it-IT" sz="2200" i="1" dirty="0">
                <a:solidFill>
                  <a:schemeClr val="tx1"/>
                </a:solidFill>
              </a:rPr>
              <a:t> e </a:t>
            </a:r>
            <a:r>
              <a:rPr lang="it-IT" sz="2200" b="1" i="1" dirty="0">
                <a:solidFill>
                  <a:schemeClr val="tx1"/>
                </a:solidFill>
              </a:rPr>
              <a:t>petulanti</a:t>
            </a:r>
            <a:r>
              <a:rPr lang="it-IT" sz="2200" i="1" dirty="0">
                <a:solidFill>
                  <a:schemeClr val="tx1"/>
                </a:solidFill>
              </a:rPr>
              <a:t>.</a:t>
            </a:r>
            <a:endParaRPr lang="it-IT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sz="2200" i="1" dirty="0">
                <a:solidFill>
                  <a:schemeClr val="tx1"/>
                </a:solidFill>
              </a:rPr>
              <a:t>Fanno </a:t>
            </a:r>
            <a:r>
              <a:rPr lang="it-IT" sz="2200" b="1" i="1" dirty="0">
                <a:solidFill>
                  <a:schemeClr val="tx1"/>
                </a:solidFill>
              </a:rPr>
              <a:t>molti </a:t>
            </a:r>
            <a:r>
              <a:rPr lang="it-IT" sz="2200" i="1" dirty="0">
                <a:solidFill>
                  <a:schemeClr val="tx1"/>
                </a:solidFill>
              </a:rPr>
              <a:t>figli che </a:t>
            </a:r>
            <a:r>
              <a:rPr lang="it-IT" sz="2200" b="1" i="1" dirty="0">
                <a:solidFill>
                  <a:schemeClr val="tx1"/>
                </a:solidFill>
              </a:rPr>
              <a:t>faticano a mantenere</a:t>
            </a:r>
            <a:r>
              <a:rPr lang="it-IT" sz="2200" i="1" dirty="0">
                <a:solidFill>
                  <a:schemeClr val="tx1"/>
                </a:solidFill>
              </a:rPr>
              <a:t> e sono </a:t>
            </a:r>
            <a:r>
              <a:rPr lang="it-IT" sz="2200" b="1" i="1" dirty="0">
                <a:solidFill>
                  <a:schemeClr val="tx1"/>
                </a:solidFill>
              </a:rPr>
              <a:t>molto uniti tra loro.</a:t>
            </a:r>
            <a:endParaRPr lang="it-IT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sz="2200" b="1" i="1" dirty="0">
                <a:solidFill>
                  <a:schemeClr val="tx1"/>
                </a:solidFill>
              </a:rPr>
              <a:t>Dicono</a:t>
            </a:r>
            <a:r>
              <a:rPr lang="it-IT" sz="2200" i="1" dirty="0">
                <a:solidFill>
                  <a:schemeClr val="tx1"/>
                </a:solidFill>
              </a:rPr>
              <a:t> che siano </a:t>
            </a:r>
            <a:r>
              <a:rPr lang="it-IT" sz="2200" b="1" i="1" dirty="0">
                <a:solidFill>
                  <a:schemeClr val="tx1"/>
                </a:solidFill>
              </a:rPr>
              <a:t>dediti al furto</a:t>
            </a:r>
            <a:r>
              <a:rPr lang="it-IT" sz="2200" i="1" dirty="0">
                <a:solidFill>
                  <a:schemeClr val="tx1"/>
                </a:solidFill>
              </a:rPr>
              <a:t> e se ostacolati </a:t>
            </a:r>
            <a:r>
              <a:rPr lang="it-IT" sz="2200" b="1" i="1" dirty="0">
                <a:solidFill>
                  <a:schemeClr val="tx1"/>
                </a:solidFill>
              </a:rPr>
              <a:t>violenti</a:t>
            </a:r>
            <a:r>
              <a:rPr lang="it-IT" sz="2200" i="1" dirty="0">
                <a:solidFill>
                  <a:schemeClr val="tx1"/>
                </a:solidFill>
              </a:rPr>
              <a:t>, le nostre donne li evitano, non solo perché </a:t>
            </a:r>
            <a:r>
              <a:rPr lang="it-IT" sz="2200" b="1" i="1" dirty="0">
                <a:solidFill>
                  <a:schemeClr val="tx1"/>
                </a:solidFill>
              </a:rPr>
              <a:t>poco attraenti</a:t>
            </a:r>
            <a:r>
              <a:rPr lang="it-IT" sz="2200" i="1" dirty="0">
                <a:solidFill>
                  <a:schemeClr val="tx1"/>
                </a:solidFill>
              </a:rPr>
              <a:t> e </a:t>
            </a:r>
            <a:r>
              <a:rPr lang="it-IT" sz="2200" b="1" i="1" dirty="0">
                <a:solidFill>
                  <a:schemeClr val="tx1"/>
                </a:solidFill>
              </a:rPr>
              <a:t>selvatici</a:t>
            </a:r>
            <a:r>
              <a:rPr lang="it-IT" sz="2200" i="1" dirty="0">
                <a:solidFill>
                  <a:schemeClr val="tx1"/>
                </a:solidFill>
              </a:rPr>
              <a:t>, ma perché si è diffusa la voce di alcuni </a:t>
            </a:r>
            <a:r>
              <a:rPr lang="it-IT" sz="2200" b="1" i="1" dirty="0">
                <a:solidFill>
                  <a:schemeClr val="tx1"/>
                </a:solidFill>
              </a:rPr>
              <a:t>stupri </a:t>
            </a:r>
            <a:r>
              <a:rPr lang="it-IT" sz="2200" i="1" dirty="0">
                <a:solidFill>
                  <a:schemeClr val="tx1"/>
                </a:solidFill>
              </a:rPr>
              <a:t>consumati dopo agguato in strade periferiche, quando le donne tornano dal lavoro.</a:t>
            </a:r>
            <a:endParaRPr lang="it-IT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sz="2200" i="1" dirty="0">
                <a:solidFill>
                  <a:schemeClr val="tx1"/>
                </a:solidFill>
              </a:rPr>
              <a:t>I nostri governanti hanno </a:t>
            </a:r>
            <a:r>
              <a:rPr lang="it-IT" sz="2200" b="1" i="1" dirty="0">
                <a:solidFill>
                  <a:schemeClr val="tx1"/>
                </a:solidFill>
              </a:rPr>
              <a:t>aperto troppo gli ingressi alle frontiere</a:t>
            </a:r>
            <a:r>
              <a:rPr lang="it-IT" sz="2200" i="1" dirty="0">
                <a:solidFill>
                  <a:schemeClr val="tx1"/>
                </a:solidFill>
              </a:rPr>
              <a:t>, ma </a:t>
            </a:r>
            <a:r>
              <a:rPr lang="it-IT" sz="2200" b="1" i="1" u="sng" dirty="0">
                <a:solidFill>
                  <a:schemeClr val="tx1"/>
                </a:solidFill>
              </a:rPr>
              <a:t>soprattutto</a:t>
            </a:r>
            <a:r>
              <a:rPr lang="it-IT" sz="2200" i="1" dirty="0">
                <a:solidFill>
                  <a:schemeClr val="tx1"/>
                </a:solidFill>
              </a:rPr>
              <a:t> non hanno saputo </a:t>
            </a:r>
            <a:r>
              <a:rPr lang="it-IT" sz="2200" b="1" i="1" u="sng" dirty="0">
                <a:solidFill>
                  <a:schemeClr val="tx1"/>
                </a:solidFill>
              </a:rPr>
              <a:t>selezionare</a:t>
            </a:r>
            <a:r>
              <a:rPr lang="it-IT" sz="2200" i="1" dirty="0">
                <a:solidFill>
                  <a:schemeClr val="tx1"/>
                </a:solidFill>
              </a:rPr>
              <a:t> tra </a:t>
            </a:r>
            <a:r>
              <a:rPr lang="it-IT" sz="2200" b="1" i="1" dirty="0">
                <a:solidFill>
                  <a:schemeClr val="tx1"/>
                </a:solidFill>
              </a:rPr>
              <a:t>coloro</a:t>
            </a:r>
            <a:r>
              <a:rPr lang="it-IT" sz="2200" i="1" dirty="0">
                <a:solidFill>
                  <a:schemeClr val="tx1"/>
                </a:solidFill>
              </a:rPr>
              <a:t> che entrano nel nostro paese per </a:t>
            </a:r>
            <a:r>
              <a:rPr lang="it-IT" sz="2200" b="1" i="1" dirty="0">
                <a:solidFill>
                  <a:schemeClr val="tx1"/>
                </a:solidFill>
              </a:rPr>
              <a:t>lavorare</a:t>
            </a:r>
            <a:r>
              <a:rPr lang="it-IT" sz="2200" i="1" dirty="0">
                <a:solidFill>
                  <a:schemeClr val="tx1"/>
                </a:solidFill>
              </a:rPr>
              <a:t> e </a:t>
            </a:r>
            <a:r>
              <a:rPr lang="it-IT" sz="2200" b="1" i="1" dirty="0">
                <a:solidFill>
                  <a:schemeClr val="tx1"/>
                </a:solidFill>
              </a:rPr>
              <a:t>quelli</a:t>
            </a:r>
            <a:r>
              <a:rPr lang="it-IT" sz="2200" i="1" dirty="0">
                <a:solidFill>
                  <a:schemeClr val="tx1"/>
                </a:solidFill>
              </a:rPr>
              <a:t> che pensano di vivere di </a:t>
            </a:r>
            <a:r>
              <a:rPr lang="it-IT" sz="2200" b="1" i="1" dirty="0">
                <a:solidFill>
                  <a:schemeClr val="tx1"/>
                </a:solidFill>
              </a:rPr>
              <a:t>espedienti</a:t>
            </a:r>
            <a:r>
              <a:rPr lang="it-IT" sz="2200" i="1" dirty="0">
                <a:solidFill>
                  <a:schemeClr val="tx1"/>
                </a:solidFill>
              </a:rPr>
              <a:t> o, </a:t>
            </a:r>
            <a:r>
              <a:rPr lang="it-IT" sz="2200" b="1" i="1" u="sng" dirty="0">
                <a:solidFill>
                  <a:schemeClr val="tx1"/>
                </a:solidFill>
              </a:rPr>
              <a:t>addirittura</a:t>
            </a:r>
            <a:r>
              <a:rPr lang="it-IT" sz="2200" i="1" dirty="0">
                <a:solidFill>
                  <a:schemeClr val="tx1"/>
                </a:solidFill>
              </a:rPr>
              <a:t>, </a:t>
            </a:r>
            <a:r>
              <a:rPr lang="it-IT" sz="2200" b="1" i="1" dirty="0">
                <a:solidFill>
                  <a:schemeClr val="tx1"/>
                </a:solidFill>
              </a:rPr>
              <a:t>attività criminali</a:t>
            </a:r>
            <a:r>
              <a:rPr lang="it-IT" sz="2200" i="1" dirty="0">
                <a:solidFill>
                  <a:schemeClr val="tx1"/>
                </a:solidFill>
              </a:rPr>
              <a:t>”.</a:t>
            </a:r>
            <a:endParaRPr lang="it-IT" sz="2200" dirty="0">
              <a:solidFill>
                <a:schemeClr val="tx1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F971C2EC-978B-2946-8D5E-D71BC879771B}"/>
              </a:ext>
            </a:extLst>
          </p:cNvPr>
          <p:cNvSpPr txBox="1"/>
          <p:nvPr/>
        </p:nvSpPr>
        <p:spPr>
          <a:xfrm>
            <a:off x="3790604" y="28263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070686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9A29243-250F-AE46-8D15-3C9883398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0"/>
            <a:ext cx="5029200" cy="1036674"/>
          </a:xfrm>
        </p:spPr>
        <p:txBody>
          <a:bodyPr>
            <a:normAutofit fontScale="90000"/>
          </a:bodyPr>
          <a:lstStyle/>
          <a:p>
            <a:r>
              <a:rPr lang="it-IT" b="1" i="1" dirty="0">
                <a:solidFill>
                  <a:schemeClr val="tx1"/>
                </a:solidFill>
              </a:rPr>
              <a:t>SCHEDA IX</a:t>
            </a:r>
            <a:r>
              <a:rPr lang="it-IT" dirty="0"/>
              <a:t/>
            </a:r>
            <a:br>
              <a:rPr lang="it-IT" dirty="0"/>
            </a:br>
            <a:endParaRPr lang="it-IT" b="1" i="1" dirty="0">
              <a:solidFill>
                <a:schemeClr val="tx1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BBD19C59-B24C-1842-AE27-B506A5969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941" y="1319307"/>
            <a:ext cx="11529059" cy="679599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3600" dirty="0">
                <a:solidFill>
                  <a:schemeClr val="tx1"/>
                </a:solidFill>
              </a:rPr>
              <a:t>Tratto da una relazione </a:t>
            </a:r>
          </a:p>
          <a:p>
            <a:pPr marL="0" indent="0" algn="ctr">
              <a:buNone/>
            </a:pPr>
            <a:r>
              <a:rPr lang="it-IT" sz="3600" dirty="0">
                <a:solidFill>
                  <a:schemeClr val="tx1"/>
                </a:solidFill>
              </a:rPr>
              <a:t>dell’Ispettorato dell’immigrazione</a:t>
            </a:r>
          </a:p>
          <a:p>
            <a:pPr marL="0" indent="0" algn="ctr">
              <a:buNone/>
            </a:pPr>
            <a:r>
              <a:rPr lang="it-IT" sz="3600" dirty="0">
                <a:solidFill>
                  <a:schemeClr val="tx1"/>
                </a:solidFill>
              </a:rPr>
              <a:t>Del Congresso Americano</a:t>
            </a:r>
          </a:p>
          <a:p>
            <a:pPr marL="0" indent="0" algn="ctr">
              <a:buNone/>
            </a:pPr>
            <a:r>
              <a:rPr lang="it-IT" sz="3600" dirty="0">
                <a:solidFill>
                  <a:schemeClr val="tx1"/>
                </a:solidFill>
              </a:rPr>
              <a:t>Sugli immigrati italiani </a:t>
            </a:r>
          </a:p>
          <a:p>
            <a:pPr marL="0" indent="0" algn="ctr">
              <a:buNone/>
            </a:pPr>
            <a:r>
              <a:rPr lang="it-IT" sz="3600" dirty="0">
                <a:solidFill>
                  <a:schemeClr val="tx1"/>
                </a:solidFill>
              </a:rPr>
              <a:t>Negli Stati Uniti</a:t>
            </a:r>
          </a:p>
          <a:p>
            <a:pPr marL="0" indent="0" algn="ctr">
              <a:buNone/>
            </a:pPr>
            <a:r>
              <a:rPr lang="it-IT" sz="3600" dirty="0">
                <a:solidFill>
                  <a:schemeClr val="tx1"/>
                </a:solidFill>
              </a:rPr>
              <a:t>Nell’ottobre del 1912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F971C2EC-978B-2946-8D5E-D71BC879771B}"/>
              </a:ext>
            </a:extLst>
          </p:cNvPr>
          <p:cNvSpPr txBox="1"/>
          <p:nvPr/>
        </p:nvSpPr>
        <p:spPr>
          <a:xfrm>
            <a:off x="3790604" y="28263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0465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9A29243-250F-AE46-8D15-3C9883398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0"/>
            <a:ext cx="5029200" cy="1036674"/>
          </a:xfrm>
        </p:spPr>
        <p:txBody>
          <a:bodyPr>
            <a:normAutofit fontScale="90000"/>
          </a:bodyPr>
          <a:lstStyle/>
          <a:p>
            <a:r>
              <a:rPr lang="it-IT" b="1" i="1" dirty="0">
                <a:solidFill>
                  <a:schemeClr val="tx1"/>
                </a:solidFill>
              </a:rPr>
              <a:t>SCHEDA X</a:t>
            </a:r>
            <a:r>
              <a:rPr lang="it-IT" dirty="0"/>
              <a:t/>
            </a:r>
            <a:br>
              <a:rPr lang="it-IT" dirty="0"/>
            </a:br>
            <a:endParaRPr lang="it-IT" b="1" i="1" dirty="0">
              <a:solidFill>
                <a:schemeClr val="tx1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BBD19C59-B24C-1842-AE27-B506A5969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941" y="1002839"/>
            <a:ext cx="11529059" cy="74633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4000" b="1" dirty="0">
                <a:solidFill>
                  <a:schemeClr val="tx1"/>
                </a:solidFill>
              </a:rPr>
              <a:t>AFORISMA</a:t>
            </a:r>
            <a:r>
              <a:rPr lang="it-IT" sz="3200" i="1" dirty="0">
                <a:solidFill>
                  <a:schemeClr val="tx1"/>
                </a:solidFill>
              </a:rPr>
              <a:t> </a:t>
            </a:r>
            <a:endParaRPr lang="it-IT" sz="32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it-IT" sz="3200" i="1" dirty="0">
                <a:solidFill>
                  <a:schemeClr val="tx1"/>
                </a:solidFill>
              </a:rPr>
              <a:t>Tutta la diversità umana è il prodotto della varietà quasi infinita delle combinazioni di geni. </a:t>
            </a:r>
            <a:endParaRPr lang="it-IT" sz="32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it-IT" sz="3200" i="1" dirty="0">
                <a:solidFill>
                  <a:schemeClr val="tx1"/>
                </a:solidFill>
              </a:rPr>
              <a:t>Noi tutti siamo formati della stessa polvere cromosomica, nessuno di noi ne possiede un solo granello che possa rivendicare come suo.</a:t>
            </a:r>
            <a:endParaRPr lang="it-IT" sz="32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it-IT" sz="3200" i="1" dirty="0">
                <a:solidFill>
                  <a:schemeClr val="tx1"/>
                </a:solidFill>
              </a:rPr>
              <a:t>È il nostro insieme che ci appartiene e ci fa nostri: noi siamo un mosaico originale di elementi banali</a:t>
            </a:r>
            <a:r>
              <a:rPr lang="it-IT" sz="3200" dirty="0">
                <a:solidFill>
                  <a:schemeClr val="tx1"/>
                </a:solidFill>
              </a:rPr>
              <a:t>.</a:t>
            </a:r>
          </a:p>
          <a:p>
            <a:pPr marL="0" indent="0" algn="ctr">
              <a:buNone/>
            </a:pPr>
            <a:r>
              <a:rPr lang="it-IT" sz="3200" dirty="0">
                <a:solidFill>
                  <a:schemeClr val="tx1"/>
                </a:solidFill>
              </a:rPr>
              <a:t>(JEAN ROSTAND)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F971C2EC-978B-2946-8D5E-D71BC879771B}"/>
              </a:ext>
            </a:extLst>
          </p:cNvPr>
          <p:cNvSpPr txBox="1"/>
          <p:nvPr/>
        </p:nvSpPr>
        <p:spPr>
          <a:xfrm>
            <a:off x="3790604" y="28263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36859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9A29243-250F-AE46-8D15-3C9883398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0"/>
            <a:ext cx="5029200" cy="1036674"/>
          </a:xfrm>
        </p:spPr>
        <p:txBody>
          <a:bodyPr/>
          <a:lstStyle/>
          <a:p>
            <a:r>
              <a:rPr lang="it-IT" b="1" i="1" dirty="0">
                <a:solidFill>
                  <a:schemeClr val="tx1"/>
                </a:solidFill>
              </a:rPr>
              <a:t>SCHEDA 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BBD19C59-B24C-1842-AE27-B506A5969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14895"/>
            <a:ext cx="9601200" cy="68554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200" b="1" dirty="0">
                <a:solidFill>
                  <a:schemeClr val="tx1"/>
                </a:solidFill>
              </a:rPr>
              <a:t>La questione dell’Altro</a:t>
            </a:r>
            <a:endParaRPr lang="it-IT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sz="2200" dirty="0">
                <a:solidFill>
                  <a:schemeClr val="tx1"/>
                </a:solidFill>
              </a:rPr>
              <a:t>L’</a:t>
            </a:r>
            <a:r>
              <a:rPr lang="it-IT" sz="2200" b="1" i="1" dirty="0">
                <a:solidFill>
                  <a:schemeClr val="tx1"/>
                </a:solidFill>
              </a:rPr>
              <a:t>incontro </a:t>
            </a:r>
            <a:r>
              <a:rPr lang="it-IT" sz="2200" dirty="0">
                <a:solidFill>
                  <a:schemeClr val="tx1"/>
                </a:solidFill>
              </a:rPr>
              <a:t>con l’</a:t>
            </a:r>
            <a:r>
              <a:rPr lang="it-IT" sz="2200" i="1" dirty="0">
                <a:solidFill>
                  <a:schemeClr val="tx1"/>
                </a:solidFill>
              </a:rPr>
              <a:t>Altro</a:t>
            </a:r>
            <a:r>
              <a:rPr lang="it-IT" sz="2200" dirty="0">
                <a:solidFill>
                  <a:schemeClr val="tx1"/>
                </a:solidFill>
              </a:rPr>
              <a:t>/l’</a:t>
            </a:r>
            <a:r>
              <a:rPr lang="it-IT" sz="2200" i="1" dirty="0">
                <a:solidFill>
                  <a:schemeClr val="tx1"/>
                </a:solidFill>
              </a:rPr>
              <a:t>Alterità</a:t>
            </a:r>
            <a:r>
              <a:rPr lang="it-IT" sz="2200" dirty="0">
                <a:solidFill>
                  <a:schemeClr val="tx1"/>
                </a:solidFill>
              </a:rPr>
              <a:t> è la </a:t>
            </a:r>
            <a:r>
              <a:rPr lang="it-IT" sz="2200" b="1" i="1" dirty="0">
                <a:solidFill>
                  <a:schemeClr val="tx1"/>
                </a:solidFill>
              </a:rPr>
              <a:t>questione</a:t>
            </a:r>
            <a:r>
              <a:rPr lang="it-IT" sz="2200" i="1" dirty="0">
                <a:solidFill>
                  <a:schemeClr val="tx1"/>
                </a:solidFill>
              </a:rPr>
              <a:t> del </a:t>
            </a:r>
            <a:r>
              <a:rPr lang="it-IT" sz="2200" i="1" dirty="0" smtClean="0">
                <a:solidFill>
                  <a:schemeClr val="tx1"/>
                </a:solidFill>
              </a:rPr>
              <a:t>terzo millennio, del futuro</a:t>
            </a:r>
            <a:r>
              <a:rPr lang="it-IT" sz="2200" dirty="0">
                <a:solidFill>
                  <a:schemeClr val="tx1"/>
                </a:solidFill>
              </a:rPr>
              <a:t>. </a:t>
            </a:r>
          </a:p>
          <a:p>
            <a:pPr marL="0" indent="0">
              <a:buNone/>
            </a:pPr>
            <a:r>
              <a:rPr lang="it-IT" sz="2200" dirty="0">
                <a:solidFill>
                  <a:schemeClr val="tx1"/>
                </a:solidFill>
              </a:rPr>
              <a:t>Il futuro dipende dalla </a:t>
            </a:r>
            <a:r>
              <a:rPr lang="it-IT" sz="2200" b="1" i="1" dirty="0">
                <a:solidFill>
                  <a:schemeClr val="tx1"/>
                </a:solidFill>
              </a:rPr>
              <a:t>qualità</a:t>
            </a:r>
            <a:r>
              <a:rPr lang="it-IT" sz="2200" dirty="0">
                <a:solidFill>
                  <a:schemeClr val="tx1"/>
                </a:solidFill>
              </a:rPr>
              <a:t> di questo incontro che a sua volta dipende dalla </a:t>
            </a:r>
            <a:r>
              <a:rPr lang="it-IT" sz="2200" i="1" dirty="0">
                <a:solidFill>
                  <a:schemeClr val="tx1"/>
                </a:solidFill>
              </a:rPr>
              <a:t>percezione</a:t>
            </a:r>
            <a:r>
              <a:rPr lang="it-IT" sz="2200" dirty="0">
                <a:solidFill>
                  <a:schemeClr val="tx1"/>
                </a:solidFill>
              </a:rPr>
              <a:t> e dalla </a:t>
            </a:r>
            <a:r>
              <a:rPr lang="it-IT" sz="2200" i="1" dirty="0">
                <a:solidFill>
                  <a:schemeClr val="tx1"/>
                </a:solidFill>
              </a:rPr>
              <a:t>rappresentazione</a:t>
            </a:r>
            <a:r>
              <a:rPr lang="it-IT" sz="2200" dirty="0">
                <a:solidFill>
                  <a:schemeClr val="tx1"/>
                </a:solidFill>
              </a:rPr>
              <a:t> dell’Altro. </a:t>
            </a:r>
          </a:p>
          <a:p>
            <a:pPr marL="0" indent="0">
              <a:buNone/>
            </a:pPr>
            <a:r>
              <a:rPr lang="it-IT" sz="2200" dirty="0">
                <a:solidFill>
                  <a:schemeClr val="tx1"/>
                </a:solidFill>
              </a:rPr>
              <a:t>Dipende dalla </a:t>
            </a:r>
            <a:r>
              <a:rPr lang="it-IT" sz="2200" b="1" i="1" dirty="0">
                <a:solidFill>
                  <a:schemeClr val="tx1"/>
                </a:solidFill>
              </a:rPr>
              <a:t>raffigurazione</a:t>
            </a:r>
            <a:r>
              <a:rPr lang="it-IT" sz="2200" dirty="0">
                <a:solidFill>
                  <a:schemeClr val="tx1"/>
                </a:solidFill>
              </a:rPr>
              <a:t> che dell’</a:t>
            </a:r>
            <a:r>
              <a:rPr lang="it-IT" sz="2200" b="1" i="1" dirty="0">
                <a:solidFill>
                  <a:schemeClr val="tx1"/>
                </a:solidFill>
              </a:rPr>
              <a:t>Altro</a:t>
            </a:r>
            <a:r>
              <a:rPr lang="it-IT" sz="2200" dirty="0">
                <a:solidFill>
                  <a:schemeClr val="tx1"/>
                </a:solidFill>
              </a:rPr>
              <a:t> </a:t>
            </a:r>
            <a:r>
              <a:rPr lang="it-IT" sz="2200" i="1" dirty="0">
                <a:solidFill>
                  <a:schemeClr val="tx1"/>
                </a:solidFill>
              </a:rPr>
              <a:t>ci facciamo</a:t>
            </a:r>
            <a:r>
              <a:rPr lang="it-IT" sz="2200" dirty="0">
                <a:solidFill>
                  <a:schemeClr val="tx1"/>
                </a:solidFill>
              </a:rPr>
              <a:t>, sapendo </a:t>
            </a:r>
            <a:r>
              <a:rPr lang="it-IT" sz="2200" dirty="0" smtClean="0">
                <a:solidFill>
                  <a:schemeClr val="tx1"/>
                </a:solidFill>
              </a:rPr>
              <a:t>comunque</a:t>
            </a:r>
            <a:r>
              <a:rPr lang="it-IT" sz="2200" dirty="0">
                <a:solidFill>
                  <a:schemeClr val="tx1"/>
                </a:solidFill>
              </a:rPr>
              <a:t> </a:t>
            </a:r>
            <a:r>
              <a:rPr lang="it-IT" sz="2200" dirty="0" smtClean="0">
                <a:solidFill>
                  <a:schemeClr val="tx1"/>
                </a:solidFill>
              </a:rPr>
              <a:t> </a:t>
            </a:r>
            <a:r>
              <a:rPr lang="it-IT" sz="2200" dirty="0">
                <a:solidFill>
                  <a:schemeClr val="tx1"/>
                </a:solidFill>
              </a:rPr>
              <a:t>che:  </a:t>
            </a:r>
          </a:p>
          <a:p>
            <a:pPr marL="0" indent="0">
              <a:buNone/>
            </a:pPr>
            <a:r>
              <a:rPr lang="it-IT" sz="2200" dirty="0">
                <a:solidFill>
                  <a:schemeClr val="tx1"/>
                </a:solidFill>
              </a:rPr>
              <a:t>«</a:t>
            </a:r>
            <a:r>
              <a:rPr lang="it-IT" sz="2200" i="1" dirty="0">
                <a:solidFill>
                  <a:schemeClr val="tx1"/>
                </a:solidFill>
              </a:rPr>
              <a:t>L’altro non si lascia </a:t>
            </a:r>
            <a:r>
              <a:rPr lang="it-IT" sz="2200" b="1" i="1" dirty="0">
                <a:solidFill>
                  <a:schemeClr val="tx1"/>
                </a:solidFill>
              </a:rPr>
              <a:t>raffigurare</a:t>
            </a:r>
            <a:r>
              <a:rPr lang="it-IT" sz="2200" dirty="0">
                <a:solidFill>
                  <a:schemeClr val="tx1"/>
                </a:solidFill>
              </a:rPr>
              <a:t>, </a:t>
            </a:r>
            <a:r>
              <a:rPr lang="it-IT" sz="2200" i="1" dirty="0">
                <a:solidFill>
                  <a:schemeClr val="tx1"/>
                </a:solidFill>
              </a:rPr>
              <a:t>egli è uno </a:t>
            </a:r>
            <a:r>
              <a:rPr lang="it-IT" sz="2200" b="1" i="1" dirty="0">
                <a:solidFill>
                  <a:schemeClr val="tx1"/>
                </a:solidFill>
              </a:rPr>
              <a:t>sguardo</a:t>
            </a:r>
            <a:r>
              <a:rPr lang="it-IT" sz="2200" i="1" dirty="0">
                <a:solidFill>
                  <a:schemeClr val="tx1"/>
                </a:solidFill>
              </a:rPr>
              <a:t> non una </a:t>
            </a:r>
            <a:r>
              <a:rPr lang="it-IT" sz="2200" b="1" i="1" dirty="0">
                <a:solidFill>
                  <a:schemeClr val="tx1"/>
                </a:solidFill>
              </a:rPr>
              <a:t>cosa</a:t>
            </a:r>
            <a:r>
              <a:rPr lang="it-IT" sz="2200" i="1" dirty="0">
                <a:solidFill>
                  <a:schemeClr val="tx1"/>
                </a:solidFill>
              </a:rPr>
              <a:t> da vedere</a:t>
            </a:r>
            <a:r>
              <a:rPr lang="it-IT" sz="2200" dirty="0">
                <a:solidFill>
                  <a:schemeClr val="tx1"/>
                </a:solidFill>
              </a:rPr>
              <a:t>».</a:t>
            </a:r>
          </a:p>
          <a:p>
            <a:pPr marL="0" indent="0">
              <a:buNone/>
            </a:pPr>
            <a:r>
              <a:rPr lang="it-IT" sz="2200" dirty="0">
                <a:solidFill>
                  <a:schemeClr val="tx1"/>
                </a:solidFill>
              </a:rPr>
              <a:t>								(LACROZE)</a:t>
            </a:r>
          </a:p>
          <a:p>
            <a:pPr marL="0" indent="0">
              <a:buNone/>
            </a:pPr>
            <a:r>
              <a:rPr lang="it-IT" sz="2200" dirty="0">
                <a:solidFill>
                  <a:schemeClr val="tx1"/>
                </a:solidFill>
              </a:rPr>
              <a:t>Anzi tutt’altro. Come lo stesso </a:t>
            </a:r>
            <a:r>
              <a:rPr lang="it-IT" sz="2200" dirty="0" err="1">
                <a:solidFill>
                  <a:schemeClr val="tx1"/>
                </a:solidFill>
              </a:rPr>
              <a:t>Levinas</a:t>
            </a:r>
            <a:r>
              <a:rPr lang="it-IT" sz="2200" dirty="0">
                <a:solidFill>
                  <a:schemeClr val="tx1"/>
                </a:solidFill>
              </a:rPr>
              <a:t> ci ricorda:</a:t>
            </a:r>
          </a:p>
          <a:p>
            <a:pPr marL="0" indent="0">
              <a:buNone/>
            </a:pPr>
            <a:r>
              <a:rPr lang="it-IT" sz="2200" dirty="0">
                <a:solidFill>
                  <a:schemeClr val="tx1"/>
                </a:solidFill>
              </a:rPr>
              <a:t>«</a:t>
            </a:r>
            <a:r>
              <a:rPr lang="it-IT" sz="2200" b="1" i="1" dirty="0">
                <a:solidFill>
                  <a:schemeClr val="tx1"/>
                </a:solidFill>
              </a:rPr>
              <a:t>Incontrare</a:t>
            </a:r>
            <a:r>
              <a:rPr lang="it-IT" sz="2200" i="1" dirty="0">
                <a:solidFill>
                  <a:schemeClr val="tx1"/>
                </a:solidFill>
              </a:rPr>
              <a:t> un uomo significa essere tenuti </a:t>
            </a:r>
            <a:r>
              <a:rPr lang="it-IT" sz="2200" b="1" i="1" dirty="0">
                <a:solidFill>
                  <a:schemeClr val="tx1"/>
                </a:solidFill>
              </a:rPr>
              <a:t>svegli</a:t>
            </a:r>
            <a:r>
              <a:rPr lang="it-IT" sz="2200" i="1" dirty="0">
                <a:solidFill>
                  <a:schemeClr val="tx1"/>
                </a:solidFill>
              </a:rPr>
              <a:t> da un </a:t>
            </a:r>
            <a:r>
              <a:rPr lang="it-IT" sz="2200" b="1" i="1" dirty="0">
                <a:solidFill>
                  <a:schemeClr val="tx1"/>
                </a:solidFill>
              </a:rPr>
              <a:t>enigma</a:t>
            </a:r>
            <a:r>
              <a:rPr lang="it-IT" sz="2200" dirty="0">
                <a:solidFill>
                  <a:schemeClr val="tx1"/>
                </a:solidFill>
              </a:rPr>
              <a:t>»  </a:t>
            </a:r>
          </a:p>
          <a:p>
            <a:pPr marL="0" indent="0">
              <a:buNone/>
            </a:pPr>
            <a:endParaRPr lang="it-IT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sz="2200" b="1" dirty="0">
                <a:solidFill>
                  <a:schemeClr val="tx1"/>
                </a:solidFill>
              </a:rPr>
              <a:t>Una questione fondamentale: </a:t>
            </a:r>
            <a:r>
              <a:rPr lang="it-IT" sz="2200" i="1" dirty="0">
                <a:solidFill>
                  <a:schemeClr val="tx1"/>
                </a:solidFill>
              </a:rPr>
              <a:t> </a:t>
            </a:r>
            <a:endParaRPr lang="it-IT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sz="2200" i="1" dirty="0">
                <a:solidFill>
                  <a:schemeClr val="tx1"/>
                </a:solidFill>
              </a:rPr>
              <a:t>E’ </a:t>
            </a:r>
            <a:r>
              <a:rPr lang="it-IT" sz="2200" b="1" i="1" dirty="0">
                <a:solidFill>
                  <a:schemeClr val="tx1"/>
                </a:solidFill>
              </a:rPr>
              <a:t>possibile esistere</a:t>
            </a:r>
            <a:r>
              <a:rPr lang="it-IT" sz="2200" dirty="0">
                <a:solidFill>
                  <a:schemeClr val="tx1"/>
                </a:solidFill>
              </a:rPr>
              <a:t> come </a:t>
            </a:r>
            <a:r>
              <a:rPr lang="it-IT" sz="2200" i="1" dirty="0">
                <a:solidFill>
                  <a:schemeClr val="tx1"/>
                </a:solidFill>
              </a:rPr>
              <a:t>individui</a:t>
            </a:r>
            <a:r>
              <a:rPr lang="it-IT" sz="2200" dirty="0">
                <a:solidFill>
                  <a:schemeClr val="tx1"/>
                </a:solidFill>
              </a:rPr>
              <a:t>, </a:t>
            </a:r>
            <a:r>
              <a:rPr lang="it-IT" sz="2200" i="1" dirty="0">
                <a:solidFill>
                  <a:schemeClr val="tx1"/>
                </a:solidFill>
              </a:rPr>
              <a:t>soggetti</a:t>
            </a:r>
            <a:r>
              <a:rPr lang="it-IT" sz="2200" dirty="0">
                <a:solidFill>
                  <a:schemeClr val="tx1"/>
                </a:solidFill>
              </a:rPr>
              <a:t>, ‘</a:t>
            </a:r>
            <a:r>
              <a:rPr lang="it-IT" sz="2200" i="1" dirty="0">
                <a:solidFill>
                  <a:schemeClr val="tx1"/>
                </a:solidFill>
              </a:rPr>
              <a:t>uomini’</a:t>
            </a:r>
            <a:r>
              <a:rPr lang="it-IT" sz="2200" dirty="0">
                <a:solidFill>
                  <a:schemeClr val="tx1"/>
                </a:solidFill>
              </a:rPr>
              <a:t> </a:t>
            </a:r>
            <a:r>
              <a:rPr lang="it-IT" sz="2200" b="1" i="1" dirty="0">
                <a:solidFill>
                  <a:schemeClr val="tx1"/>
                </a:solidFill>
              </a:rPr>
              <a:t>senza</a:t>
            </a:r>
            <a:r>
              <a:rPr lang="it-IT" sz="2200" dirty="0">
                <a:solidFill>
                  <a:schemeClr val="tx1"/>
                </a:solidFill>
              </a:rPr>
              <a:t> </a:t>
            </a:r>
            <a:r>
              <a:rPr lang="it-IT" sz="2200" i="1" dirty="0">
                <a:solidFill>
                  <a:schemeClr val="tx1"/>
                </a:solidFill>
              </a:rPr>
              <a:t>l’Altro</a:t>
            </a:r>
            <a:r>
              <a:rPr lang="it-IT" sz="2200" dirty="0">
                <a:solidFill>
                  <a:schemeClr val="tx1"/>
                </a:solidFill>
              </a:rPr>
              <a:t>?</a:t>
            </a:r>
          </a:p>
          <a:p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48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9A29243-250F-AE46-8D15-3C9883398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0"/>
            <a:ext cx="5029200" cy="1036674"/>
          </a:xfrm>
        </p:spPr>
        <p:txBody>
          <a:bodyPr/>
          <a:lstStyle/>
          <a:p>
            <a:r>
              <a:rPr lang="it-IT" b="1" i="1" dirty="0">
                <a:solidFill>
                  <a:schemeClr val="tx1"/>
                </a:solidFill>
              </a:rPr>
              <a:t>SCHEDA II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BBD19C59-B24C-1842-AE27-B506A5969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6989" y="1036674"/>
            <a:ext cx="9601200" cy="64707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</a:rPr>
              <a:t>L’esperienza di ogni </a:t>
            </a:r>
            <a:r>
              <a:rPr lang="it-IT" sz="2400" dirty="0" smtClean="0">
                <a:solidFill>
                  <a:schemeClr val="tx1"/>
                </a:solidFill>
              </a:rPr>
              <a:t>singolo </a:t>
            </a:r>
            <a:r>
              <a:rPr lang="it-IT" sz="2400" dirty="0">
                <a:solidFill>
                  <a:schemeClr val="tx1"/>
                </a:solidFill>
              </a:rPr>
              <a:t>è costantemente </a:t>
            </a:r>
            <a:r>
              <a:rPr lang="it-IT" sz="2400" i="1" dirty="0">
                <a:solidFill>
                  <a:schemeClr val="tx1"/>
                </a:solidFill>
              </a:rPr>
              <a:t>attraversata</a:t>
            </a:r>
            <a:r>
              <a:rPr lang="it-IT" sz="2400" dirty="0">
                <a:solidFill>
                  <a:schemeClr val="tx1"/>
                </a:solidFill>
              </a:rPr>
              <a:t> dalla </a:t>
            </a:r>
            <a:r>
              <a:rPr lang="it-IT" sz="2400" i="1" dirty="0">
                <a:solidFill>
                  <a:schemeClr val="tx1"/>
                </a:solidFill>
              </a:rPr>
              <a:t>presenza</a:t>
            </a:r>
            <a:r>
              <a:rPr lang="it-IT" sz="2400" dirty="0">
                <a:solidFill>
                  <a:schemeClr val="tx1"/>
                </a:solidFill>
              </a:rPr>
              <a:t> dell’</a:t>
            </a:r>
            <a:r>
              <a:rPr lang="it-IT" sz="2400" i="1" dirty="0">
                <a:solidFill>
                  <a:schemeClr val="tx1"/>
                </a:solidFill>
              </a:rPr>
              <a:t>Altro</a:t>
            </a:r>
            <a:r>
              <a:rPr lang="it-IT" sz="2400" dirty="0">
                <a:solidFill>
                  <a:schemeClr val="tx1"/>
                </a:solidFill>
              </a:rPr>
              <a:t>.  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</a:rPr>
              <a:t>Le relazioni personali sono di fatto una </a:t>
            </a:r>
            <a:r>
              <a:rPr lang="it-IT" sz="2400" b="1" i="1" dirty="0">
                <a:solidFill>
                  <a:schemeClr val="tx1"/>
                </a:solidFill>
              </a:rPr>
              <a:t>galleria</a:t>
            </a:r>
            <a:r>
              <a:rPr lang="it-IT" sz="2400" i="1" dirty="0">
                <a:solidFill>
                  <a:schemeClr val="tx1"/>
                </a:solidFill>
              </a:rPr>
              <a:t> di </a:t>
            </a:r>
            <a:r>
              <a:rPr lang="it-IT" sz="2400" b="1" i="1" dirty="0">
                <a:solidFill>
                  <a:schemeClr val="tx1"/>
                </a:solidFill>
              </a:rPr>
              <a:t>volti</a:t>
            </a:r>
            <a:r>
              <a:rPr lang="it-IT" sz="2400" b="1" dirty="0">
                <a:solidFill>
                  <a:schemeClr val="tx1"/>
                </a:solidFill>
              </a:rPr>
              <a:t> </a:t>
            </a:r>
            <a:r>
              <a:rPr lang="it-IT" sz="2400" dirty="0">
                <a:solidFill>
                  <a:schemeClr val="tx1"/>
                </a:solidFill>
              </a:rPr>
              <a:t>che </a:t>
            </a:r>
            <a:r>
              <a:rPr lang="it-IT" sz="2400" b="1" i="1" dirty="0">
                <a:solidFill>
                  <a:schemeClr val="tx1"/>
                </a:solidFill>
              </a:rPr>
              <a:t>irrompon</a:t>
            </a:r>
            <a:r>
              <a:rPr lang="it-IT" sz="2400" dirty="0">
                <a:solidFill>
                  <a:schemeClr val="tx1"/>
                </a:solidFill>
              </a:rPr>
              <a:t>o nello </a:t>
            </a:r>
            <a:r>
              <a:rPr lang="it-IT" sz="2400" i="1" dirty="0">
                <a:solidFill>
                  <a:schemeClr val="tx1"/>
                </a:solidFill>
              </a:rPr>
              <a:t>spazio vitale</a:t>
            </a:r>
            <a:r>
              <a:rPr lang="it-IT" sz="2400" dirty="0">
                <a:solidFill>
                  <a:schemeClr val="tx1"/>
                </a:solidFill>
              </a:rPr>
              <a:t> della nostra quotidianità.  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</a:rPr>
              <a:t>Entrare in relazione con l’altro significa entrare in </a:t>
            </a:r>
            <a:r>
              <a:rPr lang="it-IT" sz="2400" b="1" i="1" dirty="0">
                <a:solidFill>
                  <a:schemeClr val="tx1"/>
                </a:solidFill>
              </a:rPr>
              <a:t>contatto</a:t>
            </a:r>
            <a:r>
              <a:rPr lang="it-IT" sz="2400" dirty="0">
                <a:solidFill>
                  <a:schemeClr val="tx1"/>
                </a:solidFill>
              </a:rPr>
              <a:t> con l’</a:t>
            </a:r>
            <a:r>
              <a:rPr lang="it-IT" sz="2400" i="1" dirty="0">
                <a:solidFill>
                  <a:schemeClr val="tx1"/>
                </a:solidFill>
              </a:rPr>
              <a:t>Alterità</a:t>
            </a:r>
            <a:r>
              <a:rPr lang="it-IT" sz="2400" dirty="0">
                <a:solidFill>
                  <a:schemeClr val="tx1"/>
                </a:solidFill>
              </a:rPr>
              <a:t> di </a:t>
            </a:r>
            <a:r>
              <a:rPr lang="it-IT" sz="2400" i="1" dirty="0">
                <a:solidFill>
                  <a:schemeClr val="tx1"/>
                </a:solidFill>
              </a:rPr>
              <a:t>un’altra identità</a:t>
            </a:r>
            <a:r>
              <a:rPr lang="it-IT" sz="2400" dirty="0">
                <a:solidFill>
                  <a:schemeClr val="tx1"/>
                </a:solidFill>
              </a:rPr>
              <a:t>, cioè con qualcuno che è </a:t>
            </a:r>
            <a:r>
              <a:rPr lang="it-IT" sz="2400" b="1" i="1" dirty="0">
                <a:solidFill>
                  <a:schemeClr val="tx1"/>
                </a:solidFill>
              </a:rPr>
              <a:t>altro</a:t>
            </a:r>
            <a:r>
              <a:rPr lang="it-IT" sz="2400" dirty="0">
                <a:solidFill>
                  <a:schemeClr val="tx1"/>
                </a:solidFill>
              </a:rPr>
              <a:t> da me.  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</a:rPr>
              <a:t>Per cui: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</a:rPr>
              <a:t>«ogni relazione significa </a:t>
            </a:r>
            <a:r>
              <a:rPr lang="it-IT" sz="2400" i="1" dirty="0">
                <a:solidFill>
                  <a:schemeClr val="tx1"/>
                </a:solidFill>
              </a:rPr>
              <a:t>definire se stessi</a:t>
            </a:r>
            <a:r>
              <a:rPr lang="it-IT" sz="2400" dirty="0">
                <a:solidFill>
                  <a:schemeClr val="tx1"/>
                </a:solidFill>
              </a:rPr>
              <a:t> </a:t>
            </a:r>
            <a:r>
              <a:rPr lang="it-IT" sz="2400" b="1" i="1" dirty="0">
                <a:solidFill>
                  <a:schemeClr val="tx1"/>
                </a:solidFill>
              </a:rPr>
              <a:t>attraverso un altro</a:t>
            </a:r>
            <a:r>
              <a:rPr lang="it-IT" sz="2400" dirty="0">
                <a:solidFill>
                  <a:schemeClr val="tx1"/>
                </a:solidFill>
              </a:rPr>
              <a:t> e </a:t>
            </a:r>
            <a:r>
              <a:rPr lang="it-IT" sz="2400" i="1" dirty="0">
                <a:solidFill>
                  <a:schemeClr val="tx1"/>
                </a:solidFill>
              </a:rPr>
              <a:t>definire</a:t>
            </a:r>
            <a:r>
              <a:rPr lang="it-IT" sz="2400" dirty="0">
                <a:solidFill>
                  <a:schemeClr val="tx1"/>
                </a:solidFill>
              </a:rPr>
              <a:t> l’</a:t>
            </a:r>
            <a:r>
              <a:rPr lang="it-IT" sz="2400" i="1" dirty="0">
                <a:solidFill>
                  <a:schemeClr val="tx1"/>
                </a:solidFill>
              </a:rPr>
              <a:t>altro</a:t>
            </a:r>
            <a:r>
              <a:rPr lang="it-IT" sz="2400" dirty="0">
                <a:solidFill>
                  <a:schemeClr val="tx1"/>
                </a:solidFill>
              </a:rPr>
              <a:t> </a:t>
            </a:r>
            <a:r>
              <a:rPr lang="it-IT" sz="2400" b="1" i="1" dirty="0">
                <a:solidFill>
                  <a:schemeClr val="tx1"/>
                </a:solidFill>
              </a:rPr>
              <a:t>attraverso se stessi</a:t>
            </a:r>
            <a:r>
              <a:rPr lang="it-IT" sz="2400" dirty="0">
                <a:solidFill>
                  <a:schemeClr val="tx1"/>
                </a:solidFill>
              </a:rPr>
              <a:t>».				(</a:t>
            </a:r>
            <a:r>
              <a:rPr lang="it-IT" sz="2400" dirty="0" err="1">
                <a:solidFill>
                  <a:schemeClr val="tx1"/>
                </a:solidFill>
              </a:rPr>
              <a:t>R</a:t>
            </a:r>
            <a:r>
              <a:rPr lang="it-IT" sz="2400" dirty="0">
                <a:solidFill>
                  <a:schemeClr val="tx1"/>
                </a:solidFill>
              </a:rPr>
              <a:t>. LAING)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</a:rPr>
              <a:t>Ogni </a:t>
            </a:r>
            <a:r>
              <a:rPr lang="it-IT" sz="2400" b="1" i="1" dirty="0">
                <a:solidFill>
                  <a:schemeClr val="tx1"/>
                </a:solidFill>
              </a:rPr>
              <a:t>identità</a:t>
            </a:r>
            <a:r>
              <a:rPr lang="it-IT" sz="2400" dirty="0">
                <a:solidFill>
                  <a:schemeClr val="tx1"/>
                </a:solidFill>
              </a:rPr>
              <a:t> </a:t>
            </a:r>
            <a:r>
              <a:rPr lang="it-IT" sz="2400" i="1" dirty="0">
                <a:solidFill>
                  <a:schemeClr val="tx1"/>
                </a:solidFill>
              </a:rPr>
              <a:t>richiede</a:t>
            </a:r>
            <a:r>
              <a:rPr lang="it-IT" sz="2400" dirty="0">
                <a:solidFill>
                  <a:schemeClr val="tx1"/>
                </a:solidFill>
              </a:rPr>
              <a:t> l’</a:t>
            </a:r>
            <a:r>
              <a:rPr lang="it-IT" sz="2400" b="1" i="1" dirty="0">
                <a:solidFill>
                  <a:schemeClr val="tx1"/>
                </a:solidFill>
              </a:rPr>
              <a:t>esistenza</a:t>
            </a:r>
            <a:r>
              <a:rPr lang="it-IT" sz="2400" dirty="0">
                <a:solidFill>
                  <a:schemeClr val="tx1"/>
                </a:solidFill>
              </a:rPr>
              <a:t> dell’</a:t>
            </a:r>
            <a:r>
              <a:rPr lang="it-IT" sz="2400" i="1" dirty="0">
                <a:solidFill>
                  <a:schemeClr val="tx1"/>
                </a:solidFill>
              </a:rPr>
              <a:t>altro</a:t>
            </a:r>
            <a:r>
              <a:rPr lang="it-IT" sz="2400" dirty="0">
                <a:solidFill>
                  <a:schemeClr val="tx1"/>
                </a:solidFill>
              </a:rPr>
              <a:t>, cioè di qualcun altro grazie alla cui esistenza, si </a:t>
            </a:r>
            <a:r>
              <a:rPr lang="it-IT" sz="2400" i="1" dirty="0">
                <a:solidFill>
                  <a:schemeClr val="tx1"/>
                </a:solidFill>
              </a:rPr>
              <a:t>attualizza</a:t>
            </a:r>
            <a:r>
              <a:rPr lang="it-IT" sz="2400" dirty="0">
                <a:solidFill>
                  <a:schemeClr val="tx1"/>
                </a:solidFill>
              </a:rPr>
              <a:t> l’identità di sé.  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</a:rPr>
              <a:t>Sotto questo profilo la relazione che è </a:t>
            </a:r>
            <a:r>
              <a:rPr lang="it-IT" sz="2400" i="1" dirty="0">
                <a:solidFill>
                  <a:schemeClr val="tx1"/>
                </a:solidFill>
              </a:rPr>
              <a:t>comunicazione</a:t>
            </a:r>
            <a:r>
              <a:rPr lang="it-IT" sz="2400" dirty="0">
                <a:solidFill>
                  <a:schemeClr val="tx1"/>
                </a:solidFill>
              </a:rPr>
              <a:t> «produce e sostiene la </a:t>
            </a:r>
            <a:r>
              <a:rPr lang="it-IT" sz="2400" i="1" dirty="0">
                <a:solidFill>
                  <a:schemeClr val="tx1"/>
                </a:solidFill>
              </a:rPr>
              <a:t>definizione di sé e dell’altro</a:t>
            </a:r>
            <a:r>
              <a:rPr lang="it-IT" sz="2400" dirty="0">
                <a:solidFill>
                  <a:schemeClr val="tx1"/>
                </a:solidFill>
              </a:rPr>
              <a:t>».		(L. ANOLLI)</a:t>
            </a:r>
          </a:p>
          <a:p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1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9A29243-250F-AE46-8D15-3C9883398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0"/>
            <a:ext cx="5029200" cy="1036674"/>
          </a:xfrm>
        </p:spPr>
        <p:txBody>
          <a:bodyPr/>
          <a:lstStyle/>
          <a:p>
            <a:r>
              <a:rPr lang="it-IT" b="1" i="1" dirty="0">
                <a:solidFill>
                  <a:schemeClr val="tx1"/>
                </a:solidFill>
              </a:rPr>
              <a:t>SCHEDA III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BBD19C59-B24C-1842-AE27-B506A5969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6989" y="651965"/>
            <a:ext cx="9601200" cy="68554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200" dirty="0">
                <a:solidFill>
                  <a:schemeClr val="tx1"/>
                </a:solidFill>
              </a:rPr>
              <a:t>Si </a:t>
            </a:r>
            <a:r>
              <a:rPr lang="it-IT" sz="2200" b="1" i="1" dirty="0" err="1">
                <a:solidFill>
                  <a:schemeClr val="tx1"/>
                </a:solidFill>
              </a:rPr>
              <a:t>adviene</a:t>
            </a:r>
            <a:r>
              <a:rPr lang="it-IT" sz="2200" b="1" i="1" dirty="0">
                <a:solidFill>
                  <a:schemeClr val="tx1"/>
                </a:solidFill>
              </a:rPr>
              <a:t> </a:t>
            </a:r>
            <a:r>
              <a:rPr lang="it-IT" sz="2200" i="1" dirty="0">
                <a:solidFill>
                  <a:schemeClr val="tx1"/>
                </a:solidFill>
              </a:rPr>
              <a:t>soggetti</a:t>
            </a:r>
            <a:r>
              <a:rPr lang="it-IT" sz="2200" dirty="0">
                <a:solidFill>
                  <a:schemeClr val="tx1"/>
                </a:solidFill>
              </a:rPr>
              <a:t> solo  nella </a:t>
            </a:r>
            <a:r>
              <a:rPr lang="it-IT" sz="2200" b="1" i="1" dirty="0">
                <a:solidFill>
                  <a:schemeClr val="tx1"/>
                </a:solidFill>
              </a:rPr>
              <a:t>relazione</a:t>
            </a:r>
            <a:r>
              <a:rPr lang="it-IT" sz="2200" dirty="0">
                <a:solidFill>
                  <a:schemeClr val="tx1"/>
                </a:solidFill>
              </a:rPr>
              <a:t> con </a:t>
            </a:r>
            <a:r>
              <a:rPr lang="it-IT" sz="2200" i="1" dirty="0">
                <a:solidFill>
                  <a:schemeClr val="tx1"/>
                </a:solidFill>
              </a:rPr>
              <a:t>l’altro</a:t>
            </a:r>
            <a:r>
              <a:rPr lang="it-IT" sz="2200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it-IT" sz="2200" dirty="0">
                <a:solidFill>
                  <a:schemeClr val="tx1"/>
                </a:solidFill>
              </a:rPr>
              <a:t>E</a:t>
            </a:r>
            <a:r>
              <a:rPr lang="it-IT" sz="2200" dirty="0" smtClean="0">
                <a:solidFill>
                  <a:schemeClr val="tx1"/>
                </a:solidFill>
              </a:rPr>
              <a:t>’ </a:t>
            </a:r>
            <a:endParaRPr lang="it-IT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sz="2200" i="1" dirty="0">
                <a:solidFill>
                  <a:schemeClr val="tx1"/>
                </a:solidFill>
              </a:rPr>
              <a:t> attraverso il continuo </a:t>
            </a:r>
            <a:r>
              <a:rPr lang="it-IT" sz="2200" b="1" i="1" dirty="0">
                <a:solidFill>
                  <a:schemeClr val="tx1"/>
                </a:solidFill>
              </a:rPr>
              <a:t>“farsi”</a:t>
            </a:r>
            <a:r>
              <a:rPr lang="it-IT" sz="2200" i="1" dirty="0">
                <a:solidFill>
                  <a:schemeClr val="tx1"/>
                </a:solidFill>
              </a:rPr>
              <a:t> relazionale (del feedback) che gli esseri umani, con i loro scambi comunicativi, </a:t>
            </a:r>
            <a:r>
              <a:rPr lang="it-IT" sz="2200" b="1" i="1" dirty="0">
                <a:solidFill>
                  <a:schemeClr val="tx1"/>
                </a:solidFill>
              </a:rPr>
              <a:t>costruiscono</a:t>
            </a:r>
            <a:r>
              <a:rPr lang="it-IT" sz="2200" i="1" dirty="0">
                <a:solidFill>
                  <a:schemeClr val="tx1"/>
                </a:solidFill>
              </a:rPr>
              <a:t> e </a:t>
            </a:r>
            <a:r>
              <a:rPr lang="it-IT" sz="2200" b="1" i="1" dirty="0">
                <a:solidFill>
                  <a:schemeClr val="tx1"/>
                </a:solidFill>
              </a:rPr>
              <a:t>contrattano</a:t>
            </a:r>
            <a:r>
              <a:rPr lang="it-IT" sz="2200" i="1" dirty="0">
                <a:solidFill>
                  <a:schemeClr val="tx1"/>
                </a:solidFill>
              </a:rPr>
              <a:t> costantemente</a:t>
            </a:r>
            <a:endParaRPr lang="it-IT" sz="2200" dirty="0">
              <a:solidFill>
                <a:schemeClr val="tx1"/>
              </a:solidFill>
            </a:endParaRPr>
          </a:p>
          <a:p>
            <a:pPr lvl="1"/>
            <a:r>
              <a:rPr lang="it-IT" sz="2200" i="1" dirty="0">
                <a:solidFill>
                  <a:schemeClr val="tx1"/>
                </a:solidFill>
              </a:rPr>
              <a:t>le </a:t>
            </a:r>
            <a:r>
              <a:rPr lang="it-IT" sz="2200" b="1" i="1" dirty="0">
                <a:solidFill>
                  <a:schemeClr val="tx1"/>
                </a:solidFill>
              </a:rPr>
              <a:t>definizioni</a:t>
            </a:r>
            <a:r>
              <a:rPr lang="it-IT" sz="2200" i="1" dirty="0">
                <a:solidFill>
                  <a:schemeClr val="tx1"/>
                </a:solidFill>
              </a:rPr>
              <a:t> del </a:t>
            </a:r>
            <a:r>
              <a:rPr lang="it-IT" sz="2200" b="1" i="1" dirty="0">
                <a:solidFill>
                  <a:schemeClr val="tx1"/>
                </a:solidFill>
              </a:rPr>
              <a:t>proprio sé</a:t>
            </a:r>
            <a:r>
              <a:rPr lang="it-IT" sz="2200" i="1" dirty="0">
                <a:solidFill>
                  <a:schemeClr val="tx1"/>
                </a:solidFill>
              </a:rPr>
              <a:t> e di </a:t>
            </a:r>
            <a:r>
              <a:rPr lang="it-IT" sz="2200" b="1" i="1" dirty="0">
                <a:solidFill>
                  <a:schemeClr val="tx1"/>
                </a:solidFill>
              </a:rPr>
              <a:t>quello altrui</a:t>
            </a:r>
            <a:endParaRPr lang="it-IT" sz="2200" dirty="0">
              <a:solidFill>
                <a:schemeClr val="tx1"/>
              </a:solidFill>
            </a:endParaRPr>
          </a:p>
          <a:p>
            <a:pPr lvl="1"/>
            <a:r>
              <a:rPr lang="it-IT" sz="2200" i="1" dirty="0">
                <a:solidFill>
                  <a:schemeClr val="tx1"/>
                </a:solidFill>
              </a:rPr>
              <a:t> </a:t>
            </a:r>
            <a:r>
              <a:rPr lang="it-IT" sz="2200" b="1" i="1" dirty="0">
                <a:solidFill>
                  <a:schemeClr val="tx1"/>
                </a:solidFill>
              </a:rPr>
              <a:t>situazioni</a:t>
            </a:r>
            <a:r>
              <a:rPr lang="it-IT" sz="2200" i="1" dirty="0">
                <a:solidFill>
                  <a:schemeClr val="tx1"/>
                </a:solidFill>
              </a:rPr>
              <a:t> </a:t>
            </a:r>
            <a:endParaRPr lang="it-IT" sz="2200" dirty="0">
              <a:solidFill>
                <a:schemeClr val="tx1"/>
              </a:solidFill>
            </a:endParaRPr>
          </a:p>
          <a:p>
            <a:pPr lvl="1"/>
            <a:r>
              <a:rPr lang="it-IT" sz="2200" b="1" i="1" dirty="0">
                <a:solidFill>
                  <a:schemeClr val="tx1"/>
                </a:solidFill>
              </a:rPr>
              <a:t>eventi</a:t>
            </a:r>
            <a:r>
              <a:rPr lang="it-IT" sz="2200" i="1" dirty="0">
                <a:solidFill>
                  <a:schemeClr val="tx1"/>
                </a:solidFill>
              </a:rPr>
              <a:t> e </a:t>
            </a:r>
            <a:endParaRPr lang="it-IT" sz="2200" dirty="0">
              <a:solidFill>
                <a:schemeClr val="tx1"/>
              </a:solidFill>
            </a:endParaRPr>
          </a:p>
          <a:p>
            <a:pPr lvl="1"/>
            <a:r>
              <a:rPr lang="it-IT" sz="2200" b="1" i="1" dirty="0">
                <a:solidFill>
                  <a:schemeClr val="tx1"/>
                </a:solidFill>
              </a:rPr>
              <a:t>aspetti della realtà</a:t>
            </a:r>
            <a:r>
              <a:rPr lang="it-IT" sz="2200" i="1" dirty="0">
                <a:solidFill>
                  <a:schemeClr val="tx1"/>
                </a:solidFill>
              </a:rPr>
              <a:t> </a:t>
            </a:r>
            <a:endParaRPr lang="it-IT" sz="2200" dirty="0">
              <a:solidFill>
                <a:schemeClr val="tx1"/>
              </a:solidFill>
            </a:endParaRPr>
          </a:p>
          <a:p>
            <a:pPr lvl="1"/>
            <a:r>
              <a:rPr lang="it-IT" sz="2200" i="1" dirty="0">
                <a:solidFill>
                  <a:schemeClr val="tx1"/>
                </a:solidFill>
              </a:rPr>
              <a:t>in un </a:t>
            </a:r>
            <a:r>
              <a:rPr lang="it-IT" sz="2200" b="1" i="1" dirty="0">
                <a:solidFill>
                  <a:schemeClr val="tx1"/>
                </a:solidFill>
              </a:rPr>
              <a:t>processo</a:t>
            </a:r>
            <a:r>
              <a:rPr lang="it-IT" sz="2200" i="1" dirty="0">
                <a:solidFill>
                  <a:schemeClr val="tx1"/>
                </a:solidFill>
              </a:rPr>
              <a:t> che, pur svolgendosi a livello </a:t>
            </a:r>
            <a:r>
              <a:rPr lang="it-IT" sz="2200" b="1" i="1" dirty="0">
                <a:solidFill>
                  <a:schemeClr val="tx1"/>
                </a:solidFill>
              </a:rPr>
              <a:t>microsociale</a:t>
            </a:r>
            <a:r>
              <a:rPr lang="it-IT" sz="2200" i="1" dirty="0">
                <a:solidFill>
                  <a:schemeClr val="tx1"/>
                </a:solidFill>
              </a:rPr>
              <a:t> (interazioni tra singoli individui e piccoli gruppi) </a:t>
            </a:r>
            <a:endParaRPr lang="it-IT" sz="2200" dirty="0">
              <a:solidFill>
                <a:schemeClr val="tx1"/>
              </a:solidFill>
            </a:endParaRPr>
          </a:p>
          <a:p>
            <a:pPr lvl="1"/>
            <a:r>
              <a:rPr lang="it-IT" sz="2200" i="1" dirty="0">
                <a:solidFill>
                  <a:schemeClr val="tx1"/>
                </a:solidFill>
              </a:rPr>
              <a:t>ha effetti poderosi e sostanziali nella </a:t>
            </a:r>
            <a:r>
              <a:rPr lang="it-IT" sz="2200" b="1" i="1" dirty="0">
                <a:solidFill>
                  <a:schemeClr val="tx1"/>
                </a:solidFill>
              </a:rPr>
              <a:t>costruzione</a:t>
            </a:r>
            <a:r>
              <a:rPr lang="it-IT" sz="2200" i="1" dirty="0">
                <a:solidFill>
                  <a:schemeClr val="tx1"/>
                </a:solidFill>
              </a:rPr>
              <a:t> del mondo sociale</a:t>
            </a:r>
            <a:r>
              <a:rPr lang="it-IT" sz="2200" dirty="0">
                <a:solidFill>
                  <a:schemeClr val="tx1"/>
                </a:solidFill>
              </a:rPr>
              <a:t>. </a:t>
            </a:r>
          </a:p>
          <a:p>
            <a:pPr marL="0" indent="0">
              <a:buNone/>
            </a:pPr>
            <a:r>
              <a:rPr lang="it-IT" sz="2200" dirty="0">
                <a:solidFill>
                  <a:schemeClr val="tx1"/>
                </a:solidFill>
              </a:rPr>
              <a:t>						(M. LIVOLSI)</a:t>
            </a:r>
          </a:p>
          <a:p>
            <a:pPr marL="0" indent="0">
              <a:buNone/>
            </a:pPr>
            <a:r>
              <a:rPr lang="it-IT" sz="2200" dirty="0">
                <a:solidFill>
                  <a:schemeClr val="tx1"/>
                </a:solidFill>
              </a:rPr>
              <a:t>Parlare d’identità, dunque, è necessariamente </a:t>
            </a:r>
            <a:r>
              <a:rPr lang="it-IT" sz="2200" b="1" dirty="0">
                <a:solidFill>
                  <a:schemeClr val="tx1"/>
                </a:solidFill>
              </a:rPr>
              <a:t>richiamare</a:t>
            </a:r>
            <a:r>
              <a:rPr lang="it-IT" sz="2200" dirty="0">
                <a:solidFill>
                  <a:schemeClr val="tx1"/>
                </a:solidFill>
              </a:rPr>
              <a:t> anche la </a:t>
            </a:r>
            <a:r>
              <a:rPr lang="it-IT" sz="2200" b="1" dirty="0">
                <a:solidFill>
                  <a:schemeClr val="tx1"/>
                </a:solidFill>
              </a:rPr>
              <a:t>presenza</a:t>
            </a:r>
            <a:r>
              <a:rPr lang="it-IT" sz="2200" dirty="0">
                <a:solidFill>
                  <a:schemeClr val="tx1"/>
                </a:solidFill>
              </a:rPr>
              <a:t> dell’</a:t>
            </a:r>
            <a:r>
              <a:rPr lang="it-IT" sz="2200" b="1" i="1" dirty="0">
                <a:solidFill>
                  <a:schemeClr val="tx1"/>
                </a:solidFill>
              </a:rPr>
              <a:t>altro</a:t>
            </a:r>
            <a:r>
              <a:rPr lang="it-IT" sz="2200" dirty="0">
                <a:solidFill>
                  <a:schemeClr val="tx1"/>
                </a:solidFill>
              </a:rPr>
              <a:t>, dell’altro da sé, in una sorta di </a:t>
            </a:r>
            <a:r>
              <a:rPr lang="it-IT" sz="2200" b="1" i="1" dirty="0">
                <a:solidFill>
                  <a:schemeClr val="tx1"/>
                </a:solidFill>
              </a:rPr>
              <a:t>interdipendenza</a:t>
            </a:r>
            <a:r>
              <a:rPr lang="it-IT" sz="2200" dirty="0">
                <a:solidFill>
                  <a:schemeClr val="tx1"/>
                </a:solidFill>
              </a:rPr>
              <a:t>. </a:t>
            </a:r>
          </a:p>
          <a:p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F971C2EC-978B-2946-8D5E-D71BC879771B}"/>
              </a:ext>
            </a:extLst>
          </p:cNvPr>
          <p:cNvSpPr txBox="1"/>
          <p:nvPr/>
        </p:nvSpPr>
        <p:spPr>
          <a:xfrm>
            <a:off x="3790604" y="28263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7842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9A29243-250F-AE46-8D15-3C9883398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0"/>
            <a:ext cx="5029200" cy="1036674"/>
          </a:xfrm>
        </p:spPr>
        <p:txBody>
          <a:bodyPr/>
          <a:lstStyle/>
          <a:p>
            <a:r>
              <a:rPr lang="it-IT" b="1" i="1" dirty="0">
                <a:solidFill>
                  <a:schemeClr val="tx1"/>
                </a:solidFill>
              </a:rPr>
              <a:t>SCHEDA IV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BBD19C59-B24C-1842-AE27-B506A5969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6989" y="651965"/>
            <a:ext cx="9601200" cy="68554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200" dirty="0">
                <a:solidFill>
                  <a:schemeClr val="tx1"/>
                </a:solidFill>
              </a:rPr>
              <a:t>L’</a:t>
            </a:r>
            <a:r>
              <a:rPr lang="it-IT" sz="2200" b="1" i="1" dirty="0">
                <a:solidFill>
                  <a:schemeClr val="tx1"/>
                </a:solidFill>
              </a:rPr>
              <a:t>interdipendenza</a:t>
            </a:r>
            <a:r>
              <a:rPr lang="it-IT" sz="2200" dirty="0">
                <a:solidFill>
                  <a:schemeClr val="tx1"/>
                </a:solidFill>
              </a:rPr>
              <a:t> </a:t>
            </a:r>
            <a:r>
              <a:rPr lang="it-IT" sz="2200" i="1" dirty="0">
                <a:solidFill>
                  <a:schemeClr val="tx1"/>
                </a:solidFill>
              </a:rPr>
              <a:t>Identità/alterità</a:t>
            </a:r>
            <a:r>
              <a:rPr lang="it-IT" sz="2200" dirty="0">
                <a:solidFill>
                  <a:schemeClr val="tx1"/>
                </a:solidFill>
              </a:rPr>
              <a:t> </a:t>
            </a:r>
            <a:r>
              <a:rPr lang="it-IT" sz="2200" b="1" i="1" dirty="0">
                <a:solidFill>
                  <a:schemeClr val="tx1"/>
                </a:solidFill>
              </a:rPr>
              <a:t>non è annullabile</a:t>
            </a:r>
            <a:r>
              <a:rPr lang="it-IT" sz="2200" dirty="0">
                <a:solidFill>
                  <a:schemeClr val="tx1"/>
                </a:solidFill>
              </a:rPr>
              <a:t>. E’ </a:t>
            </a:r>
            <a:r>
              <a:rPr lang="it-IT" sz="2200" b="1" i="1" dirty="0">
                <a:solidFill>
                  <a:schemeClr val="tx1"/>
                </a:solidFill>
              </a:rPr>
              <a:t>costitutiva</a:t>
            </a:r>
            <a:r>
              <a:rPr lang="it-IT" sz="2200" dirty="0">
                <a:solidFill>
                  <a:schemeClr val="tx1"/>
                </a:solidFill>
              </a:rPr>
              <a:t>  di ogni identità specifica:  </a:t>
            </a:r>
          </a:p>
          <a:p>
            <a:pPr lvl="1"/>
            <a:r>
              <a:rPr lang="it-IT" sz="2200" i="1" dirty="0">
                <a:solidFill>
                  <a:schemeClr val="tx1"/>
                </a:solidFill>
              </a:rPr>
              <a:t>io</a:t>
            </a:r>
            <a:r>
              <a:rPr lang="it-IT" sz="2200" dirty="0">
                <a:solidFill>
                  <a:schemeClr val="tx1"/>
                </a:solidFill>
              </a:rPr>
              <a:t> divento </a:t>
            </a:r>
            <a:r>
              <a:rPr lang="it-IT" sz="2200" i="1" dirty="0">
                <a:solidFill>
                  <a:schemeClr val="tx1"/>
                </a:solidFill>
              </a:rPr>
              <a:t>io</a:t>
            </a:r>
            <a:r>
              <a:rPr lang="it-IT" sz="2200" dirty="0">
                <a:solidFill>
                  <a:schemeClr val="tx1"/>
                </a:solidFill>
              </a:rPr>
              <a:t> solo in </a:t>
            </a:r>
            <a:r>
              <a:rPr lang="it-IT" sz="2200" b="1" i="1" dirty="0">
                <a:solidFill>
                  <a:schemeClr val="tx1"/>
                </a:solidFill>
              </a:rPr>
              <a:t>relazione</a:t>
            </a:r>
            <a:r>
              <a:rPr lang="it-IT" sz="2200" dirty="0">
                <a:solidFill>
                  <a:schemeClr val="tx1"/>
                </a:solidFill>
              </a:rPr>
              <a:t> a un </a:t>
            </a:r>
            <a:r>
              <a:rPr lang="it-IT" sz="2200" i="1" dirty="0">
                <a:solidFill>
                  <a:schemeClr val="tx1"/>
                </a:solidFill>
              </a:rPr>
              <a:t>tu</a:t>
            </a:r>
            <a:r>
              <a:rPr lang="it-IT" sz="2200" dirty="0">
                <a:solidFill>
                  <a:schemeClr val="tx1"/>
                </a:solidFill>
              </a:rPr>
              <a:t>.  </a:t>
            </a:r>
          </a:p>
          <a:p>
            <a:pPr marL="0" indent="0">
              <a:buNone/>
            </a:pPr>
            <a:r>
              <a:rPr lang="it-IT" sz="2200" dirty="0">
                <a:solidFill>
                  <a:schemeClr val="tx1"/>
                </a:solidFill>
              </a:rPr>
              <a:t>L’identità e l’identità  culturale è </a:t>
            </a:r>
          </a:p>
          <a:p>
            <a:pPr lvl="1"/>
            <a:r>
              <a:rPr lang="it-IT" sz="2200" dirty="0">
                <a:solidFill>
                  <a:schemeClr val="tx1"/>
                </a:solidFill>
              </a:rPr>
              <a:t>una </a:t>
            </a:r>
            <a:r>
              <a:rPr lang="it-IT" sz="2200" i="1" dirty="0">
                <a:solidFill>
                  <a:schemeClr val="tx1"/>
                </a:solidFill>
              </a:rPr>
              <a:t>dialettica vivente</a:t>
            </a:r>
            <a:r>
              <a:rPr lang="it-IT" sz="2200" dirty="0">
                <a:solidFill>
                  <a:schemeClr val="tx1"/>
                </a:solidFill>
              </a:rPr>
              <a:t> tra </a:t>
            </a:r>
            <a:r>
              <a:rPr lang="it-IT" sz="2200" i="1" dirty="0">
                <a:solidFill>
                  <a:schemeClr val="tx1"/>
                </a:solidFill>
              </a:rPr>
              <a:t>sé</a:t>
            </a:r>
            <a:r>
              <a:rPr lang="it-IT" sz="2200" dirty="0">
                <a:solidFill>
                  <a:schemeClr val="tx1"/>
                </a:solidFill>
              </a:rPr>
              <a:t> e l’</a:t>
            </a:r>
            <a:r>
              <a:rPr lang="it-IT" sz="2200" i="1" dirty="0">
                <a:solidFill>
                  <a:schemeClr val="tx1"/>
                </a:solidFill>
              </a:rPr>
              <a:t>altro</a:t>
            </a:r>
            <a:r>
              <a:rPr lang="it-IT" sz="2200" dirty="0">
                <a:solidFill>
                  <a:schemeClr val="tx1"/>
                </a:solidFill>
              </a:rPr>
              <a:t>, dove il sé </a:t>
            </a:r>
            <a:r>
              <a:rPr lang="it-IT" sz="2200" b="1" i="1" dirty="0">
                <a:solidFill>
                  <a:schemeClr val="tx1"/>
                </a:solidFill>
              </a:rPr>
              <a:t>è</a:t>
            </a:r>
            <a:r>
              <a:rPr lang="it-IT" sz="2200" i="1" dirty="0">
                <a:solidFill>
                  <a:schemeClr val="tx1"/>
                </a:solidFill>
              </a:rPr>
              <a:t> </a:t>
            </a:r>
            <a:r>
              <a:rPr lang="it-IT" sz="2200" b="1" i="1" dirty="0">
                <a:solidFill>
                  <a:schemeClr val="tx1"/>
                </a:solidFill>
              </a:rPr>
              <a:t>tanto più</a:t>
            </a:r>
            <a:r>
              <a:rPr lang="it-IT" sz="2200" i="1" dirty="0">
                <a:solidFill>
                  <a:schemeClr val="tx1"/>
                </a:solidFill>
              </a:rPr>
              <a:t> sé</a:t>
            </a:r>
            <a:r>
              <a:rPr lang="it-IT" sz="2200" dirty="0">
                <a:solidFill>
                  <a:schemeClr val="tx1"/>
                </a:solidFill>
              </a:rPr>
              <a:t> </a:t>
            </a:r>
            <a:r>
              <a:rPr lang="it-IT" sz="2200" b="1" i="1" dirty="0">
                <a:solidFill>
                  <a:schemeClr val="tx1"/>
                </a:solidFill>
              </a:rPr>
              <a:t>quanto più</a:t>
            </a:r>
            <a:r>
              <a:rPr lang="it-IT" sz="2200" dirty="0">
                <a:solidFill>
                  <a:schemeClr val="tx1"/>
                </a:solidFill>
              </a:rPr>
              <a:t> è </a:t>
            </a:r>
            <a:r>
              <a:rPr lang="it-IT" sz="2200" b="1" i="1" dirty="0">
                <a:solidFill>
                  <a:schemeClr val="tx1"/>
                </a:solidFill>
              </a:rPr>
              <a:t>aperto</a:t>
            </a:r>
            <a:r>
              <a:rPr lang="it-IT" sz="2200" dirty="0">
                <a:solidFill>
                  <a:schemeClr val="tx1"/>
                </a:solidFill>
              </a:rPr>
              <a:t> all’</a:t>
            </a:r>
            <a:r>
              <a:rPr lang="it-IT" sz="2200" i="1" dirty="0">
                <a:solidFill>
                  <a:schemeClr val="tx1"/>
                </a:solidFill>
              </a:rPr>
              <a:t>altro</a:t>
            </a:r>
            <a:r>
              <a:rPr lang="it-IT" sz="2200" dirty="0">
                <a:solidFill>
                  <a:schemeClr val="tx1"/>
                </a:solidFill>
              </a:rPr>
              <a:t>».					(ABOU)</a:t>
            </a:r>
          </a:p>
          <a:p>
            <a:pPr marL="0" indent="0">
              <a:buNone/>
            </a:pPr>
            <a:r>
              <a:rPr lang="it-IT" sz="2200" dirty="0">
                <a:solidFill>
                  <a:schemeClr val="tx1"/>
                </a:solidFill>
              </a:rPr>
              <a:t>La </a:t>
            </a:r>
            <a:r>
              <a:rPr lang="it-IT" sz="2200" i="1" dirty="0">
                <a:solidFill>
                  <a:schemeClr val="tx1"/>
                </a:solidFill>
              </a:rPr>
              <a:t>dialettica</a:t>
            </a:r>
            <a:r>
              <a:rPr lang="it-IT" sz="2200" dirty="0">
                <a:solidFill>
                  <a:schemeClr val="tx1"/>
                </a:solidFill>
              </a:rPr>
              <a:t> </a:t>
            </a:r>
            <a:r>
              <a:rPr lang="it-IT" sz="2200" b="1" i="1" dirty="0">
                <a:solidFill>
                  <a:schemeClr val="tx1"/>
                </a:solidFill>
              </a:rPr>
              <a:t>identità/alterità</a:t>
            </a:r>
            <a:r>
              <a:rPr lang="it-IT" sz="2200" dirty="0">
                <a:solidFill>
                  <a:schemeClr val="tx1"/>
                </a:solidFill>
              </a:rPr>
              <a:t> che segna sia la persona che la cultura, evidenzia la presenza di un </a:t>
            </a:r>
            <a:r>
              <a:rPr lang="it-IT" sz="2200" i="1" dirty="0">
                <a:solidFill>
                  <a:schemeClr val="tx1"/>
                </a:solidFill>
              </a:rPr>
              <a:t>legame</a:t>
            </a:r>
            <a:r>
              <a:rPr lang="it-IT" sz="2200" dirty="0">
                <a:solidFill>
                  <a:schemeClr val="tx1"/>
                </a:solidFill>
              </a:rPr>
              <a:t>  </a:t>
            </a:r>
          </a:p>
          <a:p>
            <a:pPr lvl="1"/>
            <a:r>
              <a:rPr lang="it-IT" sz="2200" i="1" dirty="0">
                <a:solidFill>
                  <a:schemeClr val="tx1"/>
                </a:solidFill>
              </a:rPr>
              <a:t>inter-personale</a:t>
            </a:r>
            <a:r>
              <a:rPr lang="it-IT" sz="2200" dirty="0">
                <a:solidFill>
                  <a:schemeClr val="tx1"/>
                </a:solidFill>
              </a:rPr>
              <a:t> e </a:t>
            </a:r>
          </a:p>
          <a:p>
            <a:pPr lvl="1"/>
            <a:r>
              <a:rPr lang="it-IT" sz="2200" i="1" dirty="0">
                <a:solidFill>
                  <a:schemeClr val="tx1"/>
                </a:solidFill>
              </a:rPr>
              <a:t>inter-sociale </a:t>
            </a:r>
            <a:endParaRPr lang="it-IT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sz="2200" dirty="0">
                <a:solidFill>
                  <a:schemeClr val="tx1"/>
                </a:solidFill>
              </a:rPr>
              <a:t>per effetto del quale persone e culture, pur rimanendo </a:t>
            </a:r>
            <a:r>
              <a:rPr lang="it-IT" sz="2200" i="1" dirty="0">
                <a:solidFill>
                  <a:schemeClr val="tx1"/>
                </a:solidFill>
              </a:rPr>
              <a:t>fedeli alla propria identità</a:t>
            </a:r>
            <a:r>
              <a:rPr lang="it-IT" sz="2200" dirty="0">
                <a:solidFill>
                  <a:schemeClr val="tx1"/>
                </a:solidFill>
              </a:rPr>
              <a:t>, </a:t>
            </a:r>
            <a:r>
              <a:rPr lang="it-IT" sz="2200" b="1" i="1" dirty="0">
                <a:solidFill>
                  <a:schemeClr val="tx1"/>
                </a:solidFill>
              </a:rPr>
              <a:t>interagiscono</a:t>
            </a:r>
            <a:r>
              <a:rPr lang="it-IT" sz="2200" dirty="0">
                <a:solidFill>
                  <a:schemeClr val="tx1"/>
                </a:solidFill>
              </a:rPr>
              <a:t> in modo </a:t>
            </a:r>
          </a:p>
          <a:p>
            <a:pPr lvl="1"/>
            <a:r>
              <a:rPr lang="it-IT" sz="2200" i="1" dirty="0">
                <a:solidFill>
                  <a:schemeClr val="tx1"/>
                </a:solidFill>
              </a:rPr>
              <a:t>creativo</a:t>
            </a:r>
            <a:r>
              <a:rPr lang="it-IT" sz="2200" dirty="0">
                <a:solidFill>
                  <a:schemeClr val="tx1"/>
                </a:solidFill>
              </a:rPr>
              <a:t> e </a:t>
            </a:r>
          </a:p>
          <a:p>
            <a:pPr lvl="1"/>
            <a:r>
              <a:rPr lang="it-IT" sz="2200" i="1" dirty="0">
                <a:solidFill>
                  <a:schemeClr val="tx1"/>
                </a:solidFill>
              </a:rPr>
              <a:t>dinamico</a:t>
            </a:r>
            <a:r>
              <a:rPr lang="it-IT" sz="2200" dirty="0">
                <a:solidFill>
                  <a:schemeClr val="tx1"/>
                </a:solidFill>
              </a:rPr>
              <a:t> </a:t>
            </a:r>
          </a:p>
          <a:p>
            <a:pPr marL="0" indent="0">
              <a:buNone/>
            </a:pPr>
            <a:r>
              <a:rPr lang="it-IT" sz="2200" dirty="0">
                <a:solidFill>
                  <a:schemeClr val="tx1"/>
                </a:solidFill>
              </a:rPr>
              <a:t> nell’attenzione di evitare il rischio di </a:t>
            </a:r>
            <a:r>
              <a:rPr lang="it-IT" sz="2200" b="1" i="1" dirty="0">
                <a:solidFill>
                  <a:schemeClr val="tx1"/>
                </a:solidFill>
              </a:rPr>
              <a:t>scambiare</a:t>
            </a:r>
            <a:r>
              <a:rPr lang="it-IT" sz="2200" dirty="0">
                <a:solidFill>
                  <a:schemeClr val="tx1"/>
                </a:solidFill>
              </a:rPr>
              <a:t> </a:t>
            </a:r>
            <a:r>
              <a:rPr lang="it-IT" sz="2200" i="1" dirty="0">
                <a:solidFill>
                  <a:schemeClr val="tx1"/>
                </a:solidFill>
              </a:rPr>
              <a:t>il senso di fedeltà</a:t>
            </a:r>
            <a:r>
              <a:rPr lang="it-IT" sz="2200" dirty="0">
                <a:solidFill>
                  <a:schemeClr val="tx1"/>
                </a:solidFill>
              </a:rPr>
              <a:t> alla propria identità culturale con </a:t>
            </a:r>
            <a:r>
              <a:rPr lang="it-IT" sz="2200" i="1" dirty="0">
                <a:solidFill>
                  <a:schemeClr val="tx1"/>
                </a:solidFill>
              </a:rPr>
              <a:t>conservatorismo</a:t>
            </a:r>
            <a:r>
              <a:rPr lang="it-IT" sz="2200" dirty="0">
                <a:solidFill>
                  <a:schemeClr val="tx1"/>
                </a:solidFill>
              </a:rPr>
              <a:t> culturale </a:t>
            </a:r>
          </a:p>
          <a:p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F971C2EC-978B-2946-8D5E-D71BC879771B}"/>
              </a:ext>
            </a:extLst>
          </p:cNvPr>
          <p:cNvSpPr txBox="1"/>
          <p:nvPr/>
        </p:nvSpPr>
        <p:spPr>
          <a:xfrm>
            <a:off x="3790604" y="28263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0917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9A29243-250F-AE46-8D15-3C9883398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0"/>
            <a:ext cx="5029200" cy="1036674"/>
          </a:xfrm>
        </p:spPr>
        <p:txBody>
          <a:bodyPr/>
          <a:lstStyle/>
          <a:p>
            <a:r>
              <a:rPr lang="it-IT" b="1" i="1" dirty="0">
                <a:solidFill>
                  <a:schemeClr val="tx1"/>
                </a:solidFill>
              </a:rPr>
              <a:t>SCHEDA V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BBD19C59-B24C-1842-AE27-B506A5969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6989" y="1036674"/>
            <a:ext cx="9601200" cy="64707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</a:rPr>
              <a:t>La </a:t>
            </a:r>
            <a:r>
              <a:rPr lang="it-IT" sz="2400" b="1" i="1" dirty="0">
                <a:solidFill>
                  <a:schemeClr val="tx1"/>
                </a:solidFill>
              </a:rPr>
              <a:t>circolarità</a:t>
            </a:r>
            <a:r>
              <a:rPr lang="it-IT" sz="2400" dirty="0">
                <a:solidFill>
                  <a:schemeClr val="tx1"/>
                </a:solidFill>
              </a:rPr>
              <a:t> del rapporto </a:t>
            </a:r>
            <a:r>
              <a:rPr lang="it-IT" sz="2400" i="1" dirty="0">
                <a:solidFill>
                  <a:schemeClr val="tx1"/>
                </a:solidFill>
              </a:rPr>
              <a:t>identità/alterità</a:t>
            </a:r>
            <a:r>
              <a:rPr lang="it-IT" sz="2400" dirty="0">
                <a:solidFill>
                  <a:schemeClr val="tx1"/>
                </a:solidFill>
              </a:rPr>
              <a:t> rende </a:t>
            </a:r>
            <a:r>
              <a:rPr lang="it-IT" sz="2400" i="1" dirty="0">
                <a:solidFill>
                  <a:schemeClr val="tx1"/>
                </a:solidFill>
              </a:rPr>
              <a:t>l’altro</a:t>
            </a:r>
            <a:r>
              <a:rPr lang="it-IT" sz="2400" dirty="0">
                <a:solidFill>
                  <a:schemeClr val="tx1"/>
                </a:solidFill>
              </a:rPr>
              <a:t> un perenne partner per </a:t>
            </a:r>
            <a:r>
              <a:rPr lang="it-IT" sz="2400" i="1" dirty="0">
                <a:solidFill>
                  <a:schemeClr val="tx1"/>
                </a:solidFill>
              </a:rPr>
              <a:t>l’io</a:t>
            </a:r>
            <a:r>
              <a:rPr lang="it-IT" sz="2400" dirty="0">
                <a:solidFill>
                  <a:schemeClr val="tx1"/>
                </a:solidFill>
              </a:rPr>
              <a:t> nella vita </a:t>
            </a:r>
            <a:r>
              <a:rPr lang="it-IT" sz="2400" i="1" dirty="0">
                <a:solidFill>
                  <a:schemeClr val="tx1"/>
                </a:solidFill>
              </a:rPr>
              <a:t>psichica</a:t>
            </a:r>
            <a:r>
              <a:rPr lang="it-IT" sz="2400" dirty="0">
                <a:solidFill>
                  <a:schemeClr val="tx1"/>
                </a:solidFill>
              </a:rPr>
              <a:t>.  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</a:rPr>
              <a:t>L’importanza dell’altro costituisce un asse essenziale sia dal punto di vista delle componenti </a:t>
            </a:r>
            <a:r>
              <a:rPr lang="it-IT" sz="2400" i="1" dirty="0">
                <a:solidFill>
                  <a:schemeClr val="tx1"/>
                </a:solidFill>
              </a:rPr>
              <a:t>psicologiche</a:t>
            </a:r>
            <a:r>
              <a:rPr lang="it-IT" sz="2400" dirty="0">
                <a:solidFill>
                  <a:schemeClr val="tx1"/>
                </a:solidFill>
              </a:rPr>
              <a:t>, sia per le </a:t>
            </a:r>
            <a:r>
              <a:rPr lang="it-IT" sz="2400" i="1" dirty="0">
                <a:solidFill>
                  <a:schemeClr val="tx1"/>
                </a:solidFill>
              </a:rPr>
              <a:t>implicazioni a livello sociale</a:t>
            </a:r>
            <a:r>
              <a:rPr lang="it-IT" sz="2400" dirty="0">
                <a:solidFill>
                  <a:schemeClr val="tx1"/>
                </a:solidFill>
              </a:rPr>
              <a:t> e particolarmente nelle </a:t>
            </a:r>
            <a:r>
              <a:rPr lang="it-IT" sz="2400" i="1" dirty="0">
                <a:solidFill>
                  <a:schemeClr val="tx1"/>
                </a:solidFill>
              </a:rPr>
              <a:t>relazioni </a:t>
            </a:r>
            <a:r>
              <a:rPr lang="it-IT" sz="2400" i="1" dirty="0" err="1">
                <a:solidFill>
                  <a:schemeClr val="tx1"/>
                </a:solidFill>
              </a:rPr>
              <a:t>intergruppali</a:t>
            </a:r>
            <a:r>
              <a:rPr lang="it-IT" sz="2400" dirty="0">
                <a:solidFill>
                  <a:schemeClr val="tx1"/>
                </a:solidFill>
              </a:rPr>
              <a:t> e </a:t>
            </a:r>
            <a:r>
              <a:rPr lang="it-IT" sz="2400" i="1" dirty="0">
                <a:solidFill>
                  <a:schemeClr val="tx1"/>
                </a:solidFill>
              </a:rPr>
              <a:t>inter-individuali</a:t>
            </a:r>
            <a:r>
              <a:rPr lang="it-IT" sz="2400" dirty="0">
                <a:solidFill>
                  <a:schemeClr val="tx1"/>
                </a:solidFill>
              </a:rPr>
              <a:t>.  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</a:rPr>
              <a:t>L’</a:t>
            </a:r>
            <a:r>
              <a:rPr lang="it-IT" sz="2400" b="1" i="1" dirty="0">
                <a:solidFill>
                  <a:schemeClr val="tx1"/>
                </a:solidFill>
              </a:rPr>
              <a:t>interdipendenza</a:t>
            </a:r>
            <a:r>
              <a:rPr lang="it-IT" sz="2400" dirty="0">
                <a:solidFill>
                  <a:schemeClr val="tx1"/>
                </a:solidFill>
              </a:rPr>
              <a:t> </a:t>
            </a:r>
            <a:r>
              <a:rPr lang="it-IT" sz="2400" i="1" dirty="0">
                <a:solidFill>
                  <a:schemeClr val="tx1"/>
                </a:solidFill>
              </a:rPr>
              <a:t>io</a:t>
            </a:r>
            <a:r>
              <a:rPr lang="it-IT" sz="2400" dirty="0">
                <a:solidFill>
                  <a:schemeClr val="tx1"/>
                </a:solidFill>
              </a:rPr>
              <a:t>/</a:t>
            </a:r>
            <a:r>
              <a:rPr lang="it-IT" sz="2400" i="1" dirty="0">
                <a:solidFill>
                  <a:schemeClr val="tx1"/>
                </a:solidFill>
              </a:rPr>
              <a:t>altro</a:t>
            </a:r>
            <a:r>
              <a:rPr lang="it-IT" sz="2400" dirty="0">
                <a:solidFill>
                  <a:schemeClr val="tx1"/>
                </a:solidFill>
              </a:rPr>
              <a:t> «è costitutiva del fenomeno identitario propriamente detto.</a:t>
            </a:r>
          </a:p>
          <a:p>
            <a:pPr lvl="1"/>
            <a:r>
              <a:rPr lang="it-IT" sz="2400" dirty="0">
                <a:solidFill>
                  <a:schemeClr val="tx1"/>
                </a:solidFill>
              </a:rPr>
              <a:t> Che si tratti di quello:</a:t>
            </a:r>
          </a:p>
          <a:p>
            <a:pPr lvl="1"/>
            <a:r>
              <a:rPr lang="it-IT" sz="2400" i="1" dirty="0">
                <a:solidFill>
                  <a:schemeClr val="tx1"/>
                </a:solidFill>
              </a:rPr>
              <a:t>etnico </a:t>
            </a:r>
            <a:endParaRPr lang="it-IT" sz="2400" dirty="0">
              <a:solidFill>
                <a:schemeClr val="tx1"/>
              </a:solidFill>
            </a:endParaRPr>
          </a:p>
          <a:p>
            <a:pPr lvl="1"/>
            <a:r>
              <a:rPr lang="it-IT" sz="2400" i="1" dirty="0">
                <a:solidFill>
                  <a:schemeClr val="tx1"/>
                </a:solidFill>
              </a:rPr>
              <a:t>psicosociale</a:t>
            </a:r>
            <a:endParaRPr lang="it-IT" sz="2400" dirty="0">
              <a:solidFill>
                <a:schemeClr val="tx1"/>
              </a:solidFill>
            </a:endParaRPr>
          </a:p>
          <a:p>
            <a:pPr lvl="1"/>
            <a:r>
              <a:rPr lang="it-IT" sz="2400" i="1" dirty="0">
                <a:solidFill>
                  <a:schemeClr val="tx1"/>
                </a:solidFill>
              </a:rPr>
              <a:t>collettivo</a:t>
            </a:r>
            <a:endParaRPr lang="it-IT" sz="2400" dirty="0">
              <a:solidFill>
                <a:schemeClr val="tx1"/>
              </a:solidFill>
            </a:endParaRPr>
          </a:p>
          <a:p>
            <a:pPr lvl="1"/>
            <a:r>
              <a:rPr lang="it-IT" sz="2400" i="1" dirty="0">
                <a:solidFill>
                  <a:schemeClr val="tx1"/>
                </a:solidFill>
              </a:rPr>
              <a:t>culturale</a:t>
            </a:r>
            <a:r>
              <a:rPr lang="it-IT" sz="2400" dirty="0">
                <a:solidFill>
                  <a:schemeClr val="tx1"/>
                </a:solidFill>
              </a:rPr>
              <a:t> o </a:t>
            </a:r>
          </a:p>
          <a:p>
            <a:pPr lvl="1"/>
            <a:r>
              <a:rPr lang="it-IT" sz="2400" i="1" dirty="0">
                <a:solidFill>
                  <a:schemeClr val="tx1"/>
                </a:solidFill>
              </a:rPr>
              <a:t>di sé stesso</a:t>
            </a:r>
            <a:r>
              <a:rPr lang="it-IT" sz="2400" dirty="0">
                <a:solidFill>
                  <a:schemeClr val="tx1"/>
                </a:solidFill>
              </a:rPr>
              <a:t>».				 (ABDALLAH-PRETCEILLE)</a:t>
            </a:r>
          </a:p>
          <a:p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F971C2EC-978B-2946-8D5E-D71BC879771B}"/>
              </a:ext>
            </a:extLst>
          </p:cNvPr>
          <p:cNvSpPr txBox="1"/>
          <p:nvPr/>
        </p:nvSpPr>
        <p:spPr>
          <a:xfrm>
            <a:off x="3790604" y="28263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48430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9A29243-250F-AE46-8D15-3C9883398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0"/>
            <a:ext cx="5029200" cy="1036674"/>
          </a:xfrm>
        </p:spPr>
        <p:txBody>
          <a:bodyPr>
            <a:normAutofit fontScale="90000"/>
          </a:bodyPr>
          <a:lstStyle/>
          <a:p>
            <a:r>
              <a:rPr lang="it-IT" b="1" i="1" dirty="0">
                <a:solidFill>
                  <a:schemeClr val="tx1"/>
                </a:solidFill>
              </a:rPr>
              <a:t>SCHEDA Va</a:t>
            </a:r>
            <a:r>
              <a:rPr lang="it-IT" dirty="0"/>
              <a:t/>
            </a:r>
            <a:br>
              <a:rPr lang="it-IT" dirty="0"/>
            </a:br>
            <a:endParaRPr lang="it-IT" b="1" i="1" dirty="0">
              <a:solidFill>
                <a:schemeClr val="tx1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BBD19C59-B24C-1842-AE27-B506A5969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6988" y="1036674"/>
            <a:ext cx="10305011" cy="64707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>
                <a:solidFill>
                  <a:schemeClr val="tx1"/>
                </a:solidFill>
              </a:rPr>
              <a:t>E’ nel </a:t>
            </a:r>
            <a:r>
              <a:rPr lang="it-IT" sz="2800" i="1" dirty="0">
                <a:solidFill>
                  <a:schemeClr val="tx1"/>
                </a:solidFill>
              </a:rPr>
              <a:t>confronto</a:t>
            </a:r>
            <a:r>
              <a:rPr lang="it-IT" sz="2800" dirty="0">
                <a:solidFill>
                  <a:schemeClr val="tx1"/>
                </a:solidFill>
              </a:rPr>
              <a:t> con l’</a:t>
            </a:r>
            <a:r>
              <a:rPr lang="it-IT" sz="2800" i="1" dirty="0">
                <a:solidFill>
                  <a:schemeClr val="tx1"/>
                </a:solidFill>
              </a:rPr>
              <a:t>Altro</a:t>
            </a:r>
            <a:r>
              <a:rPr lang="it-IT" sz="2800" dirty="0">
                <a:solidFill>
                  <a:schemeClr val="tx1"/>
                </a:solidFill>
              </a:rPr>
              <a:t> che l’uomo </a:t>
            </a:r>
            <a:r>
              <a:rPr lang="it-IT" sz="2800" i="1" dirty="0">
                <a:solidFill>
                  <a:schemeClr val="tx1"/>
                </a:solidFill>
              </a:rPr>
              <a:t>struttura la sua personalità</a:t>
            </a:r>
            <a:r>
              <a:rPr lang="it-IT" sz="2800" dirty="0">
                <a:solidFill>
                  <a:schemeClr val="tx1"/>
                </a:solidFill>
              </a:rPr>
              <a:t>, in quanto l’</a:t>
            </a:r>
            <a:r>
              <a:rPr lang="it-IT" sz="2800" b="1" i="1" dirty="0">
                <a:solidFill>
                  <a:schemeClr val="tx1"/>
                </a:solidFill>
              </a:rPr>
              <a:t>evoluzione</a:t>
            </a:r>
            <a:r>
              <a:rPr lang="it-IT" sz="2800" dirty="0">
                <a:solidFill>
                  <a:schemeClr val="tx1"/>
                </a:solidFill>
              </a:rPr>
              <a:t> della </a:t>
            </a:r>
            <a:r>
              <a:rPr lang="it-IT" sz="2800" i="1" dirty="0">
                <a:solidFill>
                  <a:schemeClr val="tx1"/>
                </a:solidFill>
              </a:rPr>
              <a:t>personalità individuale</a:t>
            </a:r>
            <a:r>
              <a:rPr lang="it-IT" sz="2800" dirty="0">
                <a:solidFill>
                  <a:schemeClr val="tx1"/>
                </a:solidFill>
              </a:rPr>
              <a:t> si </a:t>
            </a:r>
            <a:r>
              <a:rPr lang="it-IT" sz="2800" b="1" i="1" dirty="0">
                <a:solidFill>
                  <a:schemeClr val="tx1"/>
                </a:solidFill>
              </a:rPr>
              <a:t>fonda</a:t>
            </a:r>
            <a:r>
              <a:rPr lang="it-IT" sz="2800" dirty="0">
                <a:solidFill>
                  <a:schemeClr val="tx1"/>
                </a:solidFill>
              </a:rPr>
              <a:t> sulle </a:t>
            </a:r>
            <a:r>
              <a:rPr lang="it-IT" sz="2800" i="1" dirty="0">
                <a:solidFill>
                  <a:schemeClr val="tx1"/>
                </a:solidFill>
              </a:rPr>
              <a:t>relazioni con gli altri</a:t>
            </a:r>
            <a:r>
              <a:rPr lang="it-IT" sz="2800" dirty="0">
                <a:solidFill>
                  <a:schemeClr val="tx1"/>
                </a:solidFill>
              </a:rPr>
              <a:t>. 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tx1"/>
                </a:solidFill>
              </a:rPr>
              <a:t>Non esiste un </a:t>
            </a:r>
            <a:r>
              <a:rPr lang="it-IT" sz="2800" i="1" dirty="0">
                <a:solidFill>
                  <a:schemeClr val="tx1"/>
                </a:solidFill>
              </a:rPr>
              <a:t>io</a:t>
            </a:r>
            <a:r>
              <a:rPr lang="it-IT" sz="2800" dirty="0">
                <a:solidFill>
                  <a:schemeClr val="tx1"/>
                </a:solidFill>
              </a:rPr>
              <a:t> né un </a:t>
            </a:r>
            <a:r>
              <a:rPr lang="it-IT" sz="2800" i="1" dirty="0">
                <a:solidFill>
                  <a:schemeClr val="tx1"/>
                </a:solidFill>
              </a:rPr>
              <a:t>sé</a:t>
            </a:r>
            <a:r>
              <a:rPr lang="it-IT" sz="2800" dirty="0">
                <a:solidFill>
                  <a:schemeClr val="tx1"/>
                </a:solidFill>
              </a:rPr>
              <a:t> se non in relazione con gli altri: «</a:t>
            </a:r>
            <a:r>
              <a:rPr lang="it-IT" sz="2800" i="1" dirty="0">
                <a:solidFill>
                  <a:schemeClr val="tx1"/>
                </a:solidFill>
              </a:rPr>
              <a:t>è di </a:t>
            </a:r>
            <a:r>
              <a:rPr lang="it-IT" sz="2800" b="1" i="1" dirty="0">
                <a:solidFill>
                  <a:schemeClr val="tx1"/>
                </a:solidFill>
              </a:rPr>
              <a:t>fronte</a:t>
            </a:r>
            <a:r>
              <a:rPr lang="it-IT" sz="2800" i="1" dirty="0">
                <a:solidFill>
                  <a:schemeClr val="tx1"/>
                </a:solidFill>
              </a:rPr>
              <a:t> agli </a:t>
            </a:r>
            <a:r>
              <a:rPr lang="it-IT" sz="2800" b="1" i="1" dirty="0">
                <a:solidFill>
                  <a:schemeClr val="tx1"/>
                </a:solidFill>
              </a:rPr>
              <a:t>altri </a:t>
            </a:r>
            <a:r>
              <a:rPr lang="it-IT" sz="2800" i="1" dirty="0">
                <a:solidFill>
                  <a:schemeClr val="tx1"/>
                </a:solidFill>
              </a:rPr>
              <a:t>che l’essere umano forgia la sua personalità</a:t>
            </a:r>
            <a:r>
              <a:rPr lang="it-IT" sz="2800" dirty="0">
                <a:solidFill>
                  <a:schemeClr val="tx1"/>
                </a:solidFill>
              </a:rPr>
              <a:t>». 								(M. BUBER) 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tx1"/>
                </a:solidFill>
              </a:rPr>
              <a:t> Nella prospettiva di </a:t>
            </a:r>
            <a:r>
              <a:rPr lang="it-IT" sz="2800" dirty="0" err="1">
                <a:solidFill>
                  <a:schemeClr val="tx1"/>
                </a:solidFill>
              </a:rPr>
              <a:t>Buber</a:t>
            </a:r>
            <a:r>
              <a:rPr lang="it-IT" sz="2800" dirty="0">
                <a:solidFill>
                  <a:schemeClr val="tx1"/>
                </a:solidFill>
              </a:rPr>
              <a:t> all’inizio è </a:t>
            </a:r>
            <a:r>
              <a:rPr lang="it-IT" sz="2800" b="1" i="1" dirty="0">
                <a:solidFill>
                  <a:schemeClr val="tx1"/>
                </a:solidFill>
              </a:rPr>
              <a:t>l’a priori</a:t>
            </a:r>
            <a:r>
              <a:rPr lang="it-IT" sz="2800" dirty="0">
                <a:solidFill>
                  <a:schemeClr val="tx1"/>
                </a:solidFill>
              </a:rPr>
              <a:t> della </a:t>
            </a:r>
            <a:r>
              <a:rPr lang="it-IT" sz="2800" b="1" i="1" dirty="0">
                <a:solidFill>
                  <a:schemeClr val="tx1"/>
                </a:solidFill>
              </a:rPr>
              <a:t>relazione</a:t>
            </a:r>
            <a:r>
              <a:rPr lang="it-IT" sz="2800" dirty="0">
                <a:solidFill>
                  <a:schemeClr val="tx1"/>
                </a:solidFill>
              </a:rPr>
              <a:t> (il tu innato): «</a:t>
            </a:r>
            <a:r>
              <a:rPr lang="it-IT" sz="2800" i="1" dirty="0">
                <a:solidFill>
                  <a:schemeClr val="tx1"/>
                </a:solidFill>
              </a:rPr>
              <a:t>L’uomo </a:t>
            </a:r>
            <a:r>
              <a:rPr lang="it-IT" sz="2800" b="1" i="1" dirty="0">
                <a:solidFill>
                  <a:schemeClr val="tx1"/>
                </a:solidFill>
              </a:rPr>
              <a:t>diventa</a:t>
            </a:r>
            <a:r>
              <a:rPr lang="it-IT" sz="2800" i="1" dirty="0">
                <a:solidFill>
                  <a:schemeClr val="tx1"/>
                </a:solidFill>
              </a:rPr>
              <a:t> io a </a:t>
            </a:r>
            <a:r>
              <a:rPr lang="it-IT" sz="2800" b="1" i="1" dirty="0">
                <a:solidFill>
                  <a:schemeClr val="tx1"/>
                </a:solidFill>
              </a:rPr>
              <a:t>contatto</a:t>
            </a:r>
            <a:r>
              <a:rPr lang="it-IT" sz="2800" i="1" dirty="0">
                <a:solidFill>
                  <a:schemeClr val="tx1"/>
                </a:solidFill>
              </a:rPr>
              <a:t> col tu</a:t>
            </a:r>
            <a:r>
              <a:rPr lang="it-IT" sz="2800" dirty="0">
                <a:solidFill>
                  <a:schemeClr val="tx1"/>
                </a:solidFill>
              </a:rPr>
              <a:t>». </a:t>
            </a:r>
          </a:p>
          <a:p>
            <a:pPr marL="0" indent="0">
              <a:buNone/>
            </a:pPr>
            <a:r>
              <a:rPr lang="it-IT" sz="2800" i="1" dirty="0">
                <a:solidFill>
                  <a:schemeClr val="tx1"/>
                </a:solidFill>
              </a:rPr>
              <a:t>l’Alterità è </a:t>
            </a:r>
            <a:r>
              <a:rPr lang="it-IT" sz="2800" b="1" i="1" dirty="0">
                <a:solidFill>
                  <a:schemeClr val="tx1"/>
                </a:solidFill>
              </a:rPr>
              <a:t>coessenziale</a:t>
            </a:r>
            <a:r>
              <a:rPr lang="it-IT" sz="2800" i="1" dirty="0">
                <a:solidFill>
                  <a:schemeClr val="tx1"/>
                </a:solidFill>
              </a:rPr>
              <a:t> all’identità</a:t>
            </a:r>
            <a:r>
              <a:rPr lang="it-IT" sz="2800" dirty="0">
                <a:solidFill>
                  <a:schemeClr val="tx1"/>
                </a:solidFill>
              </a:rPr>
              <a:t>. 		(PINA DEL CORE)</a:t>
            </a:r>
          </a:p>
          <a:p>
            <a:pPr marL="0" indent="0">
              <a:buNone/>
            </a:pPr>
            <a:endParaRPr lang="it-IT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sz="2800" b="1" i="1" dirty="0">
                <a:solidFill>
                  <a:schemeClr val="tx1"/>
                </a:solidFill>
              </a:rPr>
              <a:t>Non</a:t>
            </a:r>
            <a:r>
              <a:rPr lang="it-IT" sz="2800" b="1" dirty="0">
                <a:solidFill>
                  <a:schemeClr val="tx1"/>
                </a:solidFill>
              </a:rPr>
              <a:t> </a:t>
            </a:r>
            <a:r>
              <a:rPr lang="it-IT" sz="2800" b="1" i="1" dirty="0">
                <a:solidFill>
                  <a:schemeClr val="tx1"/>
                </a:solidFill>
              </a:rPr>
              <a:t>si dà</a:t>
            </a:r>
            <a:r>
              <a:rPr lang="it-IT" sz="2800" dirty="0">
                <a:solidFill>
                  <a:schemeClr val="tx1"/>
                </a:solidFill>
              </a:rPr>
              <a:t>, dunque, identità se non </a:t>
            </a:r>
            <a:r>
              <a:rPr lang="it-IT" sz="2800" b="1" i="1" dirty="0">
                <a:solidFill>
                  <a:schemeClr val="tx1"/>
                </a:solidFill>
              </a:rPr>
              <a:t>davanti</a:t>
            </a:r>
            <a:r>
              <a:rPr lang="it-IT" sz="2800" b="1" dirty="0">
                <a:solidFill>
                  <a:schemeClr val="tx1"/>
                </a:solidFill>
              </a:rPr>
              <a:t> </a:t>
            </a:r>
            <a:r>
              <a:rPr lang="it-IT" sz="2800" dirty="0">
                <a:solidFill>
                  <a:schemeClr val="tx1"/>
                </a:solidFill>
              </a:rPr>
              <a:t>all’</a:t>
            </a:r>
            <a:r>
              <a:rPr lang="it-IT" sz="2800" i="1" dirty="0">
                <a:solidFill>
                  <a:schemeClr val="tx1"/>
                </a:solidFill>
              </a:rPr>
              <a:t>Alterità</a:t>
            </a:r>
            <a:r>
              <a:rPr lang="it-IT" sz="2800" dirty="0">
                <a:solidFill>
                  <a:schemeClr val="tx1"/>
                </a:solidFill>
              </a:rPr>
              <a:t>. </a:t>
            </a:r>
          </a:p>
          <a:p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F971C2EC-978B-2946-8D5E-D71BC879771B}"/>
              </a:ext>
            </a:extLst>
          </p:cNvPr>
          <p:cNvSpPr txBox="1"/>
          <p:nvPr/>
        </p:nvSpPr>
        <p:spPr>
          <a:xfrm>
            <a:off x="3790604" y="28263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7992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9A29243-250F-AE46-8D15-3C9883398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0"/>
            <a:ext cx="5029200" cy="1036674"/>
          </a:xfrm>
        </p:spPr>
        <p:txBody>
          <a:bodyPr>
            <a:normAutofit fontScale="90000"/>
          </a:bodyPr>
          <a:lstStyle/>
          <a:p>
            <a:r>
              <a:rPr lang="it-IT" b="1" i="1" dirty="0">
                <a:solidFill>
                  <a:schemeClr val="tx1"/>
                </a:solidFill>
              </a:rPr>
              <a:t>SCHEDA VI</a:t>
            </a:r>
            <a:r>
              <a:rPr lang="it-IT" dirty="0"/>
              <a:t/>
            </a:r>
            <a:br>
              <a:rPr lang="it-IT" dirty="0"/>
            </a:br>
            <a:endParaRPr lang="it-IT" b="1" i="1" dirty="0">
              <a:solidFill>
                <a:schemeClr val="tx1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BBD19C59-B24C-1842-AE27-B506A5969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6988" y="934598"/>
            <a:ext cx="10305011" cy="65728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600" dirty="0">
                <a:solidFill>
                  <a:schemeClr val="tx1"/>
                </a:solidFill>
              </a:rPr>
              <a:t>Tra </a:t>
            </a:r>
            <a:r>
              <a:rPr lang="it-IT" sz="2600" i="1" dirty="0">
                <a:solidFill>
                  <a:schemeClr val="tx1"/>
                </a:solidFill>
              </a:rPr>
              <a:t>l’alterità e l’identità personale</a:t>
            </a:r>
            <a:r>
              <a:rPr lang="it-IT" sz="2600" dirty="0">
                <a:solidFill>
                  <a:schemeClr val="tx1"/>
                </a:solidFill>
              </a:rPr>
              <a:t> e </a:t>
            </a:r>
            <a:r>
              <a:rPr lang="it-IT" sz="2600" i="1" dirty="0">
                <a:solidFill>
                  <a:schemeClr val="tx1"/>
                </a:solidFill>
              </a:rPr>
              <a:t>l’identità sociale</a:t>
            </a:r>
            <a:r>
              <a:rPr lang="it-IT" sz="2600" dirty="0">
                <a:solidFill>
                  <a:schemeClr val="tx1"/>
                </a:solidFill>
              </a:rPr>
              <a:t> c’è una </a:t>
            </a:r>
            <a:r>
              <a:rPr lang="it-IT" sz="2600" b="1" i="1" dirty="0">
                <a:solidFill>
                  <a:schemeClr val="tx1"/>
                </a:solidFill>
              </a:rPr>
              <a:t>correlazione</a:t>
            </a:r>
            <a:r>
              <a:rPr lang="it-IT" sz="2600" dirty="0">
                <a:solidFill>
                  <a:schemeClr val="tx1"/>
                </a:solidFill>
              </a:rPr>
              <a:t>: </a:t>
            </a:r>
          </a:p>
          <a:p>
            <a:pPr marL="0" indent="0">
              <a:buNone/>
            </a:pPr>
            <a:r>
              <a:rPr lang="it-IT" sz="2600" dirty="0">
                <a:solidFill>
                  <a:schemeClr val="tx1"/>
                </a:solidFill>
              </a:rPr>
              <a:t>«Il </a:t>
            </a:r>
            <a:r>
              <a:rPr lang="it-IT" sz="2600" i="1" dirty="0">
                <a:solidFill>
                  <a:schemeClr val="tx1"/>
                </a:solidFill>
              </a:rPr>
              <a:t>sentimento</a:t>
            </a:r>
            <a:r>
              <a:rPr lang="it-IT" sz="2600" dirty="0">
                <a:solidFill>
                  <a:schemeClr val="tx1"/>
                </a:solidFill>
              </a:rPr>
              <a:t> dell’</a:t>
            </a:r>
            <a:r>
              <a:rPr lang="it-IT" sz="2600" i="1" dirty="0">
                <a:solidFill>
                  <a:schemeClr val="tx1"/>
                </a:solidFill>
              </a:rPr>
              <a:t>io</a:t>
            </a:r>
            <a:r>
              <a:rPr lang="it-IT" sz="2600" dirty="0">
                <a:solidFill>
                  <a:schemeClr val="tx1"/>
                </a:solidFill>
              </a:rPr>
              <a:t>, </a:t>
            </a:r>
            <a:r>
              <a:rPr lang="it-IT" sz="2600" b="1" i="1" dirty="0">
                <a:solidFill>
                  <a:schemeClr val="tx1"/>
                </a:solidFill>
              </a:rPr>
              <a:t>prima</a:t>
            </a:r>
            <a:r>
              <a:rPr lang="it-IT" sz="2600" dirty="0">
                <a:solidFill>
                  <a:schemeClr val="tx1"/>
                </a:solidFill>
              </a:rPr>
              <a:t> ancora che questa nozione si elabori, </a:t>
            </a:r>
            <a:r>
              <a:rPr lang="it-IT" sz="2600" b="1" i="1" dirty="0">
                <a:solidFill>
                  <a:schemeClr val="tx1"/>
                </a:solidFill>
              </a:rPr>
              <a:t>necessita</a:t>
            </a:r>
            <a:r>
              <a:rPr lang="it-IT" sz="2600" dirty="0">
                <a:solidFill>
                  <a:schemeClr val="tx1"/>
                </a:solidFill>
              </a:rPr>
              <a:t> della </a:t>
            </a:r>
            <a:r>
              <a:rPr lang="it-IT" sz="2600" b="1" i="1" dirty="0">
                <a:solidFill>
                  <a:schemeClr val="tx1"/>
                </a:solidFill>
              </a:rPr>
              <a:t>presenza</a:t>
            </a:r>
            <a:r>
              <a:rPr lang="it-IT" sz="2600" dirty="0">
                <a:solidFill>
                  <a:schemeClr val="tx1"/>
                </a:solidFill>
              </a:rPr>
              <a:t> dell’</a:t>
            </a:r>
            <a:r>
              <a:rPr lang="it-IT" sz="2600" i="1" dirty="0">
                <a:solidFill>
                  <a:schemeClr val="tx1"/>
                </a:solidFill>
              </a:rPr>
              <a:t>altro</a:t>
            </a:r>
            <a:r>
              <a:rPr lang="it-IT" sz="2600" dirty="0">
                <a:solidFill>
                  <a:schemeClr val="tx1"/>
                </a:solidFill>
              </a:rPr>
              <a:t> per </a:t>
            </a:r>
            <a:r>
              <a:rPr lang="it-IT" sz="2600" i="1" dirty="0">
                <a:solidFill>
                  <a:schemeClr val="tx1"/>
                </a:solidFill>
              </a:rPr>
              <a:t>potersi sviluppare</a:t>
            </a:r>
            <a:r>
              <a:rPr lang="it-IT" sz="2600" dirty="0">
                <a:solidFill>
                  <a:schemeClr val="tx1"/>
                </a:solidFill>
              </a:rPr>
              <a:t>». (</a:t>
            </a:r>
            <a:r>
              <a:rPr lang="it-IT" sz="2600" dirty="0" err="1">
                <a:solidFill>
                  <a:schemeClr val="tx1"/>
                </a:solidFill>
              </a:rPr>
              <a:t>R</a:t>
            </a:r>
            <a:r>
              <a:rPr lang="it-IT" sz="2600" dirty="0">
                <a:solidFill>
                  <a:schemeClr val="tx1"/>
                </a:solidFill>
              </a:rPr>
              <a:t>. TOME)</a:t>
            </a:r>
          </a:p>
          <a:p>
            <a:pPr marL="0" indent="0">
              <a:buNone/>
            </a:pPr>
            <a:r>
              <a:rPr lang="it-IT" sz="2600" dirty="0">
                <a:solidFill>
                  <a:schemeClr val="tx1"/>
                </a:solidFill>
              </a:rPr>
              <a:t> </a:t>
            </a:r>
            <a:r>
              <a:rPr lang="it-IT" sz="2600" dirty="0" err="1">
                <a:solidFill>
                  <a:schemeClr val="tx1"/>
                </a:solidFill>
              </a:rPr>
              <a:t>Affinchè</a:t>
            </a:r>
            <a:r>
              <a:rPr lang="it-IT" sz="2600" dirty="0">
                <a:solidFill>
                  <a:schemeClr val="tx1"/>
                </a:solidFill>
              </a:rPr>
              <a:t> l’</a:t>
            </a:r>
            <a:r>
              <a:rPr lang="it-IT" sz="2600" i="1" dirty="0">
                <a:solidFill>
                  <a:schemeClr val="tx1"/>
                </a:solidFill>
              </a:rPr>
              <a:t>identità</a:t>
            </a:r>
            <a:r>
              <a:rPr lang="it-IT" sz="2600" dirty="0">
                <a:solidFill>
                  <a:schemeClr val="tx1"/>
                </a:solidFill>
              </a:rPr>
              <a:t> possa esistere nel tempo ha bisogno di </a:t>
            </a:r>
            <a:r>
              <a:rPr lang="it-IT" sz="2600" b="1" i="1" dirty="0">
                <a:solidFill>
                  <a:schemeClr val="tx1"/>
                </a:solidFill>
              </a:rPr>
              <a:t>nutrirsi</a:t>
            </a:r>
            <a:r>
              <a:rPr lang="it-IT" sz="2600" dirty="0">
                <a:solidFill>
                  <a:schemeClr val="tx1"/>
                </a:solidFill>
              </a:rPr>
              <a:t> dell’</a:t>
            </a:r>
            <a:r>
              <a:rPr lang="it-IT" sz="2600" i="1" dirty="0">
                <a:solidFill>
                  <a:schemeClr val="tx1"/>
                </a:solidFill>
              </a:rPr>
              <a:t>alterità</a:t>
            </a:r>
            <a:r>
              <a:rPr lang="it-IT" sz="2600" dirty="0">
                <a:solidFill>
                  <a:schemeClr val="tx1"/>
                </a:solidFill>
              </a:rPr>
              <a:t> </a:t>
            </a:r>
            <a:r>
              <a:rPr lang="it-IT" sz="2600" b="1" i="1" dirty="0">
                <a:solidFill>
                  <a:schemeClr val="tx1"/>
                </a:solidFill>
              </a:rPr>
              <a:t>accogliendola</a:t>
            </a:r>
            <a:r>
              <a:rPr lang="it-IT" sz="2600" dirty="0">
                <a:solidFill>
                  <a:schemeClr val="tx1"/>
                </a:solidFill>
              </a:rPr>
              <a:t> dentro i propri confini e lasciandosi </a:t>
            </a:r>
            <a:r>
              <a:rPr lang="it-IT" sz="2600" b="1" i="1" dirty="0">
                <a:solidFill>
                  <a:schemeClr val="tx1"/>
                </a:solidFill>
              </a:rPr>
              <a:t>fecondare</a:t>
            </a:r>
            <a:r>
              <a:rPr lang="it-IT" sz="2600" b="1" dirty="0">
                <a:solidFill>
                  <a:schemeClr val="tx1"/>
                </a:solidFill>
              </a:rPr>
              <a:t> </a:t>
            </a:r>
            <a:r>
              <a:rPr lang="it-IT" sz="2600" dirty="0">
                <a:solidFill>
                  <a:schemeClr val="tx1"/>
                </a:solidFill>
              </a:rPr>
              <a:t>e </a:t>
            </a:r>
            <a:r>
              <a:rPr lang="it-IT" sz="2600" b="1" i="1" dirty="0">
                <a:solidFill>
                  <a:schemeClr val="tx1"/>
                </a:solidFill>
              </a:rPr>
              <a:t>trasfigurare</a:t>
            </a:r>
            <a:r>
              <a:rPr lang="it-IT" sz="2600" dirty="0">
                <a:solidFill>
                  <a:schemeClr val="tx1"/>
                </a:solidFill>
              </a:rPr>
              <a:t> nel </a:t>
            </a:r>
            <a:r>
              <a:rPr lang="it-IT" sz="2600" i="1" dirty="0">
                <a:solidFill>
                  <a:schemeClr val="tx1"/>
                </a:solidFill>
              </a:rPr>
              <a:t>cambiamento</a:t>
            </a:r>
            <a:r>
              <a:rPr lang="it-IT" sz="2600" dirty="0">
                <a:solidFill>
                  <a:schemeClr val="tx1"/>
                </a:solidFill>
              </a:rPr>
              <a:t> e </a:t>
            </a:r>
            <a:r>
              <a:rPr lang="it-IT" sz="2600" b="1" dirty="0">
                <a:solidFill>
                  <a:schemeClr val="tx1"/>
                </a:solidFill>
              </a:rPr>
              <a:t>novità</a:t>
            </a:r>
            <a:r>
              <a:rPr lang="it-IT" sz="2600" dirty="0">
                <a:solidFill>
                  <a:schemeClr val="tx1"/>
                </a:solidFill>
              </a:rPr>
              <a:t> delle </a:t>
            </a:r>
            <a:r>
              <a:rPr lang="it-IT" sz="2600" i="1" dirty="0">
                <a:solidFill>
                  <a:schemeClr val="tx1"/>
                </a:solidFill>
              </a:rPr>
              <a:t>situazioni</a:t>
            </a:r>
            <a:r>
              <a:rPr lang="it-IT" sz="2600" dirty="0">
                <a:solidFill>
                  <a:schemeClr val="tx1"/>
                </a:solidFill>
              </a:rPr>
              <a:t>. </a:t>
            </a:r>
          </a:p>
          <a:p>
            <a:pPr marL="0" indent="0">
              <a:buNone/>
            </a:pPr>
            <a:endParaRPr lang="it-IT" sz="2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sz="2600" dirty="0">
                <a:solidFill>
                  <a:schemeClr val="tx1"/>
                </a:solidFill>
              </a:rPr>
              <a:t>Non si esiste se non </a:t>
            </a:r>
            <a:r>
              <a:rPr lang="it-IT" sz="2600" i="1" dirty="0">
                <a:solidFill>
                  <a:schemeClr val="tx1"/>
                </a:solidFill>
              </a:rPr>
              <a:t>in relazione</a:t>
            </a:r>
            <a:r>
              <a:rPr lang="it-IT" sz="2600" dirty="0">
                <a:solidFill>
                  <a:schemeClr val="tx1"/>
                </a:solidFill>
              </a:rPr>
              <a:t> </a:t>
            </a:r>
            <a:r>
              <a:rPr lang="it-IT" sz="2600" i="1" dirty="0">
                <a:solidFill>
                  <a:schemeClr val="tx1"/>
                </a:solidFill>
              </a:rPr>
              <a:t>all</a:t>
            </a:r>
            <a:r>
              <a:rPr lang="it-IT" sz="2600" dirty="0">
                <a:solidFill>
                  <a:schemeClr val="tx1"/>
                </a:solidFill>
              </a:rPr>
              <a:t>’altro e </a:t>
            </a:r>
            <a:r>
              <a:rPr lang="it-IT" sz="2600" i="1" dirty="0">
                <a:solidFill>
                  <a:schemeClr val="tx1"/>
                </a:solidFill>
              </a:rPr>
              <a:t>con</a:t>
            </a:r>
            <a:r>
              <a:rPr lang="it-IT" sz="2600" dirty="0">
                <a:solidFill>
                  <a:schemeClr val="tx1"/>
                </a:solidFill>
              </a:rPr>
              <a:t> l’altro.</a:t>
            </a:r>
          </a:p>
          <a:p>
            <a:pPr marL="0" indent="0">
              <a:buNone/>
            </a:pPr>
            <a:r>
              <a:rPr lang="it-IT" sz="2600" dirty="0">
                <a:solidFill>
                  <a:schemeClr val="tx1"/>
                </a:solidFill>
              </a:rPr>
              <a:t>«l’alterità dice </a:t>
            </a:r>
            <a:r>
              <a:rPr lang="it-IT" sz="2600" b="1" i="1" dirty="0">
                <a:solidFill>
                  <a:schemeClr val="tx1"/>
                </a:solidFill>
              </a:rPr>
              <a:t>disposizione</a:t>
            </a:r>
            <a:r>
              <a:rPr lang="it-IT" sz="2600" dirty="0">
                <a:solidFill>
                  <a:schemeClr val="tx1"/>
                </a:solidFill>
              </a:rPr>
              <a:t> all’</a:t>
            </a:r>
            <a:r>
              <a:rPr lang="it-IT" sz="2600" b="1" i="1" dirty="0">
                <a:solidFill>
                  <a:schemeClr val="tx1"/>
                </a:solidFill>
              </a:rPr>
              <a:t>incontro</a:t>
            </a:r>
            <a:r>
              <a:rPr lang="it-IT" sz="2600" dirty="0">
                <a:solidFill>
                  <a:schemeClr val="tx1"/>
                </a:solidFill>
              </a:rPr>
              <a:t>, dato che l’incontro si ha </a:t>
            </a:r>
            <a:r>
              <a:rPr lang="it-IT" sz="2600" i="1" dirty="0">
                <a:solidFill>
                  <a:schemeClr val="tx1"/>
                </a:solidFill>
              </a:rPr>
              <a:t>solo </a:t>
            </a:r>
            <a:r>
              <a:rPr lang="it-IT" sz="2600" b="1" i="1" dirty="0">
                <a:solidFill>
                  <a:schemeClr val="tx1"/>
                </a:solidFill>
              </a:rPr>
              <a:t>tra</a:t>
            </a:r>
            <a:r>
              <a:rPr lang="it-IT" sz="2600" i="1" dirty="0">
                <a:solidFill>
                  <a:schemeClr val="tx1"/>
                </a:solidFill>
              </a:rPr>
              <a:t> </a:t>
            </a:r>
            <a:r>
              <a:rPr lang="it-IT" sz="2600" b="1" i="1" dirty="0">
                <a:solidFill>
                  <a:schemeClr val="tx1"/>
                </a:solidFill>
              </a:rPr>
              <a:t>diversi</a:t>
            </a:r>
            <a:r>
              <a:rPr lang="it-IT" sz="2600" dirty="0">
                <a:solidFill>
                  <a:schemeClr val="tx1"/>
                </a:solidFill>
              </a:rPr>
              <a:t>; dove c’è l’</a:t>
            </a:r>
            <a:r>
              <a:rPr lang="it-IT" sz="2600" b="1" i="1" dirty="0">
                <a:solidFill>
                  <a:schemeClr val="tx1"/>
                </a:solidFill>
              </a:rPr>
              <a:t>identico</a:t>
            </a:r>
            <a:r>
              <a:rPr lang="it-IT" sz="2600" dirty="0">
                <a:solidFill>
                  <a:schemeClr val="tx1"/>
                </a:solidFill>
              </a:rPr>
              <a:t>, infatti, </a:t>
            </a:r>
            <a:r>
              <a:rPr lang="it-IT" sz="2600" b="1" i="1" dirty="0">
                <a:solidFill>
                  <a:schemeClr val="tx1"/>
                </a:solidFill>
              </a:rPr>
              <a:t>non</a:t>
            </a:r>
            <a:r>
              <a:rPr lang="it-IT" sz="2600" i="1" dirty="0">
                <a:solidFill>
                  <a:schemeClr val="tx1"/>
                </a:solidFill>
              </a:rPr>
              <a:t> ci si </a:t>
            </a:r>
            <a:r>
              <a:rPr lang="it-IT" sz="2600" b="1" i="1" dirty="0">
                <a:solidFill>
                  <a:schemeClr val="tx1"/>
                </a:solidFill>
              </a:rPr>
              <a:t>incontra</a:t>
            </a:r>
            <a:r>
              <a:rPr lang="it-IT" sz="2600" i="1" dirty="0">
                <a:solidFill>
                  <a:schemeClr val="tx1"/>
                </a:solidFill>
              </a:rPr>
              <a:t> ma ci si </a:t>
            </a:r>
            <a:r>
              <a:rPr lang="it-IT" sz="2600" b="1" i="1" dirty="0">
                <a:solidFill>
                  <a:schemeClr val="tx1"/>
                </a:solidFill>
              </a:rPr>
              <a:t>specchia</a:t>
            </a:r>
            <a:r>
              <a:rPr lang="it-IT" sz="2600" dirty="0">
                <a:solidFill>
                  <a:schemeClr val="tx1"/>
                </a:solidFill>
              </a:rPr>
              <a:t>». </a:t>
            </a:r>
          </a:p>
          <a:p>
            <a:pPr marL="0" indent="0">
              <a:buNone/>
            </a:pPr>
            <a:r>
              <a:rPr lang="it-IT" sz="2600" dirty="0">
                <a:solidFill>
                  <a:schemeClr val="tx1"/>
                </a:solidFill>
              </a:rPr>
              <a:t>									(</a:t>
            </a:r>
            <a:r>
              <a:rPr lang="it-IT" sz="2600" dirty="0" err="1">
                <a:solidFill>
                  <a:schemeClr val="tx1"/>
                </a:solidFill>
              </a:rPr>
              <a:t>F</a:t>
            </a:r>
            <a:r>
              <a:rPr lang="it-IT" sz="2600" dirty="0">
                <a:solidFill>
                  <a:schemeClr val="tx1"/>
                </a:solidFill>
              </a:rPr>
              <a:t>. CAMBI)</a:t>
            </a:r>
          </a:p>
          <a:p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F971C2EC-978B-2946-8D5E-D71BC879771B}"/>
              </a:ext>
            </a:extLst>
          </p:cNvPr>
          <p:cNvSpPr txBox="1"/>
          <p:nvPr/>
        </p:nvSpPr>
        <p:spPr>
          <a:xfrm>
            <a:off x="3790604" y="28263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39424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9A29243-250F-AE46-8D15-3C9883398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0"/>
            <a:ext cx="5029200" cy="1036674"/>
          </a:xfrm>
        </p:spPr>
        <p:txBody>
          <a:bodyPr>
            <a:normAutofit fontScale="90000"/>
          </a:bodyPr>
          <a:lstStyle/>
          <a:p>
            <a:r>
              <a:rPr lang="it-IT" b="1" i="1" dirty="0">
                <a:solidFill>
                  <a:schemeClr val="tx1"/>
                </a:solidFill>
              </a:rPr>
              <a:t>SCHEDA VII</a:t>
            </a:r>
            <a:r>
              <a:rPr lang="it-IT" dirty="0"/>
              <a:t/>
            </a:r>
            <a:br>
              <a:rPr lang="it-IT" dirty="0"/>
            </a:br>
            <a:endParaRPr lang="it-IT" b="1" i="1" dirty="0">
              <a:solidFill>
                <a:schemeClr val="tx1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BBD19C59-B24C-1842-AE27-B506A5969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6988" y="651965"/>
            <a:ext cx="10305011" cy="74633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200" i="1" dirty="0">
                <a:solidFill>
                  <a:schemeClr val="tx1"/>
                </a:solidFill>
              </a:rPr>
              <a:t>E’ </a:t>
            </a:r>
            <a:r>
              <a:rPr lang="it-IT" sz="2200" b="1" i="1" dirty="0">
                <a:solidFill>
                  <a:schemeClr val="tx1"/>
                </a:solidFill>
              </a:rPr>
              <a:t>possibile esistere</a:t>
            </a:r>
            <a:r>
              <a:rPr lang="it-IT" sz="2200" dirty="0">
                <a:solidFill>
                  <a:schemeClr val="tx1"/>
                </a:solidFill>
              </a:rPr>
              <a:t> come </a:t>
            </a:r>
            <a:r>
              <a:rPr lang="it-IT" sz="2200" i="1" dirty="0">
                <a:solidFill>
                  <a:schemeClr val="tx1"/>
                </a:solidFill>
              </a:rPr>
              <a:t>individui</a:t>
            </a:r>
            <a:r>
              <a:rPr lang="it-IT" sz="2200" dirty="0">
                <a:solidFill>
                  <a:schemeClr val="tx1"/>
                </a:solidFill>
              </a:rPr>
              <a:t>, </a:t>
            </a:r>
            <a:r>
              <a:rPr lang="it-IT" sz="2200" i="1" dirty="0">
                <a:solidFill>
                  <a:schemeClr val="tx1"/>
                </a:solidFill>
              </a:rPr>
              <a:t>soggetti</a:t>
            </a:r>
            <a:r>
              <a:rPr lang="it-IT" sz="2200" dirty="0">
                <a:solidFill>
                  <a:schemeClr val="tx1"/>
                </a:solidFill>
              </a:rPr>
              <a:t>, ‘</a:t>
            </a:r>
            <a:r>
              <a:rPr lang="it-IT" sz="2200" i="1" dirty="0">
                <a:solidFill>
                  <a:schemeClr val="tx1"/>
                </a:solidFill>
              </a:rPr>
              <a:t>uomini’</a:t>
            </a:r>
            <a:r>
              <a:rPr lang="it-IT" sz="2200" dirty="0">
                <a:solidFill>
                  <a:schemeClr val="tx1"/>
                </a:solidFill>
              </a:rPr>
              <a:t> </a:t>
            </a:r>
            <a:r>
              <a:rPr lang="it-IT" sz="2200" b="1" i="1" dirty="0">
                <a:solidFill>
                  <a:schemeClr val="tx1"/>
                </a:solidFill>
              </a:rPr>
              <a:t>senza</a:t>
            </a:r>
            <a:r>
              <a:rPr lang="it-IT" sz="2200" dirty="0">
                <a:solidFill>
                  <a:schemeClr val="tx1"/>
                </a:solidFill>
              </a:rPr>
              <a:t> </a:t>
            </a:r>
            <a:r>
              <a:rPr lang="it-IT" sz="2200" i="1" dirty="0">
                <a:solidFill>
                  <a:schemeClr val="tx1"/>
                </a:solidFill>
              </a:rPr>
              <a:t>l’Altro</a:t>
            </a:r>
            <a:r>
              <a:rPr lang="it-IT" sz="2200" dirty="0">
                <a:solidFill>
                  <a:schemeClr val="tx1"/>
                </a:solidFill>
              </a:rPr>
              <a:t>?</a:t>
            </a:r>
          </a:p>
          <a:p>
            <a:pPr marL="0" indent="0">
              <a:buNone/>
            </a:pPr>
            <a:r>
              <a:rPr lang="it-IT" sz="2200" dirty="0">
                <a:solidFill>
                  <a:schemeClr val="tx1"/>
                </a:solidFill>
              </a:rPr>
              <a:t>Dal punto di vista dell’</a:t>
            </a:r>
            <a:r>
              <a:rPr lang="it-IT" sz="2200" b="1" i="1" dirty="0">
                <a:solidFill>
                  <a:schemeClr val="tx1"/>
                </a:solidFill>
              </a:rPr>
              <a:t>esistere</a:t>
            </a:r>
            <a:r>
              <a:rPr lang="it-IT" sz="2200" dirty="0">
                <a:solidFill>
                  <a:schemeClr val="tx1"/>
                </a:solidFill>
              </a:rPr>
              <a:t>:</a:t>
            </a:r>
            <a:r>
              <a:rPr lang="it-IT" sz="2200" b="1" i="1" dirty="0">
                <a:solidFill>
                  <a:schemeClr val="tx1"/>
                </a:solidFill>
              </a:rPr>
              <a:t> </a:t>
            </a:r>
            <a:endParaRPr lang="it-IT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sz="2200" dirty="0">
                <a:solidFill>
                  <a:schemeClr val="tx1"/>
                </a:solidFill>
              </a:rPr>
              <a:t>l’</a:t>
            </a:r>
            <a:r>
              <a:rPr lang="it-IT" sz="2200" i="1" dirty="0">
                <a:solidFill>
                  <a:schemeClr val="tx1"/>
                </a:solidFill>
              </a:rPr>
              <a:t>altro</a:t>
            </a:r>
            <a:r>
              <a:rPr lang="it-IT" sz="2200" dirty="0">
                <a:solidFill>
                  <a:schemeClr val="tx1"/>
                </a:solidFill>
              </a:rPr>
              <a:t> diventa in senso proprio «</a:t>
            </a:r>
            <a:r>
              <a:rPr lang="it-IT" sz="2200" i="1" dirty="0">
                <a:solidFill>
                  <a:schemeClr val="tx1"/>
                </a:solidFill>
              </a:rPr>
              <a:t>materiale </a:t>
            </a:r>
            <a:r>
              <a:rPr lang="it-IT" sz="2200" b="1" i="1" dirty="0">
                <a:solidFill>
                  <a:schemeClr val="tx1"/>
                </a:solidFill>
              </a:rPr>
              <a:t>costitutivo </a:t>
            </a:r>
            <a:r>
              <a:rPr lang="it-IT" sz="2200" i="1" dirty="0">
                <a:solidFill>
                  <a:schemeClr val="tx1"/>
                </a:solidFill>
              </a:rPr>
              <a:t>del nostro essere</a:t>
            </a:r>
            <a:r>
              <a:rPr lang="it-IT" sz="2200" dirty="0">
                <a:solidFill>
                  <a:schemeClr val="tx1"/>
                </a:solidFill>
              </a:rPr>
              <a:t>». (A. PEROTTI)</a:t>
            </a:r>
          </a:p>
          <a:p>
            <a:pPr marL="0" indent="0">
              <a:buNone/>
            </a:pPr>
            <a:r>
              <a:rPr lang="it-IT" sz="2200" dirty="0">
                <a:solidFill>
                  <a:schemeClr val="tx1"/>
                </a:solidFill>
              </a:rPr>
              <a:t>«L’</a:t>
            </a:r>
            <a:r>
              <a:rPr lang="it-IT" sz="2200" i="1" dirty="0">
                <a:solidFill>
                  <a:schemeClr val="tx1"/>
                </a:solidFill>
              </a:rPr>
              <a:t>uomo </a:t>
            </a:r>
            <a:r>
              <a:rPr lang="it-IT" sz="2200" b="1" i="1" dirty="0">
                <a:solidFill>
                  <a:schemeClr val="tx1"/>
                </a:solidFill>
              </a:rPr>
              <a:t>diventa</a:t>
            </a:r>
            <a:r>
              <a:rPr lang="it-IT" sz="2200" i="1" dirty="0">
                <a:solidFill>
                  <a:schemeClr val="tx1"/>
                </a:solidFill>
              </a:rPr>
              <a:t> </a:t>
            </a:r>
            <a:r>
              <a:rPr lang="it-IT" sz="2200" b="1" i="1" dirty="0">
                <a:solidFill>
                  <a:schemeClr val="tx1"/>
                </a:solidFill>
              </a:rPr>
              <a:t>tale</a:t>
            </a:r>
            <a:r>
              <a:rPr lang="it-IT" sz="2200" b="1" dirty="0">
                <a:solidFill>
                  <a:schemeClr val="tx1"/>
                </a:solidFill>
              </a:rPr>
              <a:t> </a:t>
            </a:r>
            <a:r>
              <a:rPr lang="it-IT" sz="2200" dirty="0">
                <a:solidFill>
                  <a:schemeClr val="tx1"/>
                </a:solidFill>
              </a:rPr>
              <a:t>solo </a:t>
            </a:r>
            <a:r>
              <a:rPr lang="it-IT" sz="2200" b="1" i="1" dirty="0">
                <a:solidFill>
                  <a:schemeClr val="tx1"/>
                </a:solidFill>
              </a:rPr>
              <a:t>mediante</a:t>
            </a:r>
            <a:r>
              <a:rPr lang="it-IT" sz="2200" i="1" dirty="0">
                <a:solidFill>
                  <a:schemeClr val="tx1"/>
                </a:solidFill>
              </a:rPr>
              <a:t> un Tu</a:t>
            </a:r>
            <a:r>
              <a:rPr lang="it-IT" sz="2200" dirty="0">
                <a:solidFill>
                  <a:schemeClr val="tx1"/>
                </a:solidFill>
              </a:rPr>
              <a:t> […], solo l’io che </a:t>
            </a:r>
            <a:r>
              <a:rPr lang="it-IT" sz="2200" b="1" i="1" dirty="0">
                <a:solidFill>
                  <a:schemeClr val="tx1"/>
                </a:solidFill>
              </a:rPr>
              <a:t>intende</a:t>
            </a:r>
            <a:r>
              <a:rPr lang="it-IT" sz="2200" dirty="0">
                <a:solidFill>
                  <a:schemeClr val="tx1"/>
                </a:solidFill>
              </a:rPr>
              <a:t> il Tu può integrare il proprio </a:t>
            </a:r>
            <a:r>
              <a:rPr lang="it-IT" sz="2200" b="1" i="1" dirty="0">
                <a:solidFill>
                  <a:schemeClr val="tx1"/>
                </a:solidFill>
              </a:rPr>
              <a:t>Es</a:t>
            </a:r>
            <a:r>
              <a:rPr lang="it-IT" sz="2200" dirty="0">
                <a:solidFill>
                  <a:schemeClr val="tx1"/>
                </a:solidFill>
              </a:rPr>
              <a:t>».								(V. FRANKL)</a:t>
            </a:r>
          </a:p>
          <a:p>
            <a:pPr marL="0" indent="0">
              <a:buNone/>
            </a:pPr>
            <a:r>
              <a:rPr lang="it-IT" sz="2200" dirty="0">
                <a:solidFill>
                  <a:schemeClr val="tx1"/>
                </a:solidFill>
              </a:rPr>
              <a:t> </a:t>
            </a:r>
          </a:p>
          <a:p>
            <a:pPr marL="0" indent="0">
              <a:buNone/>
            </a:pPr>
            <a:r>
              <a:rPr lang="it-IT" sz="2200" dirty="0">
                <a:solidFill>
                  <a:schemeClr val="tx1"/>
                </a:solidFill>
              </a:rPr>
              <a:t>E’ la </a:t>
            </a:r>
            <a:r>
              <a:rPr lang="it-IT" sz="2200" i="1" dirty="0">
                <a:solidFill>
                  <a:schemeClr val="tx1"/>
                </a:solidFill>
              </a:rPr>
              <a:t>relazione</a:t>
            </a:r>
            <a:r>
              <a:rPr lang="it-IT" sz="2200" dirty="0">
                <a:solidFill>
                  <a:schemeClr val="tx1"/>
                </a:solidFill>
              </a:rPr>
              <a:t> </a:t>
            </a:r>
            <a:r>
              <a:rPr lang="it-IT" sz="2200" b="1" i="1" dirty="0">
                <a:solidFill>
                  <a:schemeClr val="tx1"/>
                </a:solidFill>
              </a:rPr>
              <a:t>con</a:t>
            </a:r>
            <a:r>
              <a:rPr lang="it-IT" sz="2200" dirty="0">
                <a:solidFill>
                  <a:schemeClr val="tx1"/>
                </a:solidFill>
              </a:rPr>
              <a:t> l’</a:t>
            </a:r>
            <a:r>
              <a:rPr lang="it-IT" sz="2200" i="1" dirty="0">
                <a:solidFill>
                  <a:schemeClr val="tx1"/>
                </a:solidFill>
              </a:rPr>
              <a:t>altro</a:t>
            </a:r>
            <a:r>
              <a:rPr lang="it-IT" sz="2200" dirty="0">
                <a:solidFill>
                  <a:schemeClr val="tx1"/>
                </a:solidFill>
              </a:rPr>
              <a:t> che ci fa accedere all’</a:t>
            </a:r>
            <a:r>
              <a:rPr lang="it-IT" sz="2200" b="1" i="1" dirty="0">
                <a:solidFill>
                  <a:schemeClr val="tx1"/>
                </a:solidFill>
              </a:rPr>
              <a:t>umano</a:t>
            </a:r>
            <a:r>
              <a:rPr lang="it-IT" sz="2200" dirty="0">
                <a:solidFill>
                  <a:schemeClr val="tx1"/>
                </a:solidFill>
              </a:rPr>
              <a:t>-</a:t>
            </a:r>
            <a:r>
              <a:rPr lang="it-IT" sz="2200" b="1" i="1" dirty="0">
                <a:solidFill>
                  <a:schemeClr val="tx1"/>
                </a:solidFill>
              </a:rPr>
              <a:t>umanità</a:t>
            </a:r>
            <a:r>
              <a:rPr lang="it-IT" sz="2200" dirty="0">
                <a:solidFill>
                  <a:schemeClr val="tx1"/>
                </a:solidFill>
              </a:rPr>
              <a:t> nostra. Non può acquisire la propria identità da </a:t>
            </a:r>
            <a:r>
              <a:rPr lang="it-IT" sz="2200" i="1" dirty="0">
                <a:solidFill>
                  <a:schemeClr val="tx1"/>
                </a:solidFill>
              </a:rPr>
              <a:t>solo</a:t>
            </a:r>
            <a:r>
              <a:rPr lang="it-IT" sz="2200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it-IT" sz="2200" dirty="0">
                <a:solidFill>
                  <a:schemeClr val="tx1"/>
                </a:solidFill>
              </a:rPr>
              <a:t>Le nostre diversità, dunque, </a:t>
            </a:r>
            <a:r>
              <a:rPr lang="it-IT" sz="2200" b="1" i="1" dirty="0">
                <a:solidFill>
                  <a:schemeClr val="tx1"/>
                </a:solidFill>
              </a:rPr>
              <a:t>non</a:t>
            </a:r>
            <a:r>
              <a:rPr lang="it-IT" sz="2200" dirty="0">
                <a:solidFill>
                  <a:schemeClr val="tx1"/>
                </a:solidFill>
              </a:rPr>
              <a:t> sono </a:t>
            </a:r>
            <a:r>
              <a:rPr lang="it-IT" sz="2200" b="1" i="1" dirty="0">
                <a:solidFill>
                  <a:schemeClr val="tx1"/>
                </a:solidFill>
              </a:rPr>
              <a:t>esclusive</a:t>
            </a:r>
            <a:r>
              <a:rPr lang="it-IT" sz="2200" dirty="0">
                <a:solidFill>
                  <a:schemeClr val="tx1"/>
                </a:solidFill>
              </a:rPr>
              <a:t>, è vero esattamente il contrario:</a:t>
            </a:r>
          </a:p>
          <a:p>
            <a:pPr marL="530352" lvl="1" indent="0">
              <a:buNone/>
            </a:pPr>
            <a:r>
              <a:rPr lang="it-IT" sz="2200" dirty="0">
                <a:solidFill>
                  <a:schemeClr val="tx1"/>
                </a:solidFill>
              </a:rPr>
              <a:t>Siamo stati creati </a:t>
            </a:r>
            <a:r>
              <a:rPr lang="it-IT" sz="2200" b="1" i="1" dirty="0">
                <a:solidFill>
                  <a:schemeClr val="tx1"/>
                </a:solidFill>
              </a:rPr>
              <a:t>deliberatamente</a:t>
            </a:r>
            <a:r>
              <a:rPr lang="it-IT" sz="2200" dirty="0">
                <a:solidFill>
                  <a:schemeClr val="tx1"/>
                </a:solidFill>
              </a:rPr>
              <a:t> </a:t>
            </a:r>
            <a:r>
              <a:rPr lang="it-IT" sz="2200" i="1" dirty="0">
                <a:solidFill>
                  <a:schemeClr val="tx1"/>
                </a:solidFill>
              </a:rPr>
              <a:t>diversi</a:t>
            </a:r>
            <a:r>
              <a:rPr lang="it-IT" sz="2200" dirty="0">
                <a:solidFill>
                  <a:schemeClr val="tx1"/>
                </a:solidFill>
              </a:rPr>
              <a:t>, affinché riconosciamo la nostra </a:t>
            </a:r>
            <a:r>
              <a:rPr lang="it-IT" sz="2200" b="1" i="1" dirty="0">
                <a:solidFill>
                  <a:schemeClr val="tx1"/>
                </a:solidFill>
              </a:rPr>
              <a:t>fondamentale</a:t>
            </a:r>
            <a:r>
              <a:rPr lang="it-IT" sz="2200" dirty="0">
                <a:solidFill>
                  <a:schemeClr val="tx1"/>
                </a:solidFill>
              </a:rPr>
              <a:t> </a:t>
            </a:r>
            <a:r>
              <a:rPr lang="it-IT" sz="2200" i="1" dirty="0">
                <a:solidFill>
                  <a:schemeClr val="tx1"/>
                </a:solidFill>
              </a:rPr>
              <a:t>non autosufficienza</a:t>
            </a:r>
            <a:r>
              <a:rPr lang="it-IT" sz="2200" dirty="0">
                <a:solidFill>
                  <a:schemeClr val="tx1"/>
                </a:solidFill>
              </a:rPr>
              <a:t> e il </a:t>
            </a:r>
            <a:r>
              <a:rPr lang="it-IT" sz="2200" i="1" dirty="0">
                <a:solidFill>
                  <a:schemeClr val="tx1"/>
                </a:solidFill>
              </a:rPr>
              <a:t>nostro </a:t>
            </a:r>
            <a:r>
              <a:rPr lang="it-IT" sz="2200" b="1" i="1" dirty="0">
                <a:solidFill>
                  <a:schemeClr val="tx1"/>
                </a:solidFill>
              </a:rPr>
              <a:t>bisogno ontologico</a:t>
            </a:r>
            <a:r>
              <a:rPr lang="it-IT" sz="2200" dirty="0">
                <a:solidFill>
                  <a:schemeClr val="tx1"/>
                </a:solidFill>
              </a:rPr>
              <a:t> </a:t>
            </a:r>
            <a:r>
              <a:rPr lang="it-IT" sz="2200" i="1" dirty="0">
                <a:solidFill>
                  <a:schemeClr val="tx1"/>
                </a:solidFill>
              </a:rPr>
              <a:t>dell’altro</a:t>
            </a:r>
            <a:r>
              <a:rPr lang="it-IT" sz="2200" dirty="0">
                <a:solidFill>
                  <a:schemeClr val="tx1"/>
                </a:solidFill>
              </a:rPr>
              <a:t>; ciascuno è creato </a:t>
            </a:r>
            <a:r>
              <a:rPr lang="it-IT" sz="2200" i="1" dirty="0">
                <a:solidFill>
                  <a:schemeClr val="tx1"/>
                </a:solidFill>
              </a:rPr>
              <a:t>dipendente</a:t>
            </a:r>
            <a:r>
              <a:rPr lang="it-IT" sz="2200" dirty="0">
                <a:solidFill>
                  <a:schemeClr val="tx1"/>
                </a:solidFill>
              </a:rPr>
              <a:t> dagli altri e tale rimane, pur maturando una sua indipendenza. </a:t>
            </a:r>
          </a:p>
          <a:p>
            <a:pPr marL="530352" lvl="1" indent="0">
              <a:buNone/>
            </a:pPr>
            <a:r>
              <a:rPr lang="it-IT" sz="2200" dirty="0">
                <a:solidFill>
                  <a:schemeClr val="tx1"/>
                </a:solidFill>
              </a:rPr>
              <a:t>Siamo stati creati per questa </a:t>
            </a:r>
            <a:r>
              <a:rPr lang="it-IT" sz="2200" b="1" i="1" dirty="0">
                <a:solidFill>
                  <a:schemeClr val="tx1"/>
                </a:solidFill>
              </a:rPr>
              <a:t>deliberata</a:t>
            </a:r>
            <a:r>
              <a:rPr lang="it-IT" sz="2200" dirty="0">
                <a:solidFill>
                  <a:schemeClr val="tx1"/>
                </a:solidFill>
              </a:rPr>
              <a:t> </a:t>
            </a:r>
            <a:r>
              <a:rPr lang="it-IT" sz="2200" b="1" i="1" dirty="0">
                <a:solidFill>
                  <a:schemeClr val="tx1"/>
                </a:solidFill>
              </a:rPr>
              <a:t>rete di interdipendenza</a:t>
            </a:r>
            <a:r>
              <a:rPr lang="it-IT" sz="2200" dirty="0">
                <a:solidFill>
                  <a:schemeClr val="tx1"/>
                </a:solidFill>
              </a:rPr>
              <a:t>, di </a:t>
            </a:r>
            <a:r>
              <a:rPr lang="it-IT" sz="2200" b="1" i="1" dirty="0">
                <a:solidFill>
                  <a:schemeClr val="tx1"/>
                </a:solidFill>
              </a:rPr>
              <a:t>complementarietà</a:t>
            </a:r>
            <a:r>
              <a:rPr lang="it-IT" sz="2200" dirty="0">
                <a:solidFill>
                  <a:schemeClr val="tx1"/>
                </a:solidFill>
              </a:rPr>
              <a:t>. 						(D. TUTU)</a:t>
            </a:r>
          </a:p>
          <a:p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F971C2EC-978B-2946-8D5E-D71BC879771B}"/>
              </a:ext>
            </a:extLst>
          </p:cNvPr>
          <p:cNvSpPr txBox="1"/>
          <p:nvPr/>
        </p:nvSpPr>
        <p:spPr>
          <a:xfrm>
            <a:off x="3790604" y="28263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08191709"/>
      </p:ext>
    </p:extLst>
  </p:cSld>
  <p:clrMapOvr>
    <a:masterClrMapping/>
  </p:clrMapOvr>
</p:sld>
</file>

<file path=ppt/theme/theme1.xml><?xml version="1.0" encoding="utf-8"?>
<a:theme xmlns:a="http://schemas.openxmlformats.org/drawingml/2006/main" name="Ritaglio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Ritaglio</Template>
  <TotalTime>21</TotalTime>
  <Words>593</Words>
  <Application>Microsoft Office PowerPoint</Application>
  <PresentationFormat>Personalizzato</PresentationFormat>
  <Paragraphs>113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Ritaglio</vt:lpstr>
      <vt:lpstr>IDENTITA’/ALTERITA’ un rapporto circolare </vt:lpstr>
      <vt:lpstr>SCHEDA I</vt:lpstr>
      <vt:lpstr>SCHEDA II</vt:lpstr>
      <vt:lpstr>SCHEDA III</vt:lpstr>
      <vt:lpstr>SCHEDA IV</vt:lpstr>
      <vt:lpstr>SCHEDA V</vt:lpstr>
      <vt:lpstr>SCHEDA Va </vt:lpstr>
      <vt:lpstr>SCHEDA VI </vt:lpstr>
      <vt:lpstr>SCHEDA VII </vt:lpstr>
      <vt:lpstr>SCHEDA VIIa  </vt:lpstr>
      <vt:lpstr>SCHEDA VIII  </vt:lpstr>
      <vt:lpstr>SCHEDA IX </vt:lpstr>
      <vt:lpstr>SCHEDA X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IDENTITA’/ALTERITA’ un rapporto circolare </dc:title>
  <dc:creator>Arturo Bonandi</dc:creator>
  <cp:lastModifiedBy>Utente</cp:lastModifiedBy>
  <cp:revision>6</cp:revision>
  <dcterms:created xsi:type="dcterms:W3CDTF">2018-03-31T08:07:59Z</dcterms:created>
  <dcterms:modified xsi:type="dcterms:W3CDTF">2018-04-02T17:30:33Z</dcterms:modified>
</cp:coreProperties>
</file>