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Sniglet" panose="04070505030100020000" pitchFamily="8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811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065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756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760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835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87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149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078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585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75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2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598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317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E34E-C97D-462A-9B5D-DE93FA5E573A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C901-ABD0-4F93-AD77-B54956D58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4166"/>
            <a:ext cx="7772400" cy="1915169"/>
          </a:xfrm>
        </p:spPr>
        <p:txBody>
          <a:bodyPr/>
          <a:lstStyle/>
          <a:p>
            <a:r>
              <a:rPr lang="it-IT" dirty="0" smtClean="0">
                <a:latin typeface="Sniglet" panose="04070505030100020000" pitchFamily="82" charset="0"/>
              </a:rPr>
              <a:t>LO SHOCK CULTURALE</a:t>
            </a:r>
            <a:endParaRPr lang="it-IT" dirty="0">
              <a:latin typeface="Sniglet" panose="0407050503010002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49379" y="1700587"/>
            <a:ext cx="8676409" cy="17769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10000"/>
          </a:bodyPr>
          <a:lstStyle>
            <a:lvl1pPr marL="171450" lvl="0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3600" dirty="0" smtClean="0">
                <a:latin typeface="Sniglet" panose="04070505030100020000" pitchFamily="82" charset="0"/>
              </a:rPr>
              <a:t>Un’esperienza di disagio, non necessariamente negativa, provocata dalla dissonanza cognitiva nel contatto con una cultura </a:t>
            </a:r>
            <a:r>
              <a:rPr lang="it-IT" sz="3600" dirty="0" smtClean="0">
                <a:latin typeface="Sniglet" panose="04070505030100020000" pitchFamily="82" charset="0"/>
              </a:rPr>
              <a:t>diversa. </a:t>
            </a:r>
            <a:endParaRPr lang="it-IT" sz="3600" dirty="0">
              <a:latin typeface="Sniglet" panose="04070505030100020000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385" y="540787"/>
            <a:ext cx="7772400" cy="1159800"/>
          </a:xfrm>
        </p:spPr>
        <p:txBody>
          <a:bodyPr/>
          <a:lstStyle/>
          <a:p>
            <a:r>
              <a:rPr lang="it-IT" dirty="0" smtClean="0">
                <a:latin typeface="Sniglet" panose="04070505030100020000" pitchFamily="82" charset="0"/>
              </a:rPr>
              <a:t>Cos’è?</a:t>
            </a:r>
            <a:endParaRPr lang="it-IT" dirty="0">
              <a:latin typeface="Sniglet" panose="04070505030100020000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5707" y="1593444"/>
            <a:ext cx="2026230" cy="7237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31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disagio</a:t>
            </a:r>
            <a:r>
              <a:rPr lang="it-IT" sz="3600" dirty="0" smtClean="0">
                <a:latin typeface="Sniglet" panose="04070505030100020000" pitchFamily="82" charset="0"/>
              </a:rPr>
              <a:t> </a:t>
            </a:r>
            <a:endParaRPr lang="it-IT" sz="3600" dirty="0">
              <a:latin typeface="Sniglet" panose="04070505030100020000" pitchFamily="8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9380" y="3477491"/>
            <a:ext cx="8676409" cy="154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Un’esperienza che tutti abbiamo fatto (si spera!):</a:t>
            </a:r>
          </a:p>
          <a:p>
            <a:pPr marL="5588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</a:rPr>
              <a:t>Il contatto con atteggiamenti e abitudini di un’altra cultura;</a:t>
            </a:r>
          </a:p>
          <a:p>
            <a:pPr marL="5588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</a:rPr>
              <a:t>L’entrare a far parte della Congregazione e/o di una comunità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o Provincia/Delegazione. 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7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208" y="332509"/>
            <a:ext cx="8676409" cy="1726780"/>
          </a:xfrm>
        </p:spPr>
        <p:txBody>
          <a:bodyPr/>
          <a:lstStyle/>
          <a:p>
            <a:r>
              <a:rPr lang="it-IT" sz="3600" dirty="0" smtClean="0">
                <a:latin typeface="Sniglet" panose="04070505030100020000" pitchFamily="82" charset="0"/>
              </a:rPr>
              <a:t>L’antropologo </a:t>
            </a:r>
            <a:r>
              <a:rPr lang="it-IT" sz="3600" dirty="0" err="1" smtClean="0">
                <a:latin typeface="Sniglet" panose="04070505030100020000" pitchFamily="82" charset="0"/>
              </a:rPr>
              <a:t>Kalervo</a:t>
            </a:r>
            <a:r>
              <a:rPr lang="it-IT" sz="3600" dirty="0" smtClean="0">
                <a:latin typeface="Sniglet" panose="04070505030100020000" pitchFamily="82" charset="0"/>
              </a:rPr>
              <a:t> </a:t>
            </a:r>
            <a:r>
              <a:rPr lang="it-IT" sz="3600" dirty="0" err="1" smtClean="0">
                <a:latin typeface="Sniglet" panose="04070505030100020000" pitchFamily="82" charset="0"/>
              </a:rPr>
              <a:t>Oberg</a:t>
            </a:r>
            <a:r>
              <a:rPr lang="it-IT" sz="3600" dirty="0" smtClean="0">
                <a:latin typeface="Sniglet" panose="04070505030100020000" pitchFamily="82" charset="0"/>
              </a:rPr>
              <a:t> ha concettualizzato le </a:t>
            </a:r>
            <a:r>
              <a:rPr lang="it-IT" sz="36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fasi</a:t>
            </a:r>
            <a:r>
              <a:rPr lang="it-IT" sz="3600" dirty="0" smtClean="0">
                <a:latin typeface="Sniglet" panose="04070505030100020000" pitchFamily="82" charset="0"/>
              </a:rPr>
              <a:t> dello shock culturale (1954)</a:t>
            </a:r>
            <a:endParaRPr lang="it-IT" sz="3600" dirty="0">
              <a:latin typeface="Sniglet" panose="04070505030100020000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8207" y="2059289"/>
            <a:ext cx="8676409" cy="278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l"/>
            <a:r>
              <a:rPr lang="it-IT" sz="3400" dirty="0" smtClean="0">
                <a:solidFill>
                  <a:schemeClr val="tx1"/>
                </a:solidFill>
              </a:rPr>
              <a:t>1. </a:t>
            </a:r>
            <a:r>
              <a:rPr lang="it-IT" sz="3400" dirty="0" smtClean="0">
                <a:solidFill>
                  <a:srgbClr val="FF0000"/>
                </a:solidFill>
              </a:rPr>
              <a:t>Luna di miele</a:t>
            </a:r>
            <a:r>
              <a:rPr lang="it-IT" sz="3400" dirty="0" smtClean="0">
                <a:solidFill>
                  <a:schemeClr val="tx1"/>
                </a:solidFill>
              </a:rPr>
              <a:t>, euforia, entusiasmo</a:t>
            </a:r>
          </a:p>
          <a:p>
            <a:pPr algn="l"/>
            <a:r>
              <a:rPr lang="it-IT" sz="3400" dirty="0" smtClean="0">
                <a:solidFill>
                  <a:schemeClr val="tx1"/>
                </a:solidFill>
              </a:rPr>
              <a:t>2. Crisi, ostilità, </a:t>
            </a:r>
            <a:r>
              <a:rPr lang="it-IT" sz="3400" dirty="0" smtClean="0">
                <a:solidFill>
                  <a:srgbClr val="FF0000"/>
                </a:solidFill>
              </a:rPr>
              <a:t>irritazione</a:t>
            </a:r>
            <a:r>
              <a:rPr lang="it-IT" sz="3400" dirty="0" smtClean="0">
                <a:solidFill>
                  <a:schemeClr val="tx1"/>
                </a:solidFill>
              </a:rPr>
              <a:t>, frustrazione</a:t>
            </a:r>
          </a:p>
          <a:p>
            <a:pPr algn="l"/>
            <a:r>
              <a:rPr lang="it-IT" sz="3400" dirty="0" smtClean="0">
                <a:solidFill>
                  <a:schemeClr val="tx1"/>
                </a:solidFill>
              </a:rPr>
              <a:t>3. Accettazione </a:t>
            </a:r>
            <a:r>
              <a:rPr lang="it-IT" sz="3400" dirty="0" smtClean="0">
                <a:solidFill>
                  <a:srgbClr val="FF0000"/>
                </a:solidFill>
              </a:rPr>
              <a:t>graduale</a:t>
            </a:r>
            <a:r>
              <a:rPr lang="it-IT" sz="3400" dirty="0" smtClean="0">
                <a:solidFill>
                  <a:schemeClr val="tx1"/>
                </a:solidFill>
              </a:rPr>
              <a:t>, cambio di prospettiva</a:t>
            </a:r>
          </a:p>
          <a:p>
            <a:pPr algn="l"/>
            <a:r>
              <a:rPr lang="it-IT" sz="3400" dirty="0" smtClean="0">
                <a:solidFill>
                  <a:schemeClr val="tx1"/>
                </a:solidFill>
              </a:rPr>
              <a:t>4. </a:t>
            </a:r>
            <a:r>
              <a:rPr lang="it-IT" sz="3400" dirty="0" smtClean="0">
                <a:solidFill>
                  <a:srgbClr val="FF0000"/>
                </a:solidFill>
              </a:rPr>
              <a:t>Adattamento</a:t>
            </a:r>
            <a:r>
              <a:rPr lang="it-IT" sz="3400" dirty="0" smtClean="0">
                <a:solidFill>
                  <a:schemeClr val="tx1"/>
                </a:solidFill>
              </a:rPr>
              <a:t>, «sentirsi a casa»</a:t>
            </a:r>
            <a:endParaRPr lang="it-IT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208" y="332509"/>
            <a:ext cx="8676409" cy="1726780"/>
          </a:xfrm>
        </p:spPr>
        <p:txBody>
          <a:bodyPr/>
          <a:lstStyle/>
          <a:p>
            <a:r>
              <a:rPr lang="it-IT" sz="3600" dirty="0" smtClean="0">
                <a:latin typeface="Sniglet" panose="04070505030100020000" pitchFamily="82" charset="0"/>
              </a:rPr>
              <a:t>Solitamente c’è una quinta fase:</a:t>
            </a:r>
            <a:endParaRPr lang="it-IT" sz="3600" dirty="0">
              <a:latin typeface="Sniglet" panose="04070505030100020000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8207" y="1575954"/>
            <a:ext cx="8676409" cy="237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l"/>
            <a:r>
              <a:rPr lang="it-IT" sz="3400" dirty="0">
                <a:solidFill>
                  <a:schemeClr val="tx1"/>
                </a:solidFill>
              </a:rPr>
              <a:t>5</a:t>
            </a:r>
            <a:r>
              <a:rPr lang="it-IT" sz="3400" dirty="0" smtClean="0">
                <a:solidFill>
                  <a:schemeClr val="tx1"/>
                </a:solidFill>
              </a:rPr>
              <a:t>. Ritorno a casa, nel proprio ambiente culturale d’origine: «niente è più come prima», si è come </a:t>
            </a:r>
            <a:r>
              <a:rPr lang="it-IT" sz="3400" dirty="0" smtClean="0">
                <a:solidFill>
                  <a:srgbClr val="FF0000"/>
                </a:solidFill>
              </a:rPr>
              <a:t>stranieri in patria</a:t>
            </a:r>
            <a:r>
              <a:rPr lang="it-IT" sz="3400" dirty="0" smtClean="0">
                <a:solidFill>
                  <a:schemeClr val="tx1"/>
                </a:solidFill>
              </a:rPr>
              <a:t>.</a:t>
            </a:r>
            <a:endParaRPr lang="it-IT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645"/>
            <a:ext cx="9144000" cy="88322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Come affrontare lo shock culturale?</a:t>
            </a:r>
            <a:endParaRPr lang="it-IT" sz="4000" dirty="0">
              <a:solidFill>
                <a:srgbClr val="FF0000"/>
              </a:solidFill>
              <a:latin typeface="Sniglet" panose="04070505030100020000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80" y="1319645"/>
            <a:ext cx="8676409" cy="337704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32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1.</a:t>
            </a:r>
            <a:r>
              <a:rPr lang="it-IT" sz="3200" dirty="0" smtClean="0">
                <a:latin typeface="Sniglet" panose="04070505030100020000" pitchFamily="82" charset="0"/>
              </a:rPr>
              <a:t> Se lo conosco…non lo evito, ma posso capirlo…</a:t>
            </a:r>
          </a:p>
          <a:p>
            <a:pPr algn="l">
              <a:spcAft>
                <a:spcPts val="600"/>
              </a:spcAft>
            </a:pPr>
            <a:r>
              <a:rPr lang="it-IT" sz="32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2.</a:t>
            </a:r>
            <a:r>
              <a:rPr lang="it-IT" sz="3200" dirty="0" smtClean="0">
                <a:latin typeface="Sniglet" panose="04070505030100020000" pitchFamily="82" charset="0"/>
              </a:rPr>
              <a:t> Se so decentrarmi, so relativizzare…</a:t>
            </a:r>
          </a:p>
          <a:p>
            <a:pPr algn="l">
              <a:spcAft>
                <a:spcPts val="600"/>
              </a:spcAft>
            </a:pPr>
            <a:r>
              <a:rPr lang="it-IT" sz="32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3.</a:t>
            </a:r>
            <a:r>
              <a:rPr lang="it-IT" sz="3200" dirty="0" smtClean="0">
                <a:latin typeface="Sniglet" panose="04070505030100020000" pitchFamily="82" charset="0"/>
              </a:rPr>
              <a:t> …e riconoscere anche le mie posizioni di privilegio e potere…</a:t>
            </a:r>
          </a:p>
          <a:p>
            <a:pPr algn="l">
              <a:spcAft>
                <a:spcPts val="600"/>
              </a:spcAft>
            </a:pPr>
            <a:r>
              <a:rPr lang="it-IT" sz="3200" dirty="0">
                <a:solidFill>
                  <a:srgbClr val="FF0000"/>
                </a:solidFill>
                <a:latin typeface="Sniglet" panose="04070505030100020000" pitchFamily="82" charset="0"/>
              </a:rPr>
              <a:t>4</a:t>
            </a:r>
            <a:r>
              <a:rPr lang="it-IT" sz="32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.</a:t>
            </a:r>
            <a:r>
              <a:rPr lang="it-IT" sz="3200" dirty="0" smtClean="0">
                <a:latin typeface="Sniglet" panose="04070505030100020000" pitchFamily="82" charset="0"/>
              </a:rPr>
              <a:t> Se so relativizzare, so negoziare e accogliere nuovi valori e nuove comprensioni…</a:t>
            </a:r>
            <a:endParaRPr lang="it-IT" sz="3200" dirty="0">
              <a:latin typeface="Sniglet" panose="0407050503010002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852055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Come affrontare lo shock culturale?</a:t>
            </a:r>
            <a:endParaRPr lang="it-IT" sz="4000" dirty="0">
              <a:solidFill>
                <a:srgbClr val="FF0000"/>
              </a:solidFill>
              <a:latin typeface="Sniglet" panose="04070505030100020000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852055"/>
            <a:ext cx="9143998" cy="17418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3200" dirty="0" smtClean="0">
                <a:latin typeface="Sniglet" panose="04070505030100020000" pitchFamily="82" charset="0"/>
              </a:rPr>
              <a:t>Passare dall’idea di </a:t>
            </a:r>
            <a:r>
              <a:rPr lang="it-IT" sz="32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«conoscenza opposta a ignoranza»</a:t>
            </a:r>
            <a:r>
              <a:rPr lang="it-IT" sz="3200" dirty="0" smtClean="0">
                <a:latin typeface="Sniglet" panose="04070505030100020000" pitchFamily="82" charset="0"/>
              </a:rPr>
              <a:t> </a:t>
            </a:r>
            <a:r>
              <a:rPr lang="it-IT" sz="2400" dirty="0" smtClean="0">
                <a:latin typeface="Sniglet" panose="04070505030100020000" pitchFamily="82" charset="0"/>
              </a:rPr>
              <a:t>(e quindi è solo una questione di conoscere di più e meglio…)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27344"/>
            <a:ext cx="9144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3200" dirty="0">
                <a:latin typeface="Sniglet" panose="04070505030100020000" pitchFamily="82" charset="0"/>
              </a:rPr>
              <a:t>all’idea </a:t>
            </a:r>
            <a:r>
              <a:rPr lang="it-IT" sz="3200" dirty="0" smtClean="0">
                <a:latin typeface="Sniglet" panose="04070505030100020000" pitchFamily="82" charset="0"/>
              </a:rPr>
              <a:t>che </a:t>
            </a:r>
            <a:r>
              <a:rPr lang="it-IT" sz="3200" dirty="0">
                <a:solidFill>
                  <a:srgbClr val="FF0000"/>
                </a:solidFill>
                <a:latin typeface="Sniglet" panose="04070505030100020000" pitchFamily="82" charset="0"/>
              </a:rPr>
              <a:t>«ogni conoscenza è anche ignoranza»</a:t>
            </a:r>
            <a:r>
              <a:rPr lang="it-IT" sz="3200" dirty="0">
                <a:latin typeface="Sniglet" panose="04070505030100020000" pitchFamily="82" charset="0"/>
              </a:rPr>
              <a:t> (di altre conoscenze, di altre culture</a:t>
            </a:r>
            <a:r>
              <a:rPr lang="it-IT" sz="3200" dirty="0" smtClean="0">
                <a:latin typeface="Sniglet" panose="04070505030100020000" pitchFamily="82" charset="0"/>
              </a:rPr>
              <a:t>) </a:t>
            </a:r>
            <a:r>
              <a:rPr lang="it-IT" sz="1200" dirty="0" smtClean="0">
                <a:latin typeface="Sniglet" panose="04070505030100020000" pitchFamily="82" charset="0"/>
              </a:rPr>
              <a:t>(Vanessa de Oliveira Andreotti)</a:t>
            </a:r>
          </a:p>
          <a:p>
            <a:pPr>
              <a:spcAft>
                <a:spcPts val="600"/>
              </a:spcAft>
            </a:pPr>
            <a:r>
              <a:rPr lang="it-IT" sz="2400" dirty="0" smtClean="0">
                <a:latin typeface="Sniglet" panose="04070505030100020000" pitchFamily="82" charset="0"/>
              </a:rPr>
              <a:t>…e allora diventa una questione di umiltà e di capire come lo shock culturale può essere causato da un mio approccio sbagliato (potere, privilegi…)</a:t>
            </a:r>
            <a:endParaRPr lang="it-IT" sz="2400" dirty="0">
              <a:latin typeface="Sniglet" panose="0407050503010002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645"/>
            <a:ext cx="9143999" cy="852055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Come affrontare lo shock culturale?</a:t>
            </a:r>
            <a:endParaRPr lang="it-IT" sz="4000" dirty="0">
              <a:solidFill>
                <a:srgbClr val="FF0000"/>
              </a:solidFill>
              <a:latin typeface="Sniglet" panose="04070505030100020000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1028699"/>
            <a:ext cx="9143998" cy="3457239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3200" dirty="0" smtClean="0">
                <a:latin typeface="Sniglet" panose="04070505030100020000" pitchFamily="82" charset="0"/>
              </a:rPr>
              <a:t>Occorre capire come la mia conoscenza di </a:t>
            </a:r>
            <a:r>
              <a:rPr lang="it-IT" sz="3200" i="1" dirty="0" smtClean="0">
                <a:latin typeface="Sniglet" panose="04070505030100020000" pitchFamily="82" charset="0"/>
              </a:rPr>
              <a:t>quella</a:t>
            </a:r>
            <a:r>
              <a:rPr lang="it-IT" sz="3200" dirty="0" smtClean="0">
                <a:latin typeface="Sniglet" panose="04070505030100020000" pitchFamily="82" charset="0"/>
              </a:rPr>
              <a:t> cultura o di determinati atteggiamenti 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200" dirty="0" smtClean="0">
                <a:latin typeface="Sniglet" panose="04070505030100020000" pitchFamily="82" charset="0"/>
              </a:rPr>
              <a:t>è prodotta dal mio quadro di riferimento, 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200" dirty="0" smtClean="0">
                <a:latin typeface="Sniglet" panose="04070505030100020000" pitchFamily="82" charset="0"/>
              </a:rPr>
              <a:t>come è legata a forme di potere e privilegi, 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200" dirty="0" smtClean="0">
                <a:latin typeface="Sniglet" panose="04070505030100020000" pitchFamily="82" charset="0"/>
              </a:rPr>
              <a:t>e come modella la mia soggettività e le mie relazioni in modi coscienti e non-coscienti.</a:t>
            </a:r>
          </a:p>
        </p:txBody>
      </p:sp>
    </p:spTree>
    <p:extLst>
      <p:ext uri="{BB962C8B-B14F-4D97-AF65-F5344CB8AC3E}">
        <p14:creationId xmlns:p14="http://schemas.microsoft.com/office/powerpoint/2010/main" val="392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208" y="332509"/>
            <a:ext cx="8676409" cy="1726780"/>
          </a:xfrm>
        </p:spPr>
        <p:txBody>
          <a:bodyPr/>
          <a:lstStyle/>
          <a:p>
            <a:r>
              <a:rPr lang="it-IT" sz="3600" dirty="0" smtClean="0">
                <a:solidFill>
                  <a:srgbClr val="FF0000"/>
                </a:solidFill>
                <a:latin typeface="Sniglet" panose="04070505030100020000" pitchFamily="82" charset="0"/>
              </a:rPr>
              <a:t>Capirne le cause…</a:t>
            </a:r>
          </a:p>
          <a:p>
            <a:r>
              <a:rPr lang="it-IT" sz="3600" dirty="0" smtClean="0">
                <a:latin typeface="Sniglet" panose="04070505030100020000" pitchFamily="82" charset="0"/>
              </a:rPr>
              <a:t>…direttamente dalla mia esperienza</a:t>
            </a:r>
            <a:endParaRPr lang="it-IT" sz="3600" dirty="0">
              <a:latin typeface="Sniglet" panose="04070505030100020000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8207" y="2059289"/>
            <a:ext cx="8676409" cy="287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niglet"/>
              <a:buNone/>
              <a:defRPr sz="3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l"/>
            <a:r>
              <a:rPr lang="it-IT" sz="3200" dirty="0" smtClean="0">
                <a:solidFill>
                  <a:schemeClr val="tx1"/>
                </a:solidFill>
              </a:rPr>
              <a:t>Cosa mi è successo? </a:t>
            </a:r>
            <a:r>
              <a:rPr lang="it-IT" sz="3200" i="1" dirty="0">
                <a:solidFill>
                  <a:schemeClr val="tx1"/>
                </a:solidFill>
              </a:rPr>
              <a:t>Descrivo</a:t>
            </a:r>
            <a:r>
              <a:rPr lang="it-IT" sz="3200" i="1" dirty="0" smtClean="0">
                <a:solidFill>
                  <a:schemeClr val="tx1"/>
                </a:solidFill>
              </a:rPr>
              <a:t>…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(tensione, disagio…)</a:t>
            </a:r>
            <a:endParaRPr lang="it-IT" sz="3200" dirty="0">
              <a:solidFill>
                <a:schemeClr val="tx1"/>
              </a:solidFill>
            </a:endParaRPr>
          </a:p>
          <a:p>
            <a:pPr marL="4486275" indent="-4384675" algn="l"/>
            <a:r>
              <a:rPr lang="it-IT" sz="3200" dirty="0" smtClean="0">
                <a:solidFill>
                  <a:schemeClr val="tx1"/>
                </a:solidFill>
              </a:rPr>
              <a:t>Perché è successo? </a:t>
            </a:r>
            <a:r>
              <a:rPr lang="it-IT" sz="3200" i="1" dirty="0" smtClean="0">
                <a:solidFill>
                  <a:schemeClr val="tx1"/>
                </a:solidFill>
              </a:rPr>
              <a:t>Comprendo…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(</a:t>
            </a:r>
            <a:r>
              <a:rPr lang="it-IT" dirty="0" smtClean="0">
                <a:solidFill>
                  <a:schemeClr val="tx1"/>
                </a:solidFill>
              </a:rPr>
              <a:t>il mio quadro di riferimento e quello dell’altro</a:t>
            </a:r>
            <a:r>
              <a:rPr lang="it-IT" dirty="0" smtClean="0">
                <a:solidFill>
                  <a:schemeClr val="tx1"/>
                </a:solidFill>
              </a:rPr>
              <a:t>…)</a:t>
            </a:r>
            <a:endParaRPr lang="it-IT" sz="3200" dirty="0" smtClean="0">
              <a:solidFill>
                <a:schemeClr val="tx1"/>
              </a:solidFill>
            </a:endParaRPr>
          </a:p>
          <a:p>
            <a:pPr algn="l"/>
            <a:r>
              <a:rPr lang="it-IT" sz="3200" dirty="0" smtClean="0">
                <a:solidFill>
                  <a:schemeClr val="tx1"/>
                </a:solidFill>
              </a:rPr>
              <a:t>È successo solo a me? </a:t>
            </a:r>
            <a:r>
              <a:rPr lang="it-IT" sz="3200" i="1" dirty="0" smtClean="0">
                <a:solidFill>
                  <a:schemeClr val="tx1"/>
                </a:solidFill>
              </a:rPr>
              <a:t>Ascolto e Condivido…</a:t>
            </a:r>
          </a:p>
          <a:p>
            <a:pPr algn="l"/>
            <a:r>
              <a:rPr lang="it-IT" sz="3200" dirty="0" smtClean="0">
                <a:solidFill>
                  <a:schemeClr val="tx1"/>
                </a:solidFill>
              </a:rPr>
              <a:t>Come ne sono uscito? </a:t>
            </a:r>
            <a:r>
              <a:rPr lang="it-IT" sz="3200" i="1" dirty="0" smtClean="0">
                <a:solidFill>
                  <a:schemeClr val="tx1"/>
                </a:solidFill>
              </a:rPr>
              <a:t>Ringrazio </a:t>
            </a:r>
            <a:r>
              <a:rPr lang="it-IT" i="1" dirty="0" smtClean="0">
                <a:solidFill>
                  <a:schemeClr val="tx1"/>
                </a:solidFill>
              </a:rPr>
              <a:t>(</a:t>
            </a:r>
            <a:r>
              <a:rPr lang="it-IT" dirty="0" smtClean="0">
                <a:solidFill>
                  <a:schemeClr val="tx1"/>
                </a:solidFill>
              </a:rPr>
              <a:t>chi mi ha dato una mano) </a:t>
            </a:r>
            <a:r>
              <a:rPr lang="it-IT" sz="3200" i="1" dirty="0" smtClean="0">
                <a:solidFill>
                  <a:schemeClr val="tx1"/>
                </a:solidFill>
              </a:rPr>
              <a:t>e posso dare qualche consiglio</a:t>
            </a:r>
            <a:r>
              <a:rPr lang="it-IT" sz="3200" i="1" dirty="0" smtClean="0">
                <a:solidFill>
                  <a:schemeClr val="tx1"/>
                </a:solidFill>
              </a:rPr>
              <a:t>…</a:t>
            </a:r>
            <a:endParaRPr lang="it-IT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395</Words>
  <Application>Microsoft Office PowerPoint</Application>
  <PresentationFormat>On-screen Show (16:9)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 Light</vt:lpstr>
      <vt:lpstr>Sniglet</vt:lpstr>
      <vt:lpstr>Calibri</vt:lpstr>
      <vt:lpstr>Wingdings</vt:lpstr>
      <vt:lpstr>Arial</vt:lpstr>
      <vt:lpstr>Office Theme</vt:lpstr>
      <vt:lpstr>LO SHOCK CULTURALE</vt:lpstr>
      <vt:lpstr>Cos’è?</vt:lpstr>
      <vt:lpstr>PowerPoint Presentation</vt:lpstr>
      <vt:lpstr>PowerPoint Presentation</vt:lpstr>
      <vt:lpstr>Come affrontare lo shock culturale?</vt:lpstr>
      <vt:lpstr>Come affrontare lo shock culturale?</vt:lpstr>
      <vt:lpstr>Come affrontare lo shock culturale?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SHOCK CULTURALE</dc:title>
  <dc:creator>Stefano Giudici</dc:creator>
  <cp:lastModifiedBy>Stefano Giudici</cp:lastModifiedBy>
  <cp:revision>18</cp:revision>
  <dcterms:created xsi:type="dcterms:W3CDTF">2019-01-22T21:30:25Z</dcterms:created>
  <dcterms:modified xsi:type="dcterms:W3CDTF">2019-01-24T07:41:53Z</dcterms:modified>
</cp:coreProperties>
</file>