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5" r:id="rId3"/>
    <p:sldId id="266" r:id="rId4"/>
    <p:sldId id="267" r:id="rId5"/>
    <p:sldId id="268" r:id="rId6"/>
    <p:sldId id="273" r:id="rId7"/>
    <p:sldId id="279" r:id="rId8"/>
    <p:sldId id="276" r:id="rId9"/>
    <p:sldId id="277" r:id="rId10"/>
    <p:sldId id="278" r:id="rId11"/>
    <p:sldId id="280" r:id="rId12"/>
    <p:sldId id="258" r:id="rId13"/>
    <p:sldId id="283" r:id="rId14"/>
    <p:sldId id="284" r:id="rId15"/>
    <p:sldId id="286" r:id="rId16"/>
    <p:sldId id="287" r:id="rId17"/>
    <p:sldId id="281" r:id="rId18"/>
    <p:sldId id="288" r:id="rId19"/>
    <p:sldId id="289" r:id="rId20"/>
    <p:sldId id="261" r:id="rId21"/>
    <p:sldId id="291" r:id="rId22"/>
    <p:sldId id="262" r:id="rId23"/>
    <p:sldId id="293" r:id="rId24"/>
    <p:sldId id="292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BA59A-C254-4C3F-ADE3-5FC5BA6E907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AECA661-35FD-40AC-A9B4-0D57D4AC3D9E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1600" b="1" dirty="0" smtClean="0">
              <a:solidFill>
                <a:schemeClr val="bg1"/>
              </a:solidFill>
              <a:latin typeface="Arial Black" panose="020B0A04020102020204" pitchFamily="34" charset="0"/>
            </a:rPr>
            <a:t>1</a:t>
          </a:r>
          <a:r>
            <a:rPr lang="it-IT" sz="1600" b="1" dirty="0" smtClean="0">
              <a:solidFill>
                <a:schemeClr val="bg1"/>
              </a:solidFill>
            </a:rPr>
            <a:t>. le differenze </a:t>
          </a:r>
          <a:endParaRPr lang="it-IT" sz="1600" dirty="0">
            <a:solidFill>
              <a:schemeClr val="bg1"/>
            </a:solidFill>
          </a:endParaRPr>
        </a:p>
      </dgm:t>
    </dgm:pt>
    <dgm:pt modelId="{2A4F287E-F469-4A96-8919-6CCFEE46A9C5}" type="parTrans" cxnId="{0D7D5288-96A7-4407-ABE8-698227BDF982}">
      <dgm:prSet/>
      <dgm:spPr/>
      <dgm:t>
        <a:bodyPr/>
        <a:lstStyle/>
        <a:p>
          <a:endParaRPr lang="it-IT"/>
        </a:p>
      </dgm:t>
    </dgm:pt>
    <dgm:pt modelId="{7FD2471F-AE34-47E1-912E-460A24B9FB13}" type="sibTrans" cxnId="{0D7D5288-96A7-4407-ABE8-698227BDF982}">
      <dgm:prSet/>
      <dgm:spPr>
        <a:solidFill>
          <a:srgbClr val="7030A0"/>
        </a:solidFill>
      </dgm:spPr>
      <dgm:t>
        <a:bodyPr/>
        <a:lstStyle/>
        <a:p>
          <a:endParaRPr lang="it-IT"/>
        </a:p>
      </dgm:t>
    </dgm:pt>
    <dgm:pt modelId="{1C7C9566-15E1-40CA-975C-BEF2F77D8244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1600" b="1" dirty="0" smtClean="0">
              <a:solidFill>
                <a:schemeClr val="bg1"/>
              </a:solidFill>
              <a:latin typeface="Arial Black" panose="020B0A04020102020204" pitchFamily="34" charset="0"/>
            </a:rPr>
            <a:t>2</a:t>
          </a:r>
          <a:r>
            <a:rPr lang="it-IT" sz="1600" b="1" dirty="0" smtClean="0">
              <a:solidFill>
                <a:schemeClr val="bg1"/>
              </a:solidFill>
            </a:rPr>
            <a:t>. le divergenze</a:t>
          </a:r>
          <a:endParaRPr lang="it-IT" sz="1600" dirty="0">
            <a:solidFill>
              <a:schemeClr val="bg1"/>
            </a:solidFill>
          </a:endParaRPr>
        </a:p>
      </dgm:t>
    </dgm:pt>
    <dgm:pt modelId="{5C3CF5F4-1FCB-4F87-BC62-B04560EE093C}" type="parTrans" cxnId="{45D20919-3697-4BF0-B727-66B586897B02}">
      <dgm:prSet/>
      <dgm:spPr/>
      <dgm:t>
        <a:bodyPr/>
        <a:lstStyle/>
        <a:p>
          <a:endParaRPr lang="it-IT"/>
        </a:p>
      </dgm:t>
    </dgm:pt>
    <dgm:pt modelId="{0AE794DF-3CA3-45C9-A24A-69C1CB21B780}" type="sibTrans" cxnId="{45D20919-3697-4BF0-B727-66B586897B02}">
      <dgm:prSet/>
      <dgm:spPr>
        <a:solidFill>
          <a:srgbClr val="7030A0"/>
        </a:solidFill>
      </dgm:spPr>
      <dgm:t>
        <a:bodyPr/>
        <a:lstStyle/>
        <a:p>
          <a:endParaRPr lang="it-IT"/>
        </a:p>
      </dgm:t>
    </dgm:pt>
    <dgm:pt modelId="{CDE3DD06-E1DF-45D5-B52B-F0EB80990480}">
      <dgm:prSet phldrT="[Testo]" custT="1"/>
      <dgm:spPr>
        <a:solidFill>
          <a:srgbClr val="26683C"/>
        </a:solidFill>
      </dgm:spPr>
      <dgm:t>
        <a:bodyPr/>
        <a:lstStyle/>
        <a:p>
          <a:r>
            <a:rPr lang="it-IT" sz="1600" b="1" dirty="0" smtClean="0">
              <a:solidFill>
                <a:schemeClr val="bg1"/>
              </a:solidFill>
              <a:latin typeface="Arial Black" panose="020B0A04020102020204" pitchFamily="34" charset="0"/>
            </a:rPr>
            <a:t>3</a:t>
          </a:r>
          <a:r>
            <a:rPr lang="it-IT" sz="1600" b="1" dirty="0" smtClean="0">
              <a:solidFill>
                <a:schemeClr val="bg1"/>
              </a:solidFill>
            </a:rPr>
            <a:t>. il confronto</a:t>
          </a:r>
          <a:endParaRPr lang="it-IT" sz="1600" b="1" dirty="0">
            <a:solidFill>
              <a:schemeClr val="bg1"/>
            </a:solidFill>
          </a:endParaRPr>
        </a:p>
      </dgm:t>
    </dgm:pt>
    <dgm:pt modelId="{FD64BE19-584F-4DC8-96D5-276A3E18C499}" type="parTrans" cxnId="{DAF314FD-3CE4-49E8-906C-B802BCCA7274}">
      <dgm:prSet/>
      <dgm:spPr/>
      <dgm:t>
        <a:bodyPr/>
        <a:lstStyle/>
        <a:p>
          <a:endParaRPr lang="it-IT"/>
        </a:p>
      </dgm:t>
    </dgm:pt>
    <dgm:pt modelId="{F9CB7803-53F6-47AB-872B-1060AF8FBF57}" type="sibTrans" cxnId="{DAF314FD-3CE4-49E8-906C-B802BCCA7274}">
      <dgm:prSet/>
      <dgm:spPr>
        <a:solidFill>
          <a:srgbClr val="7030A0"/>
        </a:solidFill>
      </dgm:spPr>
      <dgm:t>
        <a:bodyPr/>
        <a:lstStyle/>
        <a:p>
          <a:endParaRPr lang="it-IT"/>
        </a:p>
      </dgm:t>
    </dgm:pt>
    <dgm:pt modelId="{69AD06E6-5DD6-4B7E-8265-0B1968369BC7}">
      <dgm:prSet phldrT="[Testo]" custT="1"/>
      <dgm:spPr>
        <a:solidFill>
          <a:srgbClr val="3B6353"/>
        </a:solidFill>
      </dgm:spPr>
      <dgm:t>
        <a:bodyPr/>
        <a:lstStyle/>
        <a:p>
          <a:r>
            <a:rPr lang="it-IT" sz="1600" b="1" dirty="0" smtClean="0">
              <a:solidFill>
                <a:schemeClr val="bg1"/>
              </a:solidFill>
              <a:latin typeface="Arial Black" panose="020B0A04020102020204" pitchFamily="34" charset="0"/>
            </a:rPr>
            <a:t>4</a:t>
          </a:r>
          <a:r>
            <a:rPr lang="it-IT" sz="1600" b="1" dirty="0" smtClean="0">
              <a:solidFill>
                <a:schemeClr val="bg1"/>
              </a:solidFill>
            </a:rPr>
            <a:t>. il dissenso</a:t>
          </a:r>
          <a:endParaRPr lang="it-IT" sz="1600" dirty="0">
            <a:solidFill>
              <a:schemeClr val="bg1"/>
            </a:solidFill>
          </a:endParaRPr>
        </a:p>
      </dgm:t>
    </dgm:pt>
    <dgm:pt modelId="{72E015E0-ED98-4B55-80A0-89AA7D2815CB}" type="parTrans" cxnId="{58E33CC3-6B4E-458D-B6B7-7DB263B007FF}">
      <dgm:prSet/>
      <dgm:spPr/>
      <dgm:t>
        <a:bodyPr/>
        <a:lstStyle/>
        <a:p>
          <a:endParaRPr lang="it-IT"/>
        </a:p>
      </dgm:t>
    </dgm:pt>
    <dgm:pt modelId="{F696698B-B116-47B1-B908-FEF69DC3CB1A}" type="sibTrans" cxnId="{58E33CC3-6B4E-458D-B6B7-7DB263B007FF}">
      <dgm:prSet/>
      <dgm:spPr>
        <a:solidFill>
          <a:srgbClr val="7030A0"/>
        </a:solidFill>
      </dgm:spPr>
      <dgm:t>
        <a:bodyPr/>
        <a:lstStyle/>
        <a:p>
          <a:endParaRPr lang="it-IT"/>
        </a:p>
      </dgm:t>
    </dgm:pt>
    <dgm:pt modelId="{413E212E-34F1-4721-A801-A11F81DF71D0}">
      <dgm:prSet phldrT="[Testo]" custT="1"/>
      <dgm:spPr>
        <a:solidFill>
          <a:srgbClr val="FF0000"/>
        </a:solidFill>
      </dgm:spPr>
      <dgm:t>
        <a:bodyPr/>
        <a:lstStyle/>
        <a:p>
          <a:r>
            <a:rPr lang="it-IT" sz="1600" b="1" dirty="0" smtClean="0">
              <a:solidFill>
                <a:schemeClr val="bg1"/>
              </a:solidFill>
              <a:latin typeface="Arial Black" panose="020B0A04020102020204" pitchFamily="34" charset="0"/>
            </a:rPr>
            <a:t>5</a:t>
          </a:r>
          <a:r>
            <a:rPr lang="it-IT" sz="1600" b="1" dirty="0" smtClean="0">
              <a:solidFill>
                <a:schemeClr val="bg1"/>
              </a:solidFill>
            </a:rPr>
            <a:t>. il conflitto</a:t>
          </a:r>
          <a:endParaRPr lang="it-IT" sz="1600" b="1" dirty="0">
            <a:solidFill>
              <a:schemeClr val="bg1"/>
            </a:solidFill>
          </a:endParaRPr>
        </a:p>
      </dgm:t>
    </dgm:pt>
    <dgm:pt modelId="{BB0948B6-0CA8-4D43-9F47-B6341D9FCE9F}" type="parTrans" cxnId="{770EE69F-F93F-4D07-97C7-3C25C1908409}">
      <dgm:prSet/>
      <dgm:spPr/>
      <dgm:t>
        <a:bodyPr/>
        <a:lstStyle/>
        <a:p>
          <a:endParaRPr lang="it-IT"/>
        </a:p>
      </dgm:t>
    </dgm:pt>
    <dgm:pt modelId="{C42559F8-7CE1-4C3F-90B7-81256021F1D6}" type="sibTrans" cxnId="{770EE69F-F93F-4D07-97C7-3C25C190840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29EDE85D-24FE-49A9-8DB1-96EFBD8CB737}" type="pres">
      <dgm:prSet presAssocID="{088BA59A-C254-4C3F-ADE3-5FC5BA6E90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C1EDE1B-4C9C-4EB5-ADEA-47D205997CF9}" type="pres">
      <dgm:prSet presAssocID="{2AECA661-35FD-40AC-A9B4-0D57D4AC3D9E}" presName="node" presStyleLbl="node1" presStyleIdx="0" presStyleCnt="5" custScaleX="167711" custScaleY="107551" custRadScaleRad="333907" custRadScaleInc="-2308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73253B-1699-42BB-B26C-238898BBCE5E}" type="pres">
      <dgm:prSet presAssocID="{7FD2471F-AE34-47E1-912E-460A24B9FB13}" presName="sibTrans" presStyleLbl="sibTrans2D1" presStyleIdx="0" presStyleCnt="5" custScaleX="154155"/>
      <dgm:spPr/>
      <dgm:t>
        <a:bodyPr/>
        <a:lstStyle/>
        <a:p>
          <a:endParaRPr lang="it-IT"/>
        </a:p>
      </dgm:t>
    </dgm:pt>
    <dgm:pt modelId="{6AAEDA9F-1FE6-4ED9-B410-6ECA06D5805A}" type="pres">
      <dgm:prSet presAssocID="{7FD2471F-AE34-47E1-912E-460A24B9FB13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37BF06D3-6CBF-40CF-8064-A61346457025}" type="pres">
      <dgm:prSet presAssocID="{1C7C9566-15E1-40CA-975C-BEF2F77D8244}" presName="node" presStyleLbl="node1" presStyleIdx="1" presStyleCnt="5" custScaleX="186325" custScaleY="110504" custRadScaleRad="167750" custRadScaleInc="-41278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9BD33B-CB4E-42B6-A1B6-CB723A74EF23}" type="pres">
      <dgm:prSet presAssocID="{0AE794DF-3CA3-45C9-A24A-69C1CB21B780}" presName="sibTrans" presStyleLbl="sibTrans2D1" presStyleIdx="1" presStyleCnt="5" custScaleX="135923"/>
      <dgm:spPr/>
      <dgm:t>
        <a:bodyPr/>
        <a:lstStyle/>
        <a:p>
          <a:endParaRPr lang="it-IT"/>
        </a:p>
      </dgm:t>
    </dgm:pt>
    <dgm:pt modelId="{FD3C9CFB-8ADC-41C3-BFB1-740D8F0DE036}" type="pres">
      <dgm:prSet presAssocID="{0AE794DF-3CA3-45C9-A24A-69C1CB21B780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18FC7660-DC05-400F-9B8C-6DFF13BDD861}" type="pres">
      <dgm:prSet presAssocID="{CDE3DD06-E1DF-45D5-B52B-F0EB80990480}" presName="node" presStyleLbl="node1" presStyleIdx="2" presStyleCnt="5" custScaleX="172654" custScaleY="99245" custRadScaleRad="36663" custRadScaleInc="-36888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66B0D6-5D62-4554-B220-EF2AB971BC0F}" type="pres">
      <dgm:prSet presAssocID="{F9CB7803-53F6-47AB-872B-1060AF8FBF57}" presName="sibTrans" presStyleLbl="sibTrans2D1" presStyleIdx="2" presStyleCnt="5" custScaleX="180582" custScaleY="123345"/>
      <dgm:spPr/>
      <dgm:t>
        <a:bodyPr/>
        <a:lstStyle/>
        <a:p>
          <a:endParaRPr lang="it-IT"/>
        </a:p>
      </dgm:t>
    </dgm:pt>
    <dgm:pt modelId="{250C5CE2-B8CA-49EC-B382-62FDE7994900}" type="pres">
      <dgm:prSet presAssocID="{F9CB7803-53F6-47AB-872B-1060AF8FBF57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844F4F2A-0450-4205-9CBF-7AE54DF8E0D0}" type="pres">
      <dgm:prSet presAssocID="{69AD06E6-5DD6-4B7E-8265-0B1968369BC7}" presName="node" presStyleLbl="node1" presStyleIdx="3" presStyleCnt="5" custScaleX="168753" custRadScaleRad="164995" custRadScaleInc="-3919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1A71CC-7D4E-4E99-80A6-8C44A8E48759}" type="pres">
      <dgm:prSet presAssocID="{F696698B-B116-47B1-B908-FEF69DC3CB1A}" presName="sibTrans" presStyleLbl="sibTrans2D1" presStyleIdx="3" presStyleCnt="5" custScaleX="196175" custScaleY="131070"/>
      <dgm:spPr/>
      <dgm:t>
        <a:bodyPr/>
        <a:lstStyle/>
        <a:p>
          <a:endParaRPr lang="it-IT"/>
        </a:p>
      </dgm:t>
    </dgm:pt>
    <dgm:pt modelId="{9B2B7735-0C16-461F-A5E7-C7690F9A03B2}" type="pres">
      <dgm:prSet presAssocID="{F696698B-B116-47B1-B908-FEF69DC3CB1A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C3585E6B-85C4-4962-A5EB-7988808FFDB8}" type="pres">
      <dgm:prSet presAssocID="{413E212E-34F1-4721-A801-A11F81DF71D0}" presName="node" presStyleLbl="node1" presStyleIdx="4" presStyleCnt="5" custScaleX="177671" custScaleY="110227" custRadScaleRad="333419" custRadScaleInc="4313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AFEDD5-D451-4C95-A138-8F590FE08F1E}" type="pres">
      <dgm:prSet presAssocID="{C42559F8-7CE1-4C3F-90B7-81256021F1D6}" presName="sibTrans" presStyleLbl="sibTrans2D1" presStyleIdx="4" presStyleCnt="5" custAng="10794559" custLinFactY="100000" custLinFactNeighborX="-3967" custLinFactNeighborY="148463"/>
      <dgm:spPr/>
      <dgm:t>
        <a:bodyPr/>
        <a:lstStyle/>
        <a:p>
          <a:endParaRPr lang="it-IT"/>
        </a:p>
      </dgm:t>
    </dgm:pt>
    <dgm:pt modelId="{E001BE8E-CF97-42E0-AADC-8F0A748BECE4}" type="pres">
      <dgm:prSet presAssocID="{C42559F8-7CE1-4C3F-90B7-81256021F1D6}" presName="connectorText" presStyleLbl="sibTrans2D1" presStyleIdx="4" presStyleCnt="5"/>
      <dgm:spPr/>
      <dgm:t>
        <a:bodyPr/>
        <a:lstStyle/>
        <a:p>
          <a:endParaRPr lang="it-IT"/>
        </a:p>
      </dgm:t>
    </dgm:pt>
  </dgm:ptLst>
  <dgm:cxnLst>
    <dgm:cxn modelId="{495ABFD3-79A0-4E08-891E-F274BE6DAE57}" type="presOf" srcId="{F9CB7803-53F6-47AB-872B-1060AF8FBF57}" destId="{F366B0D6-5D62-4554-B220-EF2AB971BC0F}" srcOrd="0" destOrd="0" presId="urn:microsoft.com/office/officeart/2005/8/layout/cycle2"/>
    <dgm:cxn modelId="{58E33CC3-6B4E-458D-B6B7-7DB263B007FF}" srcId="{088BA59A-C254-4C3F-ADE3-5FC5BA6E9076}" destId="{69AD06E6-5DD6-4B7E-8265-0B1968369BC7}" srcOrd="3" destOrd="0" parTransId="{72E015E0-ED98-4B55-80A0-89AA7D2815CB}" sibTransId="{F696698B-B116-47B1-B908-FEF69DC3CB1A}"/>
    <dgm:cxn modelId="{9468528F-720E-481D-B00E-3A92369D8641}" type="presOf" srcId="{C42559F8-7CE1-4C3F-90B7-81256021F1D6}" destId="{E001BE8E-CF97-42E0-AADC-8F0A748BECE4}" srcOrd="1" destOrd="0" presId="urn:microsoft.com/office/officeart/2005/8/layout/cycle2"/>
    <dgm:cxn modelId="{F82037C0-4B03-4984-8201-0E187866FFA3}" type="presOf" srcId="{7FD2471F-AE34-47E1-912E-460A24B9FB13}" destId="{7E73253B-1699-42BB-B26C-238898BBCE5E}" srcOrd="0" destOrd="0" presId="urn:microsoft.com/office/officeart/2005/8/layout/cycle2"/>
    <dgm:cxn modelId="{B6258FAE-AC7F-4AEE-96B2-E8BD618F8B4F}" type="presOf" srcId="{F696698B-B116-47B1-B908-FEF69DC3CB1A}" destId="{9B2B7735-0C16-461F-A5E7-C7690F9A03B2}" srcOrd="1" destOrd="0" presId="urn:microsoft.com/office/officeart/2005/8/layout/cycle2"/>
    <dgm:cxn modelId="{DAF314FD-3CE4-49E8-906C-B802BCCA7274}" srcId="{088BA59A-C254-4C3F-ADE3-5FC5BA6E9076}" destId="{CDE3DD06-E1DF-45D5-B52B-F0EB80990480}" srcOrd="2" destOrd="0" parTransId="{FD64BE19-584F-4DC8-96D5-276A3E18C499}" sibTransId="{F9CB7803-53F6-47AB-872B-1060AF8FBF57}"/>
    <dgm:cxn modelId="{AA0AC2E2-CD80-4FF1-8E3F-B8A6A5F68A9F}" type="presOf" srcId="{C42559F8-7CE1-4C3F-90B7-81256021F1D6}" destId="{36AFEDD5-D451-4C95-A138-8F590FE08F1E}" srcOrd="0" destOrd="0" presId="urn:microsoft.com/office/officeart/2005/8/layout/cycle2"/>
    <dgm:cxn modelId="{FF59D8ED-9A32-4E0C-81E3-B4A099695CF3}" type="presOf" srcId="{088BA59A-C254-4C3F-ADE3-5FC5BA6E9076}" destId="{29EDE85D-24FE-49A9-8DB1-96EFBD8CB737}" srcOrd="0" destOrd="0" presId="urn:microsoft.com/office/officeart/2005/8/layout/cycle2"/>
    <dgm:cxn modelId="{770EE69F-F93F-4D07-97C7-3C25C1908409}" srcId="{088BA59A-C254-4C3F-ADE3-5FC5BA6E9076}" destId="{413E212E-34F1-4721-A801-A11F81DF71D0}" srcOrd="4" destOrd="0" parTransId="{BB0948B6-0CA8-4D43-9F47-B6341D9FCE9F}" sibTransId="{C42559F8-7CE1-4C3F-90B7-81256021F1D6}"/>
    <dgm:cxn modelId="{18E2EDEF-5D45-4345-A29E-56B36DF87935}" type="presOf" srcId="{69AD06E6-5DD6-4B7E-8265-0B1968369BC7}" destId="{844F4F2A-0450-4205-9CBF-7AE54DF8E0D0}" srcOrd="0" destOrd="0" presId="urn:microsoft.com/office/officeart/2005/8/layout/cycle2"/>
    <dgm:cxn modelId="{E90378E0-0EF1-471A-8675-743A00285592}" type="presOf" srcId="{CDE3DD06-E1DF-45D5-B52B-F0EB80990480}" destId="{18FC7660-DC05-400F-9B8C-6DFF13BDD861}" srcOrd="0" destOrd="0" presId="urn:microsoft.com/office/officeart/2005/8/layout/cycle2"/>
    <dgm:cxn modelId="{33CF69F1-7469-4084-B02C-A906821A721E}" type="presOf" srcId="{1C7C9566-15E1-40CA-975C-BEF2F77D8244}" destId="{37BF06D3-6CBF-40CF-8064-A61346457025}" srcOrd="0" destOrd="0" presId="urn:microsoft.com/office/officeart/2005/8/layout/cycle2"/>
    <dgm:cxn modelId="{2119A6BA-E663-48BE-B564-9B092DADCC5E}" type="presOf" srcId="{F9CB7803-53F6-47AB-872B-1060AF8FBF57}" destId="{250C5CE2-B8CA-49EC-B382-62FDE7994900}" srcOrd="1" destOrd="0" presId="urn:microsoft.com/office/officeart/2005/8/layout/cycle2"/>
    <dgm:cxn modelId="{2CAA1978-4382-4A2E-B105-3435F594E8B7}" type="presOf" srcId="{2AECA661-35FD-40AC-A9B4-0D57D4AC3D9E}" destId="{4C1EDE1B-4C9C-4EB5-ADEA-47D205997CF9}" srcOrd="0" destOrd="0" presId="urn:microsoft.com/office/officeart/2005/8/layout/cycle2"/>
    <dgm:cxn modelId="{040C8609-EB09-4A95-9FBF-C2CE4ABC7737}" type="presOf" srcId="{0AE794DF-3CA3-45C9-A24A-69C1CB21B780}" destId="{A69BD33B-CB4E-42B6-A1B6-CB723A74EF23}" srcOrd="0" destOrd="0" presId="urn:microsoft.com/office/officeart/2005/8/layout/cycle2"/>
    <dgm:cxn modelId="{C6535E12-8305-460E-A265-064E43FFF161}" type="presOf" srcId="{0AE794DF-3CA3-45C9-A24A-69C1CB21B780}" destId="{FD3C9CFB-8ADC-41C3-BFB1-740D8F0DE036}" srcOrd="1" destOrd="0" presId="urn:microsoft.com/office/officeart/2005/8/layout/cycle2"/>
    <dgm:cxn modelId="{45D20919-3697-4BF0-B727-66B586897B02}" srcId="{088BA59A-C254-4C3F-ADE3-5FC5BA6E9076}" destId="{1C7C9566-15E1-40CA-975C-BEF2F77D8244}" srcOrd="1" destOrd="0" parTransId="{5C3CF5F4-1FCB-4F87-BC62-B04560EE093C}" sibTransId="{0AE794DF-3CA3-45C9-A24A-69C1CB21B780}"/>
    <dgm:cxn modelId="{0D7D5288-96A7-4407-ABE8-698227BDF982}" srcId="{088BA59A-C254-4C3F-ADE3-5FC5BA6E9076}" destId="{2AECA661-35FD-40AC-A9B4-0D57D4AC3D9E}" srcOrd="0" destOrd="0" parTransId="{2A4F287E-F469-4A96-8919-6CCFEE46A9C5}" sibTransId="{7FD2471F-AE34-47E1-912E-460A24B9FB13}"/>
    <dgm:cxn modelId="{0B906BB0-F982-4C0D-8ACB-55D4941733C8}" type="presOf" srcId="{413E212E-34F1-4721-A801-A11F81DF71D0}" destId="{C3585E6B-85C4-4962-A5EB-7988808FFDB8}" srcOrd="0" destOrd="0" presId="urn:microsoft.com/office/officeart/2005/8/layout/cycle2"/>
    <dgm:cxn modelId="{0FCD6F2C-984A-407C-B3F2-A738B33AABC7}" type="presOf" srcId="{7FD2471F-AE34-47E1-912E-460A24B9FB13}" destId="{6AAEDA9F-1FE6-4ED9-B410-6ECA06D5805A}" srcOrd="1" destOrd="0" presId="urn:microsoft.com/office/officeart/2005/8/layout/cycle2"/>
    <dgm:cxn modelId="{DB71D276-38CA-4899-93EC-55FEAD564CFD}" type="presOf" srcId="{F696698B-B116-47B1-B908-FEF69DC3CB1A}" destId="{BA1A71CC-7D4E-4E99-80A6-8C44A8E48759}" srcOrd="0" destOrd="0" presId="urn:microsoft.com/office/officeart/2005/8/layout/cycle2"/>
    <dgm:cxn modelId="{CDEBB57D-B9FE-4CA8-9F9D-3CB032B40E0D}" type="presParOf" srcId="{29EDE85D-24FE-49A9-8DB1-96EFBD8CB737}" destId="{4C1EDE1B-4C9C-4EB5-ADEA-47D205997CF9}" srcOrd="0" destOrd="0" presId="urn:microsoft.com/office/officeart/2005/8/layout/cycle2"/>
    <dgm:cxn modelId="{E3F408C4-FC37-4BF4-9C46-5D453DB01BFC}" type="presParOf" srcId="{29EDE85D-24FE-49A9-8DB1-96EFBD8CB737}" destId="{7E73253B-1699-42BB-B26C-238898BBCE5E}" srcOrd="1" destOrd="0" presId="urn:microsoft.com/office/officeart/2005/8/layout/cycle2"/>
    <dgm:cxn modelId="{0AEF7A7F-7B6D-4A07-9B4E-47AD87652E3A}" type="presParOf" srcId="{7E73253B-1699-42BB-B26C-238898BBCE5E}" destId="{6AAEDA9F-1FE6-4ED9-B410-6ECA06D5805A}" srcOrd="0" destOrd="0" presId="urn:microsoft.com/office/officeart/2005/8/layout/cycle2"/>
    <dgm:cxn modelId="{64A43BF9-A0E7-4CAC-A2BD-DBB5890EB801}" type="presParOf" srcId="{29EDE85D-24FE-49A9-8DB1-96EFBD8CB737}" destId="{37BF06D3-6CBF-40CF-8064-A61346457025}" srcOrd="2" destOrd="0" presId="urn:microsoft.com/office/officeart/2005/8/layout/cycle2"/>
    <dgm:cxn modelId="{A1209EED-6C34-4AE1-A992-6472C7E34F08}" type="presParOf" srcId="{29EDE85D-24FE-49A9-8DB1-96EFBD8CB737}" destId="{A69BD33B-CB4E-42B6-A1B6-CB723A74EF23}" srcOrd="3" destOrd="0" presId="urn:microsoft.com/office/officeart/2005/8/layout/cycle2"/>
    <dgm:cxn modelId="{E7545CD0-3EC2-4B75-8E5F-52AD2C8D1D03}" type="presParOf" srcId="{A69BD33B-CB4E-42B6-A1B6-CB723A74EF23}" destId="{FD3C9CFB-8ADC-41C3-BFB1-740D8F0DE036}" srcOrd="0" destOrd="0" presId="urn:microsoft.com/office/officeart/2005/8/layout/cycle2"/>
    <dgm:cxn modelId="{D2886D27-C777-4E53-8AFD-A485F4783E57}" type="presParOf" srcId="{29EDE85D-24FE-49A9-8DB1-96EFBD8CB737}" destId="{18FC7660-DC05-400F-9B8C-6DFF13BDD861}" srcOrd="4" destOrd="0" presId="urn:microsoft.com/office/officeart/2005/8/layout/cycle2"/>
    <dgm:cxn modelId="{272F90CB-2A70-42A5-88BE-163B406BEED4}" type="presParOf" srcId="{29EDE85D-24FE-49A9-8DB1-96EFBD8CB737}" destId="{F366B0D6-5D62-4554-B220-EF2AB971BC0F}" srcOrd="5" destOrd="0" presId="urn:microsoft.com/office/officeart/2005/8/layout/cycle2"/>
    <dgm:cxn modelId="{BE6727FE-E4AF-407B-ABFA-F46076F91EE3}" type="presParOf" srcId="{F366B0D6-5D62-4554-B220-EF2AB971BC0F}" destId="{250C5CE2-B8CA-49EC-B382-62FDE7994900}" srcOrd="0" destOrd="0" presId="urn:microsoft.com/office/officeart/2005/8/layout/cycle2"/>
    <dgm:cxn modelId="{B6682949-5449-4248-86CF-6880C0C95342}" type="presParOf" srcId="{29EDE85D-24FE-49A9-8DB1-96EFBD8CB737}" destId="{844F4F2A-0450-4205-9CBF-7AE54DF8E0D0}" srcOrd="6" destOrd="0" presId="urn:microsoft.com/office/officeart/2005/8/layout/cycle2"/>
    <dgm:cxn modelId="{5597596A-5286-4608-97C1-81DBD3F9B899}" type="presParOf" srcId="{29EDE85D-24FE-49A9-8DB1-96EFBD8CB737}" destId="{BA1A71CC-7D4E-4E99-80A6-8C44A8E48759}" srcOrd="7" destOrd="0" presId="urn:microsoft.com/office/officeart/2005/8/layout/cycle2"/>
    <dgm:cxn modelId="{12EE1FBC-7FA4-48D6-84BE-A3CA358B2CEE}" type="presParOf" srcId="{BA1A71CC-7D4E-4E99-80A6-8C44A8E48759}" destId="{9B2B7735-0C16-461F-A5E7-C7690F9A03B2}" srcOrd="0" destOrd="0" presId="urn:microsoft.com/office/officeart/2005/8/layout/cycle2"/>
    <dgm:cxn modelId="{75F0C2AA-737F-4D05-A2D5-EB886A6098F4}" type="presParOf" srcId="{29EDE85D-24FE-49A9-8DB1-96EFBD8CB737}" destId="{C3585E6B-85C4-4962-A5EB-7988808FFDB8}" srcOrd="8" destOrd="0" presId="urn:microsoft.com/office/officeart/2005/8/layout/cycle2"/>
    <dgm:cxn modelId="{1C98A6CA-1EA8-481B-A334-E3AC5146130F}" type="presParOf" srcId="{29EDE85D-24FE-49A9-8DB1-96EFBD8CB737}" destId="{36AFEDD5-D451-4C95-A138-8F590FE08F1E}" srcOrd="9" destOrd="0" presId="urn:microsoft.com/office/officeart/2005/8/layout/cycle2"/>
    <dgm:cxn modelId="{E0A357AD-10A5-4404-ADCD-3B35CBFE5238}" type="presParOf" srcId="{36AFEDD5-D451-4C95-A138-8F590FE08F1E}" destId="{E001BE8E-CF97-42E0-AADC-8F0A748BECE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28DEEE-6BA8-40E6-B0E5-E4745F8F2B08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F3ADD1E-2201-4FB4-BF7D-6884BFEFBEFD}">
      <dgm:prSet phldrT="[Testo]"/>
      <dgm:spPr>
        <a:ln>
          <a:solidFill>
            <a:schemeClr val="tx1"/>
          </a:solidFill>
        </a:ln>
      </dgm:spPr>
      <dgm:t>
        <a:bodyPr/>
        <a:lstStyle/>
        <a:p>
          <a:r>
            <a:rPr lang="it-IT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rPr>
            <a:t>Identità Psicologica</a:t>
          </a:r>
          <a:endParaRPr lang="it-IT" dirty="0">
            <a:ln>
              <a:solidFill>
                <a:sysClr val="windowText" lastClr="000000"/>
              </a:solidFill>
            </a:ln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54AA45BE-8B78-4CCE-B407-0AB4AFD2DFE9}" type="parTrans" cxnId="{780C2E66-7FD0-4E57-8D29-48A69CBE85AC}">
      <dgm:prSet/>
      <dgm:spPr/>
      <dgm:t>
        <a:bodyPr/>
        <a:lstStyle/>
        <a:p>
          <a:endParaRPr lang="it-IT"/>
        </a:p>
      </dgm:t>
    </dgm:pt>
    <dgm:pt modelId="{4B0A5DF3-2E99-493C-ACE7-0F1E6D298ED0}" type="sibTrans" cxnId="{780C2E66-7FD0-4E57-8D29-48A69CBE85AC}">
      <dgm:prSet/>
      <dgm:spPr/>
      <dgm:t>
        <a:bodyPr/>
        <a:lstStyle/>
        <a:p>
          <a:endParaRPr lang="it-IT"/>
        </a:p>
      </dgm:t>
    </dgm:pt>
    <dgm:pt modelId="{98372C58-933E-441C-B585-3A7CEE7A2E6A}">
      <dgm:prSet phldrT="[Testo]"/>
      <dgm:spPr>
        <a:ln>
          <a:solidFill>
            <a:schemeClr val="tx1"/>
          </a:solidFill>
        </a:ln>
      </dgm:spPr>
      <dgm:t>
        <a:bodyPr/>
        <a:lstStyle/>
        <a:p>
          <a:r>
            <a:rPr lang="it-IT" dirty="0" smtClean="0">
              <a:ln>
                <a:solidFill>
                  <a:sysClr val="windowText" lastClr="000000"/>
                </a:solidFill>
              </a:ln>
              <a:solidFill>
                <a:srgbClr val="FF00FF"/>
              </a:solidFill>
              <a:latin typeface="Arial Black" panose="020B0A04020102020204" pitchFamily="34" charset="0"/>
            </a:rPr>
            <a:t>Identità socio-culturale</a:t>
          </a:r>
          <a:endParaRPr lang="it-IT" dirty="0">
            <a:ln>
              <a:solidFill>
                <a:sysClr val="windowText" lastClr="000000"/>
              </a:solidFill>
            </a:ln>
            <a:solidFill>
              <a:srgbClr val="FF00FF"/>
            </a:solidFill>
            <a:latin typeface="Arial Black" panose="020B0A04020102020204" pitchFamily="34" charset="0"/>
          </a:endParaRPr>
        </a:p>
      </dgm:t>
    </dgm:pt>
    <dgm:pt modelId="{15798121-4237-48F0-91D6-A3D213C8D59A}" type="parTrans" cxnId="{A1B359B6-9F0D-4706-AD1D-0290E91D2600}">
      <dgm:prSet/>
      <dgm:spPr/>
      <dgm:t>
        <a:bodyPr/>
        <a:lstStyle/>
        <a:p>
          <a:endParaRPr lang="it-IT"/>
        </a:p>
      </dgm:t>
    </dgm:pt>
    <dgm:pt modelId="{CC46446F-71A3-43DB-8A84-3461005DACA0}" type="sibTrans" cxnId="{A1B359B6-9F0D-4706-AD1D-0290E91D2600}">
      <dgm:prSet/>
      <dgm:spPr/>
      <dgm:t>
        <a:bodyPr/>
        <a:lstStyle/>
        <a:p>
          <a:endParaRPr lang="it-IT"/>
        </a:p>
      </dgm:t>
    </dgm:pt>
    <dgm:pt modelId="{3F2FE9F0-F72B-431F-987B-40242325892C}">
      <dgm:prSet phldrT="[Testo]"/>
      <dgm:spPr>
        <a:ln>
          <a:solidFill>
            <a:schemeClr val="tx1"/>
          </a:solidFill>
        </a:ln>
      </dgm:spPr>
      <dgm:t>
        <a:bodyPr/>
        <a:lstStyle/>
        <a:p>
          <a:r>
            <a:rPr lang="it-IT" dirty="0" smtClean="0">
              <a:ln>
                <a:solidFill>
                  <a:sysClr val="windowText" lastClr="000000"/>
                </a:solidFill>
              </a:ln>
              <a:solidFill>
                <a:srgbClr val="0091EA"/>
              </a:solidFill>
              <a:latin typeface="Arial Black" panose="020B0A04020102020204" pitchFamily="34" charset="0"/>
            </a:rPr>
            <a:t>Identità Religiosa</a:t>
          </a:r>
          <a:endParaRPr lang="it-IT" dirty="0">
            <a:ln>
              <a:solidFill>
                <a:sysClr val="windowText" lastClr="000000"/>
              </a:solidFill>
            </a:ln>
            <a:solidFill>
              <a:srgbClr val="0091EA"/>
            </a:solidFill>
            <a:latin typeface="Arial Black" panose="020B0A04020102020204" pitchFamily="34" charset="0"/>
          </a:endParaRPr>
        </a:p>
      </dgm:t>
    </dgm:pt>
    <dgm:pt modelId="{9DC0CA5A-F0CE-4929-B071-809DF506E8A6}" type="parTrans" cxnId="{0A462A0C-CF10-4319-AEB8-D0F73C475443}">
      <dgm:prSet/>
      <dgm:spPr/>
      <dgm:t>
        <a:bodyPr/>
        <a:lstStyle/>
        <a:p>
          <a:endParaRPr lang="it-IT"/>
        </a:p>
      </dgm:t>
    </dgm:pt>
    <dgm:pt modelId="{46149BA3-55DB-41D3-9C17-A396D70E6C45}" type="sibTrans" cxnId="{0A462A0C-CF10-4319-AEB8-D0F73C475443}">
      <dgm:prSet/>
      <dgm:spPr/>
      <dgm:t>
        <a:bodyPr/>
        <a:lstStyle/>
        <a:p>
          <a:endParaRPr lang="it-IT"/>
        </a:p>
      </dgm:t>
    </dgm:pt>
    <dgm:pt modelId="{4EF27DC0-9F1C-4BDA-A024-C18ADBFDF72A}">
      <dgm:prSet custT="1"/>
      <dgm:spPr>
        <a:ln>
          <a:solidFill>
            <a:schemeClr val="tx1"/>
          </a:solidFill>
        </a:ln>
        <a:scene3d>
          <a:camera prst="orthographicFront"/>
          <a:lightRig rig="threePt" dir="t"/>
        </a:scene3d>
      </dgm:spPr>
      <dgm:t>
        <a:bodyPr/>
        <a:lstStyle/>
        <a:p>
          <a:pPr algn="ctr"/>
          <a:r>
            <a:rPr lang="it-IT" sz="3200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 Black" panose="020B0A04020102020204" pitchFamily="34" charset="0"/>
            </a:rPr>
            <a:t>Identità di Fede</a:t>
          </a:r>
          <a:endParaRPr lang="it-IT" sz="3200" dirty="0">
            <a:ln>
              <a:solidFill>
                <a:sysClr val="windowText" lastClr="000000"/>
              </a:solidFill>
            </a:ln>
            <a:solidFill>
              <a:srgbClr val="00B050"/>
            </a:solidFill>
            <a:latin typeface="Arial Black" panose="020B0A04020102020204" pitchFamily="34" charset="0"/>
          </a:endParaRPr>
        </a:p>
      </dgm:t>
    </dgm:pt>
    <dgm:pt modelId="{1F131C45-49B2-48EA-8C60-7A7108B28E84}" type="parTrans" cxnId="{9975D7C1-C73B-474A-828E-120E59824103}">
      <dgm:prSet/>
      <dgm:spPr/>
      <dgm:t>
        <a:bodyPr/>
        <a:lstStyle/>
        <a:p>
          <a:endParaRPr lang="it-IT"/>
        </a:p>
      </dgm:t>
    </dgm:pt>
    <dgm:pt modelId="{22D12D43-B67A-4E52-805A-F27D99266D69}" type="sibTrans" cxnId="{9975D7C1-C73B-474A-828E-120E59824103}">
      <dgm:prSet/>
      <dgm:spPr/>
      <dgm:t>
        <a:bodyPr/>
        <a:lstStyle/>
        <a:p>
          <a:endParaRPr lang="it-IT"/>
        </a:p>
      </dgm:t>
    </dgm:pt>
    <dgm:pt modelId="{7D00A004-0420-4E35-A6C1-DA4150F7F48F}" type="pres">
      <dgm:prSet presAssocID="{1028DEEE-6BA8-40E6-B0E5-E4745F8F2B08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ABD06D2-6929-49C2-81C1-39CEA4C10FF7}" type="pres">
      <dgm:prSet presAssocID="{2F3ADD1E-2201-4FB4-BF7D-6884BFEFBEFD}" presName="circle1" presStyleLbl="lnNode1" presStyleIdx="0" presStyleCnt="4"/>
      <dgm:spPr/>
    </dgm:pt>
    <dgm:pt modelId="{100E114F-E68F-44E1-B58B-CDF030AA7FF5}" type="pres">
      <dgm:prSet presAssocID="{2F3ADD1E-2201-4FB4-BF7D-6884BFEFBEFD}" presName="text1" presStyleLbl="revTx" presStyleIdx="0" presStyleCnt="4" custScaleY="693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3CD48F-012B-48B1-8CE0-B9DF3E8A19A3}" type="pres">
      <dgm:prSet presAssocID="{2F3ADD1E-2201-4FB4-BF7D-6884BFEFBEFD}" presName="line1" presStyleLbl="callout" presStyleIdx="0" presStyleCnt="8"/>
      <dgm:spPr/>
    </dgm:pt>
    <dgm:pt modelId="{6930A3B1-1710-4B75-B7FD-7A7F6AC588F7}" type="pres">
      <dgm:prSet presAssocID="{2F3ADD1E-2201-4FB4-BF7D-6884BFEFBEFD}" presName="d1" presStyleLbl="callout" presStyleIdx="1" presStyleCnt="8"/>
      <dgm:spPr/>
    </dgm:pt>
    <dgm:pt modelId="{D435E05A-B9E5-4A45-A4F4-BCF938CBF52A}" type="pres">
      <dgm:prSet presAssocID="{98372C58-933E-441C-B585-3A7CEE7A2E6A}" presName="circle2" presStyleLbl="lnNode1" presStyleIdx="1" presStyleCnt="4"/>
      <dgm:spPr>
        <a:solidFill>
          <a:srgbClr val="00B050"/>
        </a:solidFill>
      </dgm:spPr>
    </dgm:pt>
    <dgm:pt modelId="{9A269E2C-ECDC-489C-AE9B-D0F90F7D7BA6}" type="pres">
      <dgm:prSet presAssocID="{98372C58-933E-441C-B585-3A7CEE7A2E6A}" presName="text2" presStyleLbl="revTx" presStyleIdx="1" presStyleCnt="4" custScaleY="783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AC1962-2109-4904-8BD8-341835551B8F}" type="pres">
      <dgm:prSet presAssocID="{98372C58-933E-441C-B585-3A7CEE7A2E6A}" presName="line2" presStyleLbl="callout" presStyleIdx="2" presStyleCnt="8"/>
      <dgm:spPr/>
    </dgm:pt>
    <dgm:pt modelId="{40CC75EB-E86A-4938-ACCE-AF4B64F1467F}" type="pres">
      <dgm:prSet presAssocID="{98372C58-933E-441C-B585-3A7CEE7A2E6A}" presName="d2" presStyleLbl="callout" presStyleIdx="3" presStyleCnt="8"/>
      <dgm:spPr/>
    </dgm:pt>
    <dgm:pt modelId="{F3469BC7-1147-4872-B626-5FCE9F61CB66}" type="pres">
      <dgm:prSet presAssocID="{3F2FE9F0-F72B-431F-987B-40242325892C}" presName="circle3" presStyleLbl="lnNode1" presStyleIdx="2" presStyleCnt="4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17FC56EF-C0DC-4DA6-BF4F-76184B562D25}" type="pres">
      <dgm:prSet presAssocID="{3F2FE9F0-F72B-431F-987B-40242325892C}" presName="text3" presStyleLbl="revTx" presStyleIdx="2" presStyleCnt="4" custScaleY="676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8DE8AE-4587-420E-970C-FD72BCC11FED}" type="pres">
      <dgm:prSet presAssocID="{3F2FE9F0-F72B-431F-987B-40242325892C}" presName="line3" presStyleLbl="callout" presStyleIdx="4" presStyleCnt="8"/>
      <dgm:spPr/>
    </dgm:pt>
    <dgm:pt modelId="{F95B2646-DCD5-4439-97E5-6B50286807FB}" type="pres">
      <dgm:prSet presAssocID="{3F2FE9F0-F72B-431F-987B-40242325892C}" presName="d3" presStyleLbl="callout" presStyleIdx="5" presStyleCnt="8"/>
      <dgm:spPr/>
    </dgm:pt>
    <dgm:pt modelId="{D62BFF79-167A-49D0-B6CE-C0A7145B22CC}" type="pres">
      <dgm:prSet presAssocID="{4EF27DC0-9F1C-4BDA-A024-C18ADBFDF72A}" presName="circle4" presStyleLbl="lnNod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C8D4A54B-19C7-434B-B0D0-F3559DF5A9D7}" type="pres">
      <dgm:prSet presAssocID="{4EF27DC0-9F1C-4BDA-A024-C18ADBFDF72A}" presName="text4" presStyleLbl="revTx" presStyleIdx="3" presStyleCnt="4" custScaleY="803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802D71-A226-4930-BBAA-13895F4327DA}" type="pres">
      <dgm:prSet presAssocID="{4EF27DC0-9F1C-4BDA-A024-C18ADBFDF72A}" presName="line4" presStyleLbl="callout" presStyleIdx="6" presStyleCnt="8"/>
      <dgm:spPr/>
    </dgm:pt>
    <dgm:pt modelId="{18A467F3-901F-4399-B08E-FE79CCD8F6BB}" type="pres">
      <dgm:prSet presAssocID="{4EF27DC0-9F1C-4BDA-A024-C18ADBFDF72A}" presName="d4" presStyleLbl="callout" presStyleIdx="7" presStyleCnt="8"/>
      <dgm:spPr/>
    </dgm:pt>
  </dgm:ptLst>
  <dgm:cxnLst>
    <dgm:cxn modelId="{A1B359B6-9F0D-4706-AD1D-0290E91D2600}" srcId="{1028DEEE-6BA8-40E6-B0E5-E4745F8F2B08}" destId="{98372C58-933E-441C-B585-3A7CEE7A2E6A}" srcOrd="1" destOrd="0" parTransId="{15798121-4237-48F0-91D6-A3D213C8D59A}" sibTransId="{CC46446F-71A3-43DB-8A84-3461005DACA0}"/>
    <dgm:cxn modelId="{E97C6935-CCE4-4F18-BBEC-DB41AC01D218}" type="presOf" srcId="{1028DEEE-6BA8-40E6-B0E5-E4745F8F2B08}" destId="{7D00A004-0420-4E35-A6C1-DA4150F7F48F}" srcOrd="0" destOrd="0" presId="urn:microsoft.com/office/officeart/2005/8/layout/target1"/>
    <dgm:cxn modelId="{0A462A0C-CF10-4319-AEB8-D0F73C475443}" srcId="{1028DEEE-6BA8-40E6-B0E5-E4745F8F2B08}" destId="{3F2FE9F0-F72B-431F-987B-40242325892C}" srcOrd="2" destOrd="0" parTransId="{9DC0CA5A-F0CE-4929-B071-809DF506E8A6}" sibTransId="{46149BA3-55DB-41D3-9C17-A396D70E6C45}"/>
    <dgm:cxn modelId="{148EA06E-F041-4E36-A55A-4251D7B24191}" type="presOf" srcId="{2F3ADD1E-2201-4FB4-BF7D-6884BFEFBEFD}" destId="{100E114F-E68F-44E1-B58B-CDF030AA7FF5}" srcOrd="0" destOrd="0" presId="urn:microsoft.com/office/officeart/2005/8/layout/target1"/>
    <dgm:cxn modelId="{4B8EDB3E-F619-45CD-8C18-B7658603FD63}" type="presOf" srcId="{4EF27DC0-9F1C-4BDA-A024-C18ADBFDF72A}" destId="{C8D4A54B-19C7-434B-B0D0-F3559DF5A9D7}" srcOrd="0" destOrd="0" presId="urn:microsoft.com/office/officeart/2005/8/layout/target1"/>
    <dgm:cxn modelId="{D22DCC78-B187-4984-B543-519DD597E50D}" type="presOf" srcId="{98372C58-933E-441C-B585-3A7CEE7A2E6A}" destId="{9A269E2C-ECDC-489C-AE9B-D0F90F7D7BA6}" srcOrd="0" destOrd="0" presId="urn:microsoft.com/office/officeart/2005/8/layout/target1"/>
    <dgm:cxn modelId="{780C2E66-7FD0-4E57-8D29-48A69CBE85AC}" srcId="{1028DEEE-6BA8-40E6-B0E5-E4745F8F2B08}" destId="{2F3ADD1E-2201-4FB4-BF7D-6884BFEFBEFD}" srcOrd="0" destOrd="0" parTransId="{54AA45BE-8B78-4CCE-B407-0AB4AFD2DFE9}" sibTransId="{4B0A5DF3-2E99-493C-ACE7-0F1E6D298ED0}"/>
    <dgm:cxn modelId="{525A5C47-6FBE-4228-9037-8F45D9D95C18}" type="presOf" srcId="{3F2FE9F0-F72B-431F-987B-40242325892C}" destId="{17FC56EF-C0DC-4DA6-BF4F-76184B562D25}" srcOrd="0" destOrd="0" presId="urn:microsoft.com/office/officeart/2005/8/layout/target1"/>
    <dgm:cxn modelId="{9975D7C1-C73B-474A-828E-120E59824103}" srcId="{1028DEEE-6BA8-40E6-B0E5-E4745F8F2B08}" destId="{4EF27DC0-9F1C-4BDA-A024-C18ADBFDF72A}" srcOrd="3" destOrd="0" parTransId="{1F131C45-49B2-48EA-8C60-7A7108B28E84}" sibTransId="{22D12D43-B67A-4E52-805A-F27D99266D69}"/>
    <dgm:cxn modelId="{E39E77D8-9421-403D-A0CD-220FCD6A225E}" type="presParOf" srcId="{7D00A004-0420-4E35-A6C1-DA4150F7F48F}" destId="{1ABD06D2-6929-49C2-81C1-39CEA4C10FF7}" srcOrd="0" destOrd="0" presId="urn:microsoft.com/office/officeart/2005/8/layout/target1"/>
    <dgm:cxn modelId="{AC8E79E9-B241-451A-BAF9-4FC784F6F5B9}" type="presParOf" srcId="{7D00A004-0420-4E35-A6C1-DA4150F7F48F}" destId="{100E114F-E68F-44E1-B58B-CDF030AA7FF5}" srcOrd="1" destOrd="0" presId="urn:microsoft.com/office/officeart/2005/8/layout/target1"/>
    <dgm:cxn modelId="{DE4E11C5-98DA-4BEC-B005-21178376C9F6}" type="presParOf" srcId="{7D00A004-0420-4E35-A6C1-DA4150F7F48F}" destId="{343CD48F-012B-48B1-8CE0-B9DF3E8A19A3}" srcOrd="2" destOrd="0" presId="urn:microsoft.com/office/officeart/2005/8/layout/target1"/>
    <dgm:cxn modelId="{F82E712D-E7EE-46A5-8F34-46E8EAEE817F}" type="presParOf" srcId="{7D00A004-0420-4E35-A6C1-DA4150F7F48F}" destId="{6930A3B1-1710-4B75-B7FD-7A7F6AC588F7}" srcOrd="3" destOrd="0" presId="urn:microsoft.com/office/officeart/2005/8/layout/target1"/>
    <dgm:cxn modelId="{1C40E774-5A9E-47CD-B62A-C93F8635B653}" type="presParOf" srcId="{7D00A004-0420-4E35-A6C1-DA4150F7F48F}" destId="{D435E05A-B9E5-4A45-A4F4-BCF938CBF52A}" srcOrd="4" destOrd="0" presId="urn:microsoft.com/office/officeart/2005/8/layout/target1"/>
    <dgm:cxn modelId="{B598EE22-BD80-44EA-9E19-D8799A390CA8}" type="presParOf" srcId="{7D00A004-0420-4E35-A6C1-DA4150F7F48F}" destId="{9A269E2C-ECDC-489C-AE9B-D0F90F7D7BA6}" srcOrd="5" destOrd="0" presId="urn:microsoft.com/office/officeart/2005/8/layout/target1"/>
    <dgm:cxn modelId="{2024A223-D4C5-40A7-8063-9CC38827221C}" type="presParOf" srcId="{7D00A004-0420-4E35-A6C1-DA4150F7F48F}" destId="{2CAC1962-2109-4904-8BD8-341835551B8F}" srcOrd="6" destOrd="0" presId="urn:microsoft.com/office/officeart/2005/8/layout/target1"/>
    <dgm:cxn modelId="{AB241ED0-2283-441C-88DE-0ABD7AD1D8C7}" type="presParOf" srcId="{7D00A004-0420-4E35-A6C1-DA4150F7F48F}" destId="{40CC75EB-E86A-4938-ACCE-AF4B64F1467F}" srcOrd="7" destOrd="0" presId="urn:microsoft.com/office/officeart/2005/8/layout/target1"/>
    <dgm:cxn modelId="{57E77D85-D10D-4D4A-8D6A-587AEE2C18CD}" type="presParOf" srcId="{7D00A004-0420-4E35-A6C1-DA4150F7F48F}" destId="{F3469BC7-1147-4872-B626-5FCE9F61CB66}" srcOrd="8" destOrd="0" presId="urn:microsoft.com/office/officeart/2005/8/layout/target1"/>
    <dgm:cxn modelId="{4D0C8BB5-D709-41F4-B6A8-71810034105E}" type="presParOf" srcId="{7D00A004-0420-4E35-A6C1-DA4150F7F48F}" destId="{17FC56EF-C0DC-4DA6-BF4F-76184B562D25}" srcOrd="9" destOrd="0" presId="urn:microsoft.com/office/officeart/2005/8/layout/target1"/>
    <dgm:cxn modelId="{7C9261CC-E6F0-437D-85C5-9A7A9092E32D}" type="presParOf" srcId="{7D00A004-0420-4E35-A6C1-DA4150F7F48F}" destId="{758DE8AE-4587-420E-970C-FD72BCC11FED}" srcOrd="10" destOrd="0" presId="urn:microsoft.com/office/officeart/2005/8/layout/target1"/>
    <dgm:cxn modelId="{B2D0196A-4AAF-4520-8E4E-3794A03488FC}" type="presParOf" srcId="{7D00A004-0420-4E35-A6C1-DA4150F7F48F}" destId="{F95B2646-DCD5-4439-97E5-6B50286807FB}" srcOrd="11" destOrd="0" presId="urn:microsoft.com/office/officeart/2005/8/layout/target1"/>
    <dgm:cxn modelId="{A2CDE75D-E021-4E93-8FE5-85D1444124EC}" type="presParOf" srcId="{7D00A004-0420-4E35-A6C1-DA4150F7F48F}" destId="{D62BFF79-167A-49D0-B6CE-C0A7145B22CC}" srcOrd="12" destOrd="0" presId="urn:microsoft.com/office/officeart/2005/8/layout/target1"/>
    <dgm:cxn modelId="{84B4F755-02F2-4868-8B4A-024018886CD7}" type="presParOf" srcId="{7D00A004-0420-4E35-A6C1-DA4150F7F48F}" destId="{C8D4A54B-19C7-434B-B0D0-F3559DF5A9D7}" srcOrd="13" destOrd="0" presId="urn:microsoft.com/office/officeart/2005/8/layout/target1"/>
    <dgm:cxn modelId="{ED243951-9843-4E98-9F59-568E5EA3E52F}" type="presParOf" srcId="{7D00A004-0420-4E35-A6C1-DA4150F7F48F}" destId="{C2802D71-A226-4930-BBAA-13895F4327DA}" srcOrd="14" destOrd="0" presId="urn:microsoft.com/office/officeart/2005/8/layout/target1"/>
    <dgm:cxn modelId="{0CA6960C-AFD4-44B5-9F22-C7388826D938}" type="presParOf" srcId="{7D00A004-0420-4E35-A6C1-DA4150F7F48F}" destId="{18A467F3-901F-4399-B08E-FE79CCD8F6BB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387D38-E1BB-4CD8-975E-197258D4158F}" type="doc">
      <dgm:prSet loTypeId="urn:microsoft.com/office/officeart/2005/8/layout/cycle3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8D3D0E04-7FCC-46C8-A879-19C027CC9D4E}">
      <dgm:prSet phldrT="[Texte]" custT="1"/>
      <dgm:spPr/>
      <dgm:t>
        <a:bodyPr/>
        <a:lstStyle/>
        <a:p>
          <a:r>
            <a:rPr lang="it-IT" sz="20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Autoconsapevolezza della propria identità</a:t>
          </a:r>
          <a:endParaRPr lang="it-IT" sz="2000" b="1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C1DF02E5-AC0D-45FD-B43D-44B1E7465B0C}" type="parTrans" cxnId="{9783E9BD-16AE-4439-A9D1-49F88DF7B07B}">
      <dgm:prSet/>
      <dgm:spPr/>
      <dgm:t>
        <a:bodyPr/>
        <a:lstStyle/>
        <a:p>
          <a:endParaRPr lang="it-IT"/>
        </a:p>
      </dgm:t>
    </dgm:pt>
    <dgm:pt modelId="{DB32EE9D-180C-4280-85A0-20DDAC17ECCA}" type="sibTrans" cxnId="{9783E9BD-16AE-4439-A9D1-49F88DF7B07B}">
      <dgm:prSet/>
      <dgm:spPr>
        <a:solidFill>
          <a:srgbClr val="FFC000"/>
        </a:solidFill>
      </dgm:spPr>
      <dgm:t>
        <a:bodyPr/>
        <a:lstStyle/>
        <a:p>
          <a:endParaRPr lang="it-IT"/>
        </a:p>
      </dgm:t>
    </dgm:pt>
    <dgm:pt modelId="{EFE46196-46ED-43F8-9914-AB3FB710AD01}">
      <dgm:prSet phldrT="[Texte]" custT="1"/>
      <dgm:spPr/>
      <dgm:t>
        <a:bodyPr/>
        <a:lstStyle/>
        <a:p>
          <a:r>
            <a:rPr lang="it-IT" sz="20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Decentramento</a:t>
          </a:r>
          <a:endParaRPr lang="it-IT" sz="2000" b="1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24B260D7-3F27-4F30-A6F4-6D718F0A0BDA}" type="parTrans" cxnId="{FAD8A8E8-A572-423C-A26D-D8E5CA3FE7E8}">
      <dgm:prSet/>
      <dgm:spPr/>
      <dgm:t>
        <a:bodyPr/>
        <a:lstStyle/>
        <a:p>
          <a:endParaRPr lang="it-IT"/>
        </a:p>
      </dgm:t>
    </dgm:pt>
    <dgm:pt modelId="{2AFD4AC3-7B2D-4F79-97DA-8C4D2DF8214D}" type="sibTrans" cxnId="{FAD8A8E8-A572-423C-A26D-D8E5CA3FE7E8}">
      <dgm:prSet/>
      <dgm:spPr/>
      <dgm:t>
        <a:bodyPr/>
        <a:lstStyle/>
        <a:p>
          <a:endParaRPr lang="it-IT"/>
        </a:p>
      </dgm:t>
    </dgm:pt>
    <dgm:pt modelId="{EBAEB4AB-DC18-43BF-B29E-94EBFC1836C9}">
      <dgm:prSet phldrT="[Texte]" custT="1"/>
      <dgm:spPr/>
      <dgm:t>
        <a:bodyPr/>
        <a:lstStyle/>
        <a:p>
          <a:r>
            <a:rPr lang="it-IT" sz="20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Uguaglianza: nuovo sguardo su di sé e sugli altri</a:t>
          </a:r>
          <a:endParaRPr lang="it-IT" sz="2000" b="1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F8D222E3-78F7-4078-909D-CB43D1FC3EF8}" type="parTrans" cxnId="{4697206A-F9E0-4851-8546-3B222CB6EB41}">
      <dgm:prSet/>
      <dgm:spPr/>
      <dgm:t>
        <a:bodyPr/>
        <a:lstStyle/>
        <a:p>
          <a:endParaRPr lang="it-IT"/>
        </a:p>
      </dgm:t>
    </dgm:pt>
    <dgm:pt modelId="{EA9EDD9C-CB9D-4351-8CE4-7A928BAE79DA}" type="sibTrans" cxnId="{4697206A-F9E0-4851-8546-3B222CB6EB41}">
      <dgm:prSet/>
      <dgm:spPr/>
      <dgm:t>
        <a:bodyPr/>
        <a:lstStyle/>
        <a:p>
          <a:endParaRPr lang="it-IT"/>
        </a:p>
      </dgm:t>
    </dgm:pt>
    <dgm:pt modelId="{29D09ED5-F372-45FC-AFD0-FE4C2DE67CF2}">
      <dgm:prSet custT="1"/>
      <dgm:spPr/>
      <dgm:t>
        <a:bodyPr/>
        <a:lstStyle/>
        <a:p>
          <a:r>
            <a:rPr lang="it-IT" sz="20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Relazione empatica</a:t>
          </a:r>
          <a:endParaRPr lang="it-IT" sz="2000" b="1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E9A6D700-33DF-4B20-ADDB-4CBBD5584BF9}" type="parTrans" cxnId="{0C0FA93D-96B4-43CC-9540-135C9E543A97}">
      <dgm:prSet/>
      <dgm:spPr/>
      <dgm:t>
        <a:bodyPr/>
        <a:lstStyle/>
        <a:p>
          <a:endParaRPr lang="it-IT"/>
        </a:p>
      </dgm:t>
    </dgm:pt>
    <dgm:pt modelId="{4EB40E26-43A2-4141-BE24-7D8023BF8E4F}" type="sibTrans" cxnId="{0C0FA93D-96B4-43CC-9540-135C9E543A97}">
      <dgm:prSet/>
      <dgm:spPr/>
      <dgm:t>
        <a:bodyPr/>
        <a:lstStyle/>
        <a:p>
          <a:endParaRPr lang="it-IT"/>
        </a:p>
      </dgm:t>
    </dgm:pt>
    <dgm:pt modelId="{E448D19F-14E2-4ADD-A0EF-47AA3CC0498A}" type="pres">
      <dgm:prSet presAssocID="{D9387D38-E1BB-4CD8-975E-197258D415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63C1C13-121B-4C7C-8E55-CDC982FBBBE1}" type="pres">
      <dgm:prSet presAssocID="{D9387D38-E1BB-4CD8-975E-197258D4158F}" presName="cycle" presStyleCnt="0"/>
      <dgm:spPr/>
      <dgm:t>
        <a:bodyPr/>
        <a:lstStyle/>
        <a:p>
          <a:endParaRPr lang="it-IT"/>
        </a:p>
      </dgm:t>
    </dgm:pt>
    <dgm:pt modelId="{C11CA8F8-F07A-4620-BBDE-B8AED3E0B3D4}" type="pres">
      <dgm:prSet presAssocID="{8D3D0E04-7FCC-46C8-A879-19C027CC9D4E}" presName="nodeFirstNode" presStyleLbl="node1" presStyleIdx="0" presStyleCnt="4" custScaleY="797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A51FB8-C474-4D14-A782-B5169E96622E}" type="pres">
      <dgm:prSet presAssocID="{DB32EE9D-180C-4280-85A0-20DDAC17ECCA}" presName="sibTransFirstNode" presStyleLbl="bgShp" presStyleIdx="0" presStyleCnt="1"/>
      <dgm:spPr/>
      <dgm:t>
        <a:bodyPr/>
        <a:lstStyle/>
        <a:p>
          <a:endParaRPr lang="it-IT"/>
        </a:p>
      </dgm:t>
    </dgm:pt>
    <dgm:pt modelId="{3B35B3D8-4F9E-40F5-A2E0-33367F6D080F}" type="pres">
      <dgm:prSet presAssocID="{EFE46196-46ED-43F8-9914-AB3FB710AD01}" presName="nodeFollowingNodes" presStyleLbl="node1" presStyleIdx="1" presStyleCnt="4" custScaleX="103246" custScaleY="449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525767-EE87-4CB4-B849-652FB74A5CE8}" type="pres">
      <dgm:prSet presAssocID="{EBAEB4AB-DC18-43BF-B29E-94EBFC1836C9}" presName="nodeFollowingNodes" presStyleLbl="node1" presStyleIdx="2" presStyleCnt="4" custScaleY="8883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F47C14-77A2-4F28-8581-704A4089E0DC}" type="pres">
      <dgm:prSet presAssocID="{29D09ED5-F372-45FC-AFD0-FE4C2DE67CF2}" presName="nodeFollowingNodes" presStyleLbl="node1" presStyleIdx="3" presStyleCnt="4" custScaleX="68805" custScaleY="547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C0FA93D-96B4-43CC-9540-135C9E543A97}" srcId="{D9387D38-E1BB-4CD8-975E-197258D4158F}" destId="{29D09ED5-F372-45FC-AFD0-FE4C2DE67CF2}" srcOrd="3" destOrd="0" parTransId="{E9A6D700-33DF-4B20-ADDB-4CBBD5584BF9}" sibTransId="{4EB40E26-43A2-4141-BE24-7D8023BF8E4F}"/>
    <dgm:cxn modelId="{9783E9BD-16AE-4439-A9D1-49F88DF7B07B}" srcId="{D9387D38-E1BB-4CD8-975E-197258D4158F}" destId="{8D3D0E04-7FCC-46C8-A879-19C027CC9D4E}" srcOrd="0" destOrd="0" parTransId="{C1DF02E5-AC0D-45FD-B43D-44B1E7465B0C}" sibTransId="{DB32EE9D-180C-4280-85A0-20DDAC17ECCA}"/>
    <dgm:cxn modelId="{2AC48580-FDF1-4064-A1B4-B2598475867E}" type="presOf" srcId="{8D3D0E04-7FCC-46C8-A879-19C027CC9D4E}" destId="{C11CA8F8-F07A-4620-BBDE-B8AED3E0B3D4}" srcOrd="0" destOrd="0" presId="urn:microsoft.com/office/officeart/2005/8/layout/cycle3"/>
    <dgm:cxn modelId="{6FDF0C6C-6537-45F4-9612-7F4026D35FDA}" type="presOf" srcId="{EFE46196-46ED-43F8-9914-AB3FB710AD01}" destId="{3B35B3D8-4F9E-40F5-A2E0-33367F6D080F}" srcOrd="0" destOrd="0" presId="urn:microsoft.com/office/officeart/2005/8/layout/cycle3"/>
    <dgm:cxn modelId="{DC9653A8-FDF4-4DCC-8848-E2649063FBF4}" type="presOf" srcId="{EBAEB4AB-DC18-43BF-B29E-94EBFC1836C9}" destId="{DC525767-EE87-4CB4-B849-652FB74A5CE8}" srcOrd="0" destOrd="0" presId="urn:microsoft.com/office/officeart/2005/8/layout/cycle3"/>
    <dgm:cxn modelId="{4697206A-F9E0-4851-8546-3B222CB6EB41}" srcId="{D9387D38-E1BB-4CD8-975E-197258D4158F}" destId="{EBAEB4AB-DC18-43BF-B29E-94EBFC1836C9}" srcOrd="2" destOrd="0" parTransId="{F8D222E3-78F7-4078-909D-CB43D1FC3EF8}" sibTransId="{EA9EDD9C-CB9D-4351-8CE4-7A928BAE79DA}"/>
    <dgm:cxn modelId="{8D836EBB-06C2-432A-96CE-C5573F83E1B8}" type="presOf" srcId="{D9387D38-E1BB-4CD8-975E-197258D4158F}" destId="{E448D19F-14E2-4ADD-A0EF-47AA3CC0498A}" srcOrd="0" destOrd="0" presId="urn:microsoft.com/office/officeart/2005/8/layout/cycle3"/>
    <dgm:cxn modelId="{FAD8A8E8-A572-423C-A26D-D8E5CA3FE7E8}" srcId="{D9387D38-E1BB-4CD8-975E-197258D4158F}" destId="{EFE46196-46ED-43F8-9914-AB3FB710AD01}" srcOrd="1" destOrd="0" parTransId="{24B260D7-3F27-4F30-A6F4-6D718F0A0BDA}" sibTransId="{2AFD4AC3-7B2D-4F79-97DA-8C4D2DF8214D}"/>
    <dgm:cxn modelId="{5CF98E5B-5D92-4889-930F-4BC454DD5F62}" type="presOf" srcId="{DB32EE9D-180C-4280-85A0-20DDAC17ECCA}" destId="{ECA51FB8-C474-4D14-A782-B5169E96622E}" srcOrd="0" destOrd="0" presId="urn:microsoft.com/office/officeart/2005/8/layout/cycle3"/>
    <dgm:cxn modelId="{23C9ADD6-A730-4A40-A51D-A1F85C8C321B}" type="presOf" srcId="{29D09ED5-F372-45FC-AFD0-FE4C2DE67CF2}" destId="{9FF47C14-77A2-4F28-8581-704A4089E0DC}" srcOrd="0" destOrd="0" presId="urn:microsoft.com/office/officeart/2005/8/layout/cycle3"/>
    <dgm:cxn modelId="{90D65375-19D2-48ED-A33C-E95B9AC59FB5}" type="presParOf" srcId="{E448D19F-14E2-4ADD-A0EF-47AA3CC0498A}" destId="{B63C1C13-121B-4C7C-8E55-CDC982FBBBE1}" srcOrd="0" destOrd="0" presId="urn:microsoft.com/office/officeart/2005/8/layout/cycle3"/>
    <dgm:cxn modelId="{1F36FEDC-3021-4BBE-9008-B7F0BF40C226}" type="presParOf" srcId="{B63C1C13-121B-4C7C-8E55-CDC982FBBBE1}" destId="{C11CA8F8-F07A-4620-BBDE-B8AED3E0B3D4}" srcOrd="0" destOrd="0" presId="urn:microsoft.com/office/officeart/2005/8/layout/cycle3"/>
    <dgm:cxn modelId="{AC711FF4-87E8-4748-8F56-B479FFC722C3}" type="presParOf" srcId="{B63C1C13-121B-4C7C-8E55-CDC982FBBBE1}" destId="{ECA51FB8-C474-4D14-A782-B5169E96622E}" srcOrd="1" destOrd="0" presId="urn:microsoft.com/office/officeart/2005/8/layout/cycle3"/>
    <dgm:cxn modelId="{F5CB3E56-B87C-4294-ABC2-0E2651A2AF32}" type="presParOf" srcId="{B63C1C13-121B-4C7C-8E55-CDC982FBBBE1}" destId="{3B35B3D8-4F9E-40F5-A2E0-33367F6D080F}" srcOrd="2" destOrd="0" presId="urn:microsoft.com/office/officeart/2005/8/layout/cycle3"/>
    <dgm:cxn modelId="{0A917AC8-9615-4C3F-9771-87623C46F85B}" type="presParOf" srcId="{B63C1C13-121B-4C7C-8E55-CDC982FBBBE1}" destId="{DC525767-EE87-4CB4-B849-652FB74A5CE8}" srcOrd="3" destOrd="0" presId="urn:microsoft.com/office/officeart/2005/8/layout/cycle3"/>
    <dgm:cxn modelId="{A447B9F5-B147-4F8E-B373-9CC585AABA18}" type="presParOf" srcId="{B63C1C13-121B-4C7C-8E55-CDC982FBBBE1}" destId="{9FF47C14-77A2-4F28-8581-704A4089E0D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EDE1B-4C9C-4EB5-ADEA-47D205997CF9}">
      <dsp:nvSpPr>
        <dsp:cNvPr id="0" name=""/>
        <dsp:cNvSpPr/>
      </dsp:nvSpPr>
      <dsp:spPr>
        <a:xfrm>
          <a:off x="252027" y="576063"/>
          <a:ext cx="1292802" cy="829058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1</a:t>
          </a:r>
          <a:r>
            <a:rPr lang="it-IT" sz="1600" b="1" kern="1200" dirty="0" smtClean="0">
              <a:solidFill>
                <a:schemeClr val="bg1"/>
              </a:solidFill>
            </a:rPr>
            <a:t>. le differenze </a:t>
          </a:r>
          <a:endParaRPr lang="it-IT" sz="1600" kern="1200" dirty="0">
            <a:solidFill>
              <a:schemeClr val="bg1"/>
            </a:solidFill>
          </a:endParaRPr>
        </a:p>
      </dsp:txBody>
      <dsp:txXfrm>
        <a:off x="441353" y="697476"/>
        <a:ext cx="914150" cy="586232"/>
      </dsp:txXfrm>
    </dsp:sp>
    <dsp:sp modelId="{7E73253B-1699-42BB-B26C-238898BBCE5E}">
      <dsp:nvSpPr>
        <dsp:cNvPr id="0" name=""/>
        <dsp:cNvSpPr/>
      </dsp:nvSpPr>
      <dsp:spPr>
        <a:xfrm rot="23639">
          <a:off x="1567083" y="865927"/>
          <a:ext cx="238133" cy="26016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>
        <a:off x="1567084" y="917713"/>
        <a:ext cx="166693" cy="156098"/>
      </dsp:txXfrm>
    </dsp:sp>
    <dsp:sp modelId="{37BF06D3-6CBF-40CF-8064-A61346457025}">
      <dsp:nvSpPr>
        <dsp:cNvPr id="0" name=""/>
        <dsp:cNvSpPr/>
      </dsp:nvSpPr>
      <dsp:spPr>
        <a:xfrm>
          <a:off x="1836203" y="576068"/>
          <a:ext cx="1436288" cy="85182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2</a:t>
          </a:r>
          <a:r>
            <a:rPr lang="it-IT" sz="1600" b="1" kern="1200" dirty="0" smtClean="0">
              <a:solidFill>
                <a:schemeClr val="bg1"/>
              </a:solidFill>
            </a:rPr>
            <a:t>. le divergenze</a:t>
          </a:r>
          <a:endParaRPr lang="it-IT" sz="1600" kern="1200" dirty="0">
            <a:solidFill>
              <a:schemeClr val="bg1"/>
            </a:solidFill>
          </a:endParaRPr>
        </a:p>
      </dsp:txBody>
      <dsp:txXfrm>
        <a:off x="2046543" y="700814"/>
        <a:ext cx="1015608" cy="602329"/>
      </dsp:txXfrm>
    </dsp:sp>
    <dsp:sp modelId="{A69BD33B-CB4E-42B6-A1B6-CB723A74EF23}">
      <dsp:nvSpPr>
        <dsp:cNvPr id="0" name=""/>
        <dsp:cNvSpPr/>
      </dsp:nvSpPr>
      <dsp:spPr>
        <a:xfrm rot="58688">
          <a:off x="3308683" y="886576"/>
          <a:ext cx="210741" cy="26016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>
        <a:off x="3308688" y="938068"/>
        <a:ext cx="147519" cy="156098"/>
      </dsp:txXfrm>
    </dsp:sp>
    <dsp:sp modelId="{18FC7660-DC05-400F-9B8C-6DFF13BDD861}">
      <dsp:nvSpPr>
        <dsp:cNvPr id="0" name=""/>
        <dsp:cNvSpPr/>
      </dsp:nvSpPr>
      <dsp:spPr>
        <a:xfrm>
          <a:off x="3564395" y="648069"/>
          <a:ext cx="1330905" cy="765031"/>
        </a:xfrm>
        <a:prstGeom prst="ellipse">
          <a:avLst/>
        </a:prstGeom>
        <a:solidFill>
          <a:srgbClr val="2668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3</a:t>
          </a:r>
          <a:r>
            <a:rPr lang="it-IT" sz="1600" b="1" kern="1200" dirty="0" smtClean="0">
              <a:solidFill>
                <a:schemeClr val="bg1"/>
              </a:solidFill>
            </a:rPr>
            <a:t>. il confronto</a:t>
          </a:r>
          <a:endParaRPr lang="it-IT" sz="1600" b="1" kern="1200" dirty="0">
            <a:solidFill>
              <a:schemeClr val="bg1"/>
            </a:solidFill>
          </a:endParaRPr>
        </a:p>
      </dsp:txBody>
      <dsp:txXfrm>
        <a:off x="3759302" y="760105"/>
        <a:ext cx="941091" cy="540959"/>
      </dsp:txXfrm>
    </dsp:sp>
    <dsp:sp modelId="{F366B0D6-5D62-4554-B220-EF2AB971BC0F}">
      <dsp:nvSpPr>
        <dsp:cNvPr id="0" name=""/>
        <dsp:cNvSpPr/>
      </dsp:nvSpPr>
      <dsp:spPr>
        <a:xfrm rot="21441463">
          <a:off x="4894269" y="835376"/>
          <a:ext cx="177594" cy="320897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>
        <a:off x="4894297" y="900783"/>
        <a:ext cx="124316" cy="192539"/>
      </dsp:txXfrm>
    </dsp:sp>
    <dsp:sp modelId="{844F4F2A-0450-4205-9CBF-7AE54DF8E0D0}">
      <dsp:nvSpPr>
        <dsp:cNvPr id="0" name=""/>
        <dsp:cNvSpPr/>
      </dsp:nvSpPr>
      <dsp:spPr>
        <a:xfrm>
          <a:off x="5076564" y="576068"/>
          <a:ext cx="1300834" cy="770851"/>
        </a:xfrm>
        <a:prstGeom prst="ellipse">
          <a:avLst/>
        </a:prstGeom>
        <a:solidFill>
          <a:srgbClr val="3B63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4</a:t>
          </a:r>
          <a:r>
            <a:rPr lang="it-IT" sz="1600" b="1" kern="1200" dirty="0" smtClean="0">
              <a:solidFill>
                <a:schemeClr val="bg1"/>
              </a:solidFill>
            </a:rPr>
            <a:t>. il dissenso</a:t>
          </a:r>
          <a:endParaRPr lang="it-IT" sz="1600" kern="1200" dirty="0">
            <a:solidFill>
              <a:schemeClr val="bg1"/>
            </a:solidFill>
          </a:endParaRPr>
        </a:p>
      </dsp:txBody>
      <dsp:txXfrm>
        <a:off x="5267067" y="688957"/>
        <a:ext cx="919828" cy="545073"/>
      </dsp:txXfrm>
    </dsp:sp>
    <dsp:sp modelId="{BA1A71CC-7D4E-4E99-80A6-8C44A8E48759}">
      <dsp:nvSpPr>
        <dsp:cNvPr id="0" name=""/>
        <dsp:cNvSpPr/>
      </dsp:nvSpPr>
      <dsp:spPr>
        <a:xfrm rot="80137">
          <a:off x="6364422" y="810178"/>
          <a:ext cx="370593" cy="340994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>
        <a:off x="6364436" y="877185"/>
        <a:ext cx="268295" cy="204596"/>
      </dsp:txXfrm>
    </dsp:sp>
    <dsp:sp modelId="{C3585E6B-85C4-4962-A5EB-7988808FFDB8}">
      <dsp:nvSpPr>
        <dsp:cNvPr id="0" name=""/>
        <dsp:cNvSpPr/>
      </dsp:nvSpPr>
      <dsp:spPr>
        <a:xfrm>
          <a:off x="6732750" y="576066"/>
          <a:ext cx="1369579" cy="84968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5</a:t>
          </a:r>
          <a:r>
            <a:rPr lang="it-IT" sz="1600" b="1" kern="1200" dirty="0" smtClean="0">
              <a:solidFill>
                <a:schemeClr val="bg1"/>
              </a:solidFill>
            </a:rPr>
            <a:t>. il conflitto</a:t>
          </a:r>
          <a:endParaRPr lang="it-IT" sz="1600" b="1" kern="1200" dirty="0">
            <a:solidFill>
              <a:schemeClr val="bg1"/>
            </a:solidFill>
          </a:endParaRPr>
        </a:p>
      </dsp:txBody>
      <dsp:txXfrm>
        <a:off x="6933320" y="700500"/>
        <a:ext cx="968439" cy="600818"/>
      </dsp:txXfrm>
    </dsp:sp>
    <dsp:sp modelId="{36AFEDD5-D451-4C95-A138-8F590FE08F1E}">
      <dsp:nvSpPr>
        <dsp:cNvPr id="0" name=""/>
        <dsp:cNvSpPr/>
      </dsp:nvSpPr>
      <dsp:spPr>
        <a:xfrm rot="21600000">
          <a:off x="2732730" y="1512169"/>
          <a:ext cx="2749603" cy="260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 rot="-10800000">
        <a:off x="2732730" y="1564201"/>
        <a:ext cx="2671554" cy="156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BFF79-167A-49D0-B6CE-C0A7145B22CC}">
      <dsp:nvSpPr>
        <dsp:cNvPr id="0" name=""/>
        <dsp:cNvSpPr/>
      </dsp:nvSpPr>
      <dsp:spPr>
        <a:xfrm>
          <a:off x="285750" y="1620181"/>
          <a:ext cx="5143500" cy="51435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9BC7-1147-4872-B626-5FCE9F61CB66}">
      <dsp:nvSpPr>
        <dsp:cNvPr id="0" name=""/>
        <dsp:cNvSpPr/>
      </dsp:nvSpPr>
      <dsp:spPr>
        <a:xfrm>
          <a:off x="1020841" y="2355272"/>
          <a:ext cx="3673316" cy="367331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5E05A-B9E5-4A45-A4F4-BCF938CBF52A}">
      <dsp:nvSpPr>
        <dsp:cNvPr id="0" name=""/>
        <dsp:cNvSpPr/>
      </dsp:nvSpPr>
      <dsp:spPr>
        <a:xfrm>
          <a:off x="1755505" y="3089936"/>
          <a:ext cx="2203989" cy="220398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D06D2-6929-49C2-81C1-39CEA4C10FF7}">
      <dsp:nvSpPr>
        <dsp:cNvPr id="0" name=""/>
        <dsp:cNvSpPr/>
      </dsp:nvSpPr>
      <dsp:spPr>
        <a:xfrm>
          <a:off x="2490168" y="3824599"/>
          <a:ext cx="734663" cy="734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E114F-E68F-44E1-B58B-CDF030AA7FF5}">
      <dsp:nvSpPr>
        <dsp:cNvPr id="0" name=""/>
        <dsp:cNvSpPr/>
      </dsp:nvSpPr>
      <dsp:spPr>
        <a:xfrm>
          <a:off x="6286500" y="94318"/>
          <a:ext cx="2571750" cy="852877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rPr>
            <a:t>Identità Psicologica</a:t>
          </a:r>
          <a:endParaRPr lang="it-IT" sz="2300" kern="12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6286500" y="94318"/>
        <a:ext cx="2571750" cy="852877"/>
      </dsp:txXfrm>
    </dsp:sp>
    <dsp:sp modelId="{343CD48F-012B-48B1-8CE0-B9DF3E8A19A3}">
      <dsp:nvSpPr>
        <dsp:cNvPr id="0" name=""/>
        <dsp:cNvSpPr/>
      </dsp:nvSpPr>
      <dsp:spPr>
        <a:xfrm>
          <a:off x="5643562" y="520757"/>
          <a:ext cx="64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0A3B1-1710-4B75-B7FD-7A7F6AC588F7}">
      <dsp:nvSpPr>
        <dsp:cNvPr id="0" name=""/>
        <dsp:cNvSpPr/>
      </dsp:nvSpPr>
      <dsp:spPr>
        <a:xfrm rot="5400000">
          <a:off x="2411729" y="925808"/>
          <a:ext cx="3634740" cy="282892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69E2C-ECDC-489C-AE9B-D0F90F7D7BA6}">
      <dsp:nvSpPr>
        <dsp:cNvPr id="0" name=""/>
        <dsp:cNvSpPr/>
      </dsp:nvSpPr>
      <dsp:spPr>
        <a:xfrm>
          <a:off x="6286500" y="1268759"/>
          <a:ext cx="2571750" cy="964305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>
              <a:ln>
                <a:solidFill>
                  <a:sysClr val="windowText" lastClr="000000"/>
                </a:solidFill>
              </a:ln>
              <a:solidFill>
                <a:srgbClr val="FF00FF"/>
              </a:solidFill>
              <a:latin typeface="Arial Black" panose="020B0A04020102020204" pitchFamily="34" charset="0"/>
            </a:rPr>
            <a:t>Identità socio-culturale</a:t>
          </a:r>
          <a:endParaRPr lang="it-IT" sz="2300" kern="1200" dirty="0">
            <a:ln>
              <a:solidFill>
                <a:sysClr val="windowText" lastClr="000000"/>
              </a:solidFill>
            </a:ln>
            <a:solidFill>
              <a:srgbClr val="FF00FF"/>
            </a:solidFill>
            <a:latin typeface="Arial Black" panose="020B0A04020102020204" pitchFamily="34" charset="0"/>
          </a:endParaRPr>
        </a:p>
      </dsp:txBody>
      <dsp:txXfrm>
        <a:off x="6286500" y="1268759"/>
        <a:ext cx="2571750" cy="964305"/>
      </dsp:txXfrm>
    </dsp:sp>
    <dsp:sp modelId="{2CAC1962-2109-4904-8BD8-341835551B8F}">
      <dsp:nvSpPr>
        <dsp:cNvPr id="0" name=""/>
        <dsp:cNvSpPr/>
      </dsp:nvSpPr>
      <dsp:spPr>
        <a:xfrm>
          <a:off x="5643562" y="1750911"/>
          <a:ext cx="64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C75EB-E86A-4938-ACCE-AF4B64F1467F}">
      <dsp:nvSpPr>
        <dsp:cNvPr id="0" name=""/>
        <dsp:cNvSpPr/>
      </dsp:nvSpPr>
      <dsp:spPr>
        <a:xfrm rot="5400000">
          <a:off x="3040951" y="2135816"/>
          <a:ext cx="2984944" cy="221599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C56EF-C0DC-4DA6-BF4F-76184B562D25}">
      <dsp:nvSpPr>
        <dsp:cNvPr id="0" name=""/>
        <dsp:cNvSpPr/>
      </dsp:nvSpPr>
      <dsp:spPr>
        <a:xfrm>
          <a:off x="6286500" y="2564904"/>
          <a:ext cx="2571750" cy="832322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>
              <a:ln>
                <a:solidFill>
                  <a:sysClr val="windowText" lastClr="000000"/>
                </a:solidFill>
              </a:ln>
              <a:solidFill>
                <a:srgbClr val="0091EA"/>
              </a:solidFill>
              <a:latin typeface="Arial Black" panose="020B0A04020102020204" pitchFamily="34" charset="0"/>
            </a:rPr>
            <a:t>Identità Religiosa</a:t>
          </a:r>
          <a:endParaRPr lang="it-IT" sz="2300" kern="1200" dirty="0">
            <a:ln>
              <a:solidFill>
                <a:sysClr val="windowText" lastClr="000000"/>
              </a:solidFill>
            </a:ln>
            <a:solidFill>
              <a:srgbClr val="0091EA"/>
            </a:solidFill>
            <a:latin typeface="Arial Black" panose="020B0A04020102020204" pitchFamily="34" charset="0"/>
          </a:endParaRPr>
        </a:p>
      </dsp:txBody>
      <dsp:txXfrm>
        <a:off x="6286500" y="2564904"/>
        <a:ext cx="2571750" cy="832322"/>
      </dsp:txXfrm>
    </dsp:sp>
    <dsp:sp modelId="{758DE8AE-4587-420E-970C-FD72BCC11FED}">
      <dsp:nvSpPr>
        <dsp:cNvPr id="0" name=""/>
        <dsp:cNvSpPr/>
      </dsp:nvSpPr>
      <dsp:spPr>
        <a:xfrm>
          <a:off x="5643562" y="2981065"/>
          <a:ext cx="64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B2646-DCD5-4439-97E5-6B50286807FB}">
      <dsp:nvSpPr>
        <dsp:cNvPr id="0" name=""/>
        <dsp:cNvSpPr/>
      </dsp:nvSpPr>
      <dsp:spPr>
        <a:xfrm rot="5400000">
          <a:off x="3650027" y="3263529"/>
          <a:ext cx="2276856" cy="171021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4A54B-19C7-434B-B0D0-F3559DF5A9D7}">
      <dsp:nvSpPr>
        <dsp:cNvPr id="0" name=""/>
        <dsp:cNvSpPr/>
      </dsp:nvSpPr>
      <dsp:spPr>
        <a:xfrm>
          <a:off x="6286500" y="3717035"/>
          <a:ext cx="2571750" cy="988367"/>
        </a:xfrm>
        <a:prstGeom prst="rect">
          <a:avLst/>
        </a:prstGeom>
        <a:noFill/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 Black" panose="020B0A04020102020204" pitchFamily="34" charset="0"/>
            </a:rPr>
            <a:t>Identità di Fede</a:t>
          </a:r>
          <a:endParaRPr lang="it-IT" sz="3200" kern="1200" dirty="0">
            <a:ln>
              <a:solidFill>
                <a:sysClr val="windowText" lastClr="000000"/>
              </a:solidFill>
            </a:ln>
            <a:solidFill>
              <a:srgbClr val="00B050"/>
            </a:solidFill>
            <a:latin typeface="Arial Black" panose="020B0A04020102020204" pitchFamily="34" charset="0"/>
          </a:endParaRPr>
        </a:p>
      </dsp:txBody>
      <dsp:txXfrm>
        <a:off x="6286500" y="3717035"/>
        <a:ext cx="2571750" cy="988367"/>
      </dsp:txXfrm>
    </dsp:sp>
    <dsp:sp modelId="{C2802D71-A226-4930-BBAA-13895F4327DA}">
      <dsp:nvSpPr>
        <dsp:cNvPr id="0" name=""/>
        <dsp:cNvSpPr/>
      </dsp:nvSpPr>
      <dsp:spPr>
        <a:xfrm>
          <a:off x="5643562" y="4211219"/>
          <a:ext cx="64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467F3-901F-4399-B08E-FE79CCD8F6BB}">
      <dsp:nvSpPr>
        <dsp:cNvPr id="0" name=""/>
        <dsp:cNvSpPr/>
      </dsp:nvSpPr>
      <dsp:spPr>
        <a:xfrm rot="5400000">
          <a:off x="4260561" y="4395699"/>
          <a:ext cx="1564995" cy="119500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51FB8-C474-4D14-A782-B5169E96622E}">
      <dsp:nvSpPr>
        <dsp:cNvPr id="0" name=""/>
        <dsp:cNvSpPr/>
      </dsp:nvSpPr>
      <dsp:spPr>
        <a:xfrm>
          <a:off x="759678" y="-91968"/>
          <a:ext cx="3663346" cy="3663346"/>
        </a:xfrm>
        <a:prstGeom prst="circularArrow">
          <a:avLst>
            <a:gd name="adj1" fmla="val 4668"/>
            <a:gd name="adj2" fmla="val 272909"/>
            <a:gd name="adj3" fmla="val 13031205"/>
            <a:gd name="adj4" fmla="val 17896137"/>
            <a:gd name="adj5" fmla="val 4847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11CA8F8-F07A-4620-BBDE-B8AED3E0B3D4}">
      <dsp:nvSpPr>
        <dsp:cNvPr id="0" name=""/>
        <dsp:cNvSpPr/>
      </dsp:nvSpPr>
      <dsp:spPr>
        <a:xfrm>
          <a:off x="1434521" y="91592"/>
          <a:ext cx="2313660" cy="9224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Autoconsapevolezza della propria identità</a:t>
          </a:r>
          <a:endParaRPr lang="it-IT" sz="2000" b="1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479553" y="136624"/>
        <a:ext cx="2223596" cy="832415"/>
      </dsp:txXfrm>
    </dsp:sp>
    <dsp:sp modelId="{3B35B3D8-4F9E-40F5-A2E0-33367F6D080F}">
      <dsp:nvSpPr>
        <dsp:cNvPr id="0" name=""/>
        <dsp:cNvSpPr/>
      </dsp:nvSpPr>
      <dsp:spPr>
        <a:xfrm>
          <a:off x="2712355" y="1608444"/>
          <a:ext cx="2388762" cy="519544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Decentramento</a:t>
          </a:r>
          <a:endParaRPr lang="it-IT" sz="2000" b="1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2737717" y="1633806"/>
        <a:ext cx="2338038" cy="468820"/>
      </dsp:txXfrm>
    </dsp:sp>
    <dsp:sp modelId="{DC525767-EE87-4CB4-B849-652FB74A5CE8}">
      <dsp:nvSpPr>
        <dsp:cNvPr id="0" name=""/>
        <dsp:cNvSpPr/>
      </dsp:nvSpPr>
      <dsp:spPr>
        <a:xfrm>
          <a:off x="1434521" y="2669754"/>
          <a:ext cx="2313660" cy="1027693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Uguaglianza: nuovo sguardo su di sé e sugli altri</a:t>
          </a:r>
          <a:endParaRPr lang="it-IT" sz="2000" b="1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484689" y="2719922"/>
        <a:ext cx="2213324" cy="927357"/>
      </dsp:txXfrm>
    </dsp:sp>
    <dsp:sp modelId="{9FF47C14-77A2-4F28-8581-704A4089E0DC}">
      <dsp:nvSpPr>
        <dsp:cNvPr id="0" name=""/>
        <dsp:cNvSpPr/>
      </dsp:nvSpPr>
      <dsp:spPr>
        <a:xfrm>
          <a:off x="480010" y="1551644"/>
          <a:ext cx="1591914" cy="633144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Relazione empatica</a:t>
          </a:r>
          <a:endParaRPr lang="it-IT" sz="2000" b="1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510918" y="1582552"/>
        <a:ext cx="1530098" cy="571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5788C-B91D-460B-A560-88A8B2A05838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9456E-3646-4B5D-9F6C-FEF28B8B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70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456E-3646-4B5D-9F6C-FEF28B8B6152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78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F563-EAA9-4B31-8580-4D8971A14427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D48D-D6E6-4C4C-ABCA-830A2D171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89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F563-EAA9-4B31-8580-4D8971A14427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D48D-D6E6-4C4C-ABCA-830A2D171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1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F563-EAA9-4B31-8580-4D8971A14427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D48D-D6E6-4C4C-ABCA-830A2D171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65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F563-EAA9-4B31-8580-4D8971A14427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D48D-D6E6-4C4C-ABCA-830A2D171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5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F563-EAA9-4B31-8580-4D8971A14427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D48D-D6E6-4C4C-ABCA-830A2D171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26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F563-EAA9-4B31-8580-4D8971A14427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D48D-D6E6-4C4C-ABCA-830A2D171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85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F563-EAA9-4B31-8580-4D8971A14427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D48D-D6E6-4C4C-ABCA-830A2D171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7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F563-EAA9-4B31-8580-4D8971A14427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D48D-D6E6-4C4C-ABCA-830A2D171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68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F563-EAA9-4B31-8580-4D8971A14427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D48D-D6E6-4C4C-ABCA-830A2D171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07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F563-EAA9-4B31-8580-4D8971A14427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D48D-D6E6-4C4C-ABCA-830A2D171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64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F563-EAA9-4B31-8580-4D8971A14427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D48D-D6E6-4C4C-ABCA-830A2D171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35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CF563-EAA9-4B31-8580-4D8971A14427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0D48D-D6E6-4C4C-ABCA-830A2D171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32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../../../../Documenti/Powerpoint/Strumenti_X/Punti%20da%20collegare.pptx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  <a:noFill/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IDENTITÀ MULTICULTURALI </a:t>
            </a:r>
            <a:r>
              <a:rPr lang="it-IT" sz="3200" dirty="0">
                <a:solidFill>
                  <a:srgbClr val="FF0000"/>
                </a:solidFill>
              </a:rPr>
              <a:t/>
            </a:r>
            <a:br>
              <a:rPr lang="it-IT" sz="3200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NELLE COMUNITÀ </a:t>
            </a:r>
            <a:r>
              <a:rPr lang="it-IT" sz="3200" b="1" dirty="0" smtClean="0">
                <a:solidFill>
                  <a:srgbClr val="FF0000"/>
                </a:solidFill>
              </a:rPr>
              <a:t>COMBONIANE MULTIETNICHE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4" name="Picture 4" descr="j028288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789040"/>
            <a:ext cx="3024336" cy="2088232"/>
          </a:xfrm>
          <a:noFill/>
        </p:spPr>
      </p:pic>
      <p:pic>
        <p:nvPicPr>
          <p:cNvPr id="5" name="Immagine 4" descr="4186.jpg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3728" y="3501008"/>
            <a:ext cx="4857750" cy="2876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73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21195" y="1988839"/>
            <a:ext cx="5590965" cy="3240361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lvl="3" indent="0">
              <a:spcBef>
                <a:spcPts val="0"/>
              </a:spcBef>
              <a:buNone/>
            </a:pPr>
            <a:r>
              <a:rPr lang="it-IT" sz="1800" b="1" dirty="0" smtClean="0">
                <a:solidFill>
                  <a:schemeClr val="tx1"/>
                </a:solidFill>
              </a:rPr>
              <a:t>Il gruppo italiano </a:t>
            </a:r>
            <a:r>
              <a:rPr lang="it-IT" sz="1800" dirty="0" smtClean="0">
                <a:solidFill>
                  <a:schemeClr val="tx1"/>
                </a:solidFill>
              </a:rPr>
              <a:t>e </a:t>
            </a:r>
            <a:r>
              <a:rPr lang="it-IT" sz="1800" b="1" dirty="0" smtClean="0">
                <a:solidFill>
                  <a:schemeClr val="tx1"/>
                </a:solidFill>
              </a:rPr>
              <a:t>poi europeo </a:t>
            </a:r>
          </a:p>
          <a:p>
            <a:pPr marL="342900" lvl="3" indent="-342900">
              <a:spcBef>
                <a:spcPts val="0"/>
              </a:spcBef>
              <a:buFontTx/>
              <a:buChar char="-"/>
            </a:pPr>
            <a:r>
              <a:rPr lang="it-IT" sz="1800" dirty="0" smtClean="0">
                <a:solidFill>
                  <a:schemeClr val="tx1"/>
                </a:solidFill>
              </a:rPr>
              <a:t>che nell’Istituto è stato ed è maggioritario</a:t>
            </a:r>
          </a:p>
          <a:p>
            <a:pPr marL="342900" lvl="3" indent="-342900">
              <a:spcBef>
                <a:spcPts val="0"/>
              </a:spcBef>
              <a:buFontTx/>
              <a:buChar char="-"/>
            </a:pPr>
            <a:r>
              <a:rPr lang="it-IT" sz="1800" b="1" dirty="0" smtClean="0">
                <a:solidFill>
                  <a:srgbClr val="7030A0"/>
                </a:solidFill>
              </a:rPr>
              <a:t>che ha maggiormente gestito il potere nella storia dell’istituto</a:t>
            </a:r>
          </a:p>
          <a:p>
            <a:pPr marL="0" lvl="3" indent="0">
              <a:spcBef>
                <a:spcPts val="0"/>
              </a:spcBef>
              <a:buNone/>
            </a:pPr>
            <a:r>
              <a:rPr lang="it-IT" sz="1800" b="1" dirty="0" smtClean="0">
                <a:solidFill>
                  <a:srgbClr val="C00000"/>
                </a:solidFill>
              </a:rPr>
              <a:t>I gruppi minoritari </a:t>
            </a:r>
            <a:r>
              <a:rPr lang="it-IT" sz="1800" dirty="0" smtClean="0">
                <a:solidFill>
                  <a:srgbClr val="C00000"/>
                </a:solidFill>
              </a:rPr>
              <a:t>che cercano </a:t>
            </a:r>
          </a:p>
          <a:p>
            <a:pPr marL="342900" lvl="3" indent="-342900">
              <a:spcBef>
                <a:spcPts val="0"/>
              </a:spcBef>
              <a:buFontTx/>
              <a:buChar char="-"/>
            </a:pPr>
            <a:r>
              <a:rPr lang="it-IT" sz="1800" dirty="0" smtClean="0">
                <a:solidFill>
                  <a:srgbClr val="C00000"/>
                </a:solidFill>
              </a:rPr>
              <a:t>di trovare il loro posto all’interno dell’istituto </a:t>
            </a:r>
          </a:p>
          <a:p>
            <a:pPr marL="342900" lvl="3" indent="-342900">
              <a:spcBef>
                <a:spcPts val="0"/>
              </a:spcBef>
              <a:buFontTx/>
              <a:buChar char="-"/>
            </a:pPr>
            <a:r>
              <a:rPr lang="it-IT" sz="1800" dirty="0" smtClean="0">
                <a:solidFill>
                  <a:srgbClr val="C00000"/>
                </a:solidFill>
              </a:rPr>
              <a:t>essere riconosciuti nella loro identità</a:t>
            </a:r>
          </a:p>
          <a:p>
            <a:pPr marL="342900" lvl="3" indent="-342900">
              <a:spcBef>
                <a:spcPts val="0"/>
              </a:spcBef>
              <a:buFontTx/>
              <a:buChar char="-"/>
            </a:pPr>
            <a:r>
              <a:rPr lang="it-IT" sz="1800" dirty="0" smtClean="0">
                <a:solidFill>
                  <a:srgbClr val="C00000"/>
                </a:solidFill>
              </a:rPr>
              <a:t>poter avere uno spazio di auto-gestione e di influenza</a:t>
            </a:r>
            <a:r>
              <a:rPr lang="it-IT" sz="1800" dirty="0" smtClean="0"/>
              <a:t>.</a:t>
            </a:r>
          </a:p>
          <a:p>
            <a:pPr marL="0" lvl="3" indent="0">
              <a:spcBef>
                <a:spcPts val="0"/>
              </a:spcBef>
              <a:buNone/>
            </a:pPr>
            <a:r>
              <a:rPr lang="it-IT" sz="1900" dirty="0" smtClean="0"/>
              <a:t>Ma è evidente anche un altro fenomeno:</a:t>
            </a:r>
          </a:p>
          <a:p>
            <a:pPr marL="0" lvl="3" indent="0">
              <a:spcBef>
                <a:spcPts val="0"/>
              </a:spcBef>
              <a:buNone/>
            </a:pPr>
            <a:r>
              <a:rPr lang="it-IT" sz="1900" b="1" dirty="0">
                <a:solidFill>
                  <a:srgbClr val="7030A0"/>
                </a:solidFill>
              </a:rPr>
              <a:t>l</a:t>
            </a:r>
            <a:r>
              <a:rPr lang="it-IT" sz="1900" b="1" dirty="0" smtClean="0">
                <a:solidFill>
                  <a:srgbClr val="7030A0"/>
                </a:solidFill>
              </a:rPr>
              <a:t>e differenze / divergenze che portano a conflitti tra gruppi etnici nativi appartenenti alla stessa circoscrizione</a:t>
            </a:r>
            <a:r>
              <a:rPr lang="it-IT" sz="1900" dirty="0" smtClean="0"/>
              <a:t>, che si possono manifesta come lotta per il potere.</a:t>
            </a:r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5616624" cy="936104"/>
          </a:xfrm>
        </p:spPr>
        <p:txBody>
          <a:bodyPr>
            <a:normAutofit fontScale="90000"/>
          </a:bodyPr>
          <a:lstStyle/>
          <a:p>
            <a:pPr algn="l"/>
            <a:r>
              <a:rPr lang="it-IT" sz="2800" b="1" dirty="0" smtClean="0">
                <a:solidFill>
                  <a:srgbClr val="FF0000"/>
                </a:solidFill>
              </a:rPr>
              <a:t>2) Tensioni e conflitti nella relazione tra gruppi maggioritari e minoritari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63" y="4005064"/>
            <a:ext cx="2047875" cy="2238375"/>
          </a:xfrm>
          <a:prstGeom prst="rect">
            <a:avLst/>
          </a:prstGeom>
        </p:spPr>
      </p:pic>
      <p:sp>
        <p:nvSpPr>
          <p:cNvPr id="5" name="Fumetto 2 4"/>
          <p:cNvSpPr/>
          <p:nvPr/>
        </p:nvSpPr>
        <p:spPr>
          <a:xfrm>
            <a:off x="6228185" y="1052736"/>
            <a:ext cx="2731950" cy="22322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/>
              <a:t>Rimango confuso e perplesso. Come è possibile che il Capitolo non ha parlato esplicitamente di questo?!</a:t>
            </a:r>
          </a:p>
          <a:p>
            <a:pPr algn="ctr"/>
            <a:r>
              <a:rPr lang="it-IT" b="1" i="1" dirty="0" smtClean="0"/>
              <a:t>Non è che questa è una delle cose non dette?</a:t>
            </a:r>
            <a:endParaRPr lang="it-IT" b="1" i="1" dirty="0"/>
          </a:p>
        </p:txBody>
      </p:sp>
      <p:sp>
        <p:nvSpPr>
          <p:cNvPr id="6" name="Fumetto 2 5"/>
          <p:cNvSpPr/>
          <p:nvPr/>
        </p:nvSpPr>
        <p:spPr>
          <a:xfrm>
            <a:off x="7787208" y="3429000"/>
            <a:ext cx="1177660" cy="9543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i="1" dirty="0" smtClean="0"/>
              <a:t>Altro che riforma ci vorrebbe</a:t>
            </a:r>
            <a:r>
              <a:rPr lang="it-IT" b="1" i="1" dirty="0" smtClean="0"/>
              <a:t>!</a:t>
            </a:r>
            <a:endParaRPr lang="it-IT" b="1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373215"/>
            <a:ext cx="3096344" cy="13681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89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94181"/>
            <a:ext cx="6203032" cy="3531982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it-IT" sz="2400" dirty="0" smtClean="0">
                <a:solidFill>
                  <a:srgbClr val="C00000"/>
                </a:solidFill>
              </a:rPr>
              <a:t>Può sentirsi disorientata e vivere una </a:t>
            </a:r>
            <a:r>
              <a:rPr lang="it-IT" sz="2400" dirty="0"/>
              <a:t>“</a:t>
            </a:r>
            <a:r>
              <a:rPr lang="it-IT" sz="2400" i="1" dirty="0">
                <a:solidFill>
                  <a:srgbClr val="FF0000"/>
                </a:solidFill>
              </a:rPr>
              <a:t>confusione di identità</a:t>
            </a:r>
            <a:r>
              <a:rPr lang="it-IT" sz="2400" dirty="0" smtClean="0"/>
              <a:t>” con le </a:t>
            </a:r>
            <a:r>
              <a:rPr lang="it-IT" sz="2400" b="1" dirty="0" smtClean="0"/>
              <a:t>conseguenze </a:t>
            </a:r>
            <a:r>
              <a:rPr lang="it-IT" sz="2000" dirty="0" smtClean="0"/>
              <a:t>: </a:t>
            </a:r>
          </a:p>
          <a:p>
            <a:pPr lvl="2">
              <a:spcBef>
                <a:spcPts val="0"/>
              </a:spcBef>
            </a:pPr>
            <a:r>
              <a:rPr lang="it-IT" sz="1600" dirty="0" smtClean="0">
                <a:solidFill>
                  <a:srgbClr val="0033CC"/>
                </a:solidFill>
              </a:rPr>
              <a:t>un </a:t>
            </a:r>
            <a:r>
              <a:rPr lang="it-IT" sz="1600" dirty="0">
                <a:solidFill>
                  <a:srgbClr val="0033CC"/>
                </a:solidFill>
              </a:rPr>
              <a:t>pericoloso senso di alienazione e di </a:t>
            </a:r>
            <a:r>
              <a:rPr lang="it-IT" sz="1600" dirty="0" smtClean="0">
                <a:solidFill>
                  <a:srgbClr val="0033CC"/>
                </a:solidFill>
              </a:rPr>
              <a:t>sradicamento</a:t>
            </a:r>
          </a:p>
          <a:p>
            <a:pPr lvl="2">
              <a:spcBef>
                <a:spcPts val="0"/>
              </a:spcBef>
            </a:pPr>
            <a:r>
              <a:rPr lang="it-IT" sz="1600" dirty="0" smtClean="0">
                <a:solidFill>
                  <a:srgbClr val="0033CC"/>
                </a:solidFill>
              </a:rPr>
              <a:t>l’assenza </a:t>
            </a:r>
            <a:r>
              <a:rPr lang="it-IT" sz="1600" dirty="0">
                <a:solidFill>
                  <a:srgbClr val="0033CC"/>
                </a:solidFill>
              </a:rPr>
              <a:t>di certezza culturale e di linee guida per gestirsi nella vita e per integrare le esperienze</a:t>
            </a:r>
            <a:r>
              <a:rPr lang="it-IT" sz="1600" dirty="0"/>
              <a:t>.</a:t>
            </a:r>
          </a:p>
          <a:p>
            <a:pPr>
              <a:spcBef>
                <a:spcPts val="0"/>
              </a:spcBef>
            </a:pPr>
            <a:r>
              <a:rPr lang="it-IT" sz="2400" dirty="0" smtClean="0">
                <a:solidFill>
                  <a:srgbClr val="C00000"/>
                </a:solidFill>
              </a:rPr>
              <a:t>rischia </a:t>
            </a:r>
            <a:r>
              <a:rPr lang="it-IT" sz="2400" dirty="0">
                <a:solidFill>
                  <a:srgbClr val="C00000"/>
                </a:solidFill>
              </a:rPr>
              <a:t>di sentirsi marginalizzata </a:t>
            </a:r>
            <a:endParaRPr lang="it-IT" sz="2400" dirty="0" smtClean="0">
              <a:solidFill>
                <a:srgbClr val="C00000"/>
              </a:solidFill>
            </a:endParaRPr>
          </a:p>
          <a:p>
            <a:pPr lvl="2">
              <a:spcBef>
                <a:spcPts val="0"/>
              </a:spcBef>
            </a:pPr>
            <a:r>
              <a:rPr lang="it-IT" sz="1600" dirty="0" smtClean="0">
                <a:solidFill>
                  <a:srgbClr val="0033CC"/>
                </a:solidFill>
              </a:rPr>
              <a:t>se </a:t>
            </a:r>
            <a:r>
              <a:rPr lang="it-IT" sz="1600" dirty="0">
                <a:solidFill>
                  <a:srgbClr val="0033CC"/>
                </a:solidFill>
              </a:rPr>
              <a:t>non riesce a </a:t>
            </a:r>
            <a:r>
              <a:rPr lang="it-IT" sz="1600" b="1" dirty="0">
                <a:solidFill>
                  <a:srgbClr val="0033CC"/>
                </a:solidFill>
              </a:rPr>
              <a:t>riconoscere i propri modelli culturali come validi </a:t>
            </a:r>
            <a:r>
              <a:rPr lang="it-IT" sz="1600" dirty="0">
                <a:solidFill>
                  <a:srgbClr val="0033CC"/>
                </a:solidFill>
              </a:rPr>
              <a:t>per orientarsi nel nuovo ambiente, e se vive il confronto con la cultura ospitante con un ottica </a:t>
            </a:r>
            <a:r>
              <a:rPr lang="it-IT" sz="1600" dirty="0" smtClean="0">
                <a:solidFill>
                  <a:srgbClr val="0033CC"/>
                </a:solidFill>
              </a:rPr>
              <a:t>competitiva</a:t>
            </a:r>
            <a:r>
              <a:rPr lang="it-IT" sz="14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it-IT" sz="2200" dirty="0" smtClean="0"/>
              <a:t>Può reagire:</a:t>
            </a:r>
          </a:p>
          <a:p>
            <a:pPr lvl="2">
              <a:spcBef>
                <a:spcPts val="0"/>
              </a:spcBef>
            </a:pPr>
            <a:r>
              <a:rPr lang="it-IT" sz="1400" dirty="0" smtClean="0"/>
              <a:t>Chiudendosi</a:t>
            </a:r>
          </a:p>
          <a:p>
            <a:pPr lvl="2">
              <a:spcBef>
                <a:spcPts val="0"/>
              </a:spcBef>
            </a:pPr>
            <a:r>
              <a:rPr lang="it-IT" sz="1400" dirty="0" smtClean="0"/>
              <a:t>O facendo il possibile per adattarsi negando la propria cultura per aderire alla nuova</a:t>
            </a:r>
          </a:p>
          <a:p>
            <a:pPr lvl="2">
              <a:spcBef>
                <a:spcPts val="0"/>
              </a:spcBef>
            </a:pPr>
            <a:r>
              <a:rPr lang="it-IT" sz="1400" dirty="0" smtClean="0"/>
              <a:t>O mostrando un’apparente adesione alla nuova cultura.</a:t>
            </a:r>
          </a:p>
          <a:p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3" b="5423"/>
          <a:stretch/>
        </p:blipFill>
        <p:spPr>
          <a:xfrm>
            <a:off x="5724128" y="0"/>
            <a:ext cx="1662831" cy="2594181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915816" y="1303986"/>
            <a:ext cx="3528392" cy="1290195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bg1"/>
                </a:solidFill>
              </a:rPr>
              <a:t>Ma … vorrei capire meglio,</a:t>
            </a:r>
            <a:br>
              <a:rPr lang="it-IT" sz="1800" dirty="0" smtClean="0">
                <a:solidFill>
                  <a:schemeClr val="bg1"/>
                </a:solidFill>
              </a:rPr>
            </a:br>
            <a:r>
              <a:rPr lang="it-IT" sz="1800" dirty="0" smtClean="0">
                <a:solidFill>
                  <a:schemeClr val="bg1"/>
                </a:solidFill>
              </a:rPr>
              <a:t>cosa può capitare a una persona che entra in un gruppo culturale diverso e maggioritario </a:t>
            </a:r>
            <a:endParaRPr lang="it-IT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7" y="980728"/>
            <a:ext cx="4114801" cy="580926"/>
          </a:xfrm>
        </p:spPr>
        <p:txBody>
          <a:bodyPr>
            <a:normAutofit fontScale="90000"/>
          </a:bodyPr>
          <a:lstStyle/>
          <a:p>
            <a:pPr algn="l"/>
            <a:r>
              <a:rPr lang="it-IT" sz="2400" b="1" dirty="0" smtClean="0">
                <a:solidFill>
                  <a:srgbClr val="FF0000"/>
                </a:solidFill>
              </a:rPr>
              <a:t>L'IDENTITÀ </a:t>
            </a:r>
            <a:r>
              <a:rPr lang="it-IT" sz="2400" b="1" dirty="0">
                <a:solidFill>
                  <a:srgbClr val="FF0000"/>
                </a:solidFill>
              </a:rPr>
              <a:t>CONFUSA 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r>
              <a:rPr lang="it-IT" sz="2400" b="1" dirty="0" smtClean="0">
                <a:solidFill>
                  <a:srgbClr val="FF0000"/>
                </a:solidFill>
              </a:rPr>
              <a:t>NELLA </a:t>
            </a:r>
            <a:r>
              <a:rPr lang="it-IT" sz="2400" b="1" dirty="0">
                <a:solidFill>
                  <a:srgbClr val="FF0000"/>
                </a:solidFill>
              </a:rPr>
              <a:t>COMUNITÀ </a:t>
            </a:r>
            <a:r>
              <a:rPr lang="it-IT" sz="2400" b="1" dirty="0" smtClean="0">
                <a:solidFill>
                  <a:srgbClr val="FF0000"/>
                </a:solidFill>
              </a:rPr>
              <a:t>RELIGIOSA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4824536" cy="5112568"/>
          </a:xfrm>
        </p:spPr>
        <p:txBody>
          <a:bodyPr>
            <a:normAutofit/>
          </a:bodyPr>
          <a:lstStyle/>
          <a:p>
            <a:r>
              <a:rPr lang="it-IT" sz="2200" dirty="0">
                <a:solidFill>
                  <a:srgbClr val="0033CC"/>
                </a:solidFill>
              </a:rPr>
              <a:t>Molte volte nelle comunità religiose </a:t>
            </a:r>
            <a:r>
              <a:rPr lang="it-IT" sz="2200" dirty="0" smtClean="0">
                <a:solidFill>
                  <a:srgbClr val="0033CC"/>
                </a:solidFill>
              </a:rPr>
              <a:t>interetniche le </a:t>
            </a:r>
            <a:r>
              <a:rPr lang="it-IT" sz="2200" dirty="0">
                <a:solidFill>
                  <a:srgbClr val="0033CC"/>
                </a:solidFill>
              </a:rPr>
              <a:t>persone provenienti da diverse nazionalità si trovano a vivere un profondo disorientamento </a:t>
            </a:r>
            <a:r>
              <a:rPr lang="it-IT" sz="2200" dirty="0" smtClean="0">
                <a:solidFill>
                  <a:srgbClr val="0033CC"/>
                </a:solidFill>
              </a:rPr>
              <a:t>culturale</a:t>
            </a:r>
          </a:p>
          <a:p>
            <a:pPr lvl="1"/>
            <a:r>
              <a:rPr lang="it-IT" sz="2000" dirty="0" smtClean="0"/>
              <a:t>perché </a:t>
            </a:r>
            <a:r>
              <a:rPr lang="it-IT" sz="2000" dirty="0"/>
              <a:t>da una parte sono </a:t>
            </a:r>
            <a:r>
              <a:rPr lang="it-IT" sz="2000" dirty="0">
                <a:solidFill>
                  <a:srgbClr val="C00000"/>
                </a:solidFill>
              </a:rPr>
              <a:t>invasi dai messaggi culturali a loro estranei</a:t>
            </a:r>
            <a:r>
              <a:rPr lang="it-IT" sz="2000" dirty="0"/>
              <a:t>, del </a:t>
            </a:r>
            <a:r>
              <a:rPr lang="it-IT" sz="2000" b="1" dirty="0"/>
              <a:t>gruppo dominante o del luogo in cui </a:t>
            </a:r>
            <a:r>
              <a:rPr lang="it-IT" sz="2000" b="1" dirty="0" smtClean="0"/>
              <a:t>vivono</a:t>
            </a:r>
          </a:p>
          <a:p>
            <a:pPr lvl="1"/>
            <a:r>
              <a:rPr lang="it-IT" sz="2000" dirty="0" smtClean="0"/>
              <a:t>dall’altra </a:t>
            </a:r>
            <a:r>
              <a:rPr lang="it-IT" sz="2000" dirty="0">
                <a:solidFill>
                  <a:srgbClr val="C00000"/>
                </a:solidFill>
              </a:rPr>
              <a:t>portano con sé modelli culturali radicati</a:t>
            </a:r>
            <a:r>
              <a:rPr lang="it-IT" sz="2000" dirty="0"/>
              <a:t>, ma che </a:t>
            </a:r>
            <a:r>
              <a:rPr lang="it-IT" sz="2000" b="1" dirty="0"/>
              <a:t>non riescono ad integrare in modo positivo con i modelli della cultura in cui si trovano</a:t>
            </a:r>
            <a:r>
              <a:rPr lang="it-IT" sz="1800" dirty="0"/>
              <a:t>. </a:t>
            </a:r>
          </a:p>
        </p:txBody>
      </p:sp>
      <p:sp>
        <p:nvSpPr>
          <p:cNvPr id="4" name="Esplosione 1 3"/>
          <p:cNvSpPr/>
          <p:nvPr/>
        </p:nvSpPr>
        <p:spPr>
          <a:xfrm rot="20266422">
            <a:off x="4781398" y="337649"/>
            <a:ext cx="4051096" cy="304509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4400" dirty="0"/>
              <a:t>Chi sono io?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7"/>
          <a:stretch/>
        </p:blipFill>
        <p:spPr>
          <a:xfrm>
            <a:off x="6444208" y="3645024"/>
            <a:ext cx="1847850" cy="2808312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5998570" y="4941168"/>
            <a:ext cx="295232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smtClean="0"/>
              <a:t>Ma … mi sembra di capire che il modo come il gruppo maggioritario accoglie chi arriva può fare la differenza! 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26731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1"/>
          <a:stretch/>
        </p:blipFill>
        <p:spPr>
          <a:xfrm>
            <a:off x="262137" y="2290303"/>
            <a:ext cx="1886272" cy="2228850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735766" y="3212976"/>
            <a:ext cx="8084706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800" dirty="0" smtClean="0"/>
              <a:t>Nella formazione iniziale ho provato tanta sofferenza perché mi si chiedeva di adattarmi, </a:t>
            </a:r>
            <a:r>
              <a:rPr lang="it-IT" sz="1800" dirty="0" smtClean="0">
                <a:solidFill>
                  <a:srgbClr val="C00000"/>
                </a:solidFill>
              </a:rPr>
              <a:t>per me significava lasciare aspetti della mia cultura che consideravo valoriali</a:t>
            </a:r>
            <a:r>
              <a:rPr lang="it-IT" sz="1800" dirty="0" smtClean="0"/>
              <a:t>, per di più stando nel mio paese. A volte mi è sembrato che i miei formatori non capissero , non gliene faccio una colpa, la mia cultura che poi era quella del posto. Per esempio:</a:t>
            </a:r>
          </a:p>
          <a:p>
            <a:pPr>
              <a:spcBef>
                <a:spcPts val="0"/>
              </a:spcBef>
              <a:buFont typeface="Wingdings"/>
              <a:buChar char="Ø"/>
            </a:pPr>
            <a:r>
              <a:rPr lang="it-IT" sz="1800" dirty="0">
                <a:solidFill>
                  <a:srgbClr val="C00000"/>
                </a:solidFill>
              </a:rPr>
              <a:t>n</a:t>
            </a:r>
            <a:r>
              <a:rPr lang="it-IT" sz="1800" dirty="0" smtClean="0">
                <a:solidFill>
                  <a:srgbClr val="C00000"/>
                </a:solidFill>
              </a:rPr>
              <a:t>el rapporto con la mia famiglia allargata</a:t>
            </a:r>
          </a:p>
          <a:p>
            <a:pPr>
              <a:spcBef>
                <a:spcPts val="0"/>
              </a:spcBef>
              <a:buFont typeface="Wingdings"/>
              <a:buChar char="Ø"/>
            </a:pPr>
            <a:r>
              <a:rPr lang="it-IT" sz="1800" dirty="0" smtClean="0">
                <a:solidFill>
                  <a:srgbClr val="C00000"/>
                </a:solidFill>
              </a:rPr>
              <a:t>l’importanza di partecipare dei funerali e di altri eventi nella nostra cultura importanti</a:t>
            </a:r>
          </a:p>
          <a:p>
            <a:pPr>
              <a:spcBef>
                <a:spcPts val="0"/>
              </a:spcBef>
              <a:buFont typeface="Wingdings"/>
              <a:buChar char="Ø"/>
            </a:pPr>
            <a:r>
              <a:rPr lang="it-IT" sz="1800" dirty="0">
                <a:solidFill>
                  <a:srgbClr val="C00000"/>
                </a:solidFill>
              </a:rPr>
              <a:t>i</a:t>
            </a:r>
            <a:r>
              <a:rPr lang="it-IT" sz="1800" dirty="0" smtClean="0">
                <a:solidFill>
                  <a:srgbClr val="C00000"/>
                </a:solidFill>
              </a:rPr>
              <a:t>l mangiare al modo europeo, la rigidità in certe cose che mi sembravano secondarie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 smtClean="0"/>
              <a:t>Mi sembrava di ricevere il messaggio non verbale: o ti adatti o non sei fatto per essere Comboniano.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 smtClean="0"/>
              <a:t>Dopo la formazione iniziale ho avuto la sensazione che per il gruppo maggioritario:</a:t>
            </a:r>
          </a:p>
          <a:p>
            <a:pPr>
              <a:spcBef>
                <a:spcPts val="0"/>
              </a:spcBef>
              <a:buFont typeface="Wingdings"/>
              <a:buChar char="Ø"/>
            </a:pPr>
            <a:r>
              <a:rPr lang="it-IT" sz="1800" dirty="0">
                <a:solidFill>
                  <a:srgbClr val="0033CC"/>
                </a:solidFill>
              </a:rPr>
              <a:t>c</a:t>
            </a:r>
            <a:r>
              <a:rPr lang="it-IT" sz="1800" dirty="0" smtClean="0">
                <a:solidFill>
                  <a:srgbClr val="0033CC"/>
                </a:solidFill>
              </a:rPr>
              <a:t>i siano due pesi e due misure</a:t>
            </a:r>
          </a:p>
          <a:p>
            <a:pPr>
              <a:spcBef>
                <a:spcPts val="0"/>
              </a:spcBef>
              <a:buFont typeface="Wingdings"/>
              <a:buChar char="Ø"/>
            </a:pPr>
            <a:r>
              <a:rPr lang="it-IT" sz="1800" dirty="0">
                <a:solidFill>
                  <a:srgbClr val="0033CC"/>
                </a:solidFill>
              </a:rPr>
              <a:t>c</a:t>
            </a:r>
            <a:r>
              <a:rPr lang="it-IT" sz="1800" dirty="0" smtClean="0">
                <a:solidFill>
                  <a:srgbClr val="0033CC"/>
                </a:solidFill>
              </a:rPr>
              <a:t>he si vivono certe cose, ma non vengono dette perché </a:t>
            </a:r>
            <a:r>
              <a:rPr lang="it-IT" sz="1800" i="1" dirty="0" smtClean="0">
                <a:solidFill>
                  <a:srgbClr val="0033CC"/>
                </a:solidFill>
              </a:rPr>
              <a:t>si sa già come andranno a finire</a:t>
            </a:r>
          </a:p>
          <a:p>
            <a:pPr>
              <a:spcBef>
                <a:spcPts val="0"/>
              </a:spcBef>
              <a:buFont typeface="Wingdings"/>
              <a:buChar char="Ø"/>
            </a:pPr>
            <a:r>
              <a:rPr lang="it-IT" sz="1800" dirty="0">
                <a:solidFill>
                  <a:srgbClr val="0033CC"/>
                </a:solidFill>
              </a:rPr>
              <a:t>c</a:t>
            </a:r>
            <a:r>
              <a:rPr lang="it-IT" sz="1800" dirty="0" smtClean="0">
                <a:solidFill>
                  <a:srgbClr val="0033CC"/>
                </a:solidFill>
              </a:rPr>
              <a:t>i sia una certa sfiducia nella gestione dei soldi, e nelle nostre capacità di assumere ruoli di responsabilità</a:t>
            </a:r>
          </a:p>
          <a:p>
            <a:pPr>
              <a:spcBef>
                <a:spcPts val="0"/>
              </a:spcBef>
              <a:buFont typeface="Wingdings"/>
              <a:buChar char="Ø"/>
            </a:pPr>
            <a:r>
              <a:rPr lang="it-IT" sz="1800" dirty="0" smtClean="0">
                <a:solidFill>
                  <a:srgbClr val="0033CC"/>
                </a:solidFill>
              </a:rPr>
              <a:t>Molto doloroso quando mi hanno fatto notare che ero un peso economico per la comunità perché non alimentavo la cassa.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b="1" dirty="0" smtClean="0"/>
              <a:t>Non voglio generalizzare, ma penso importante e mi aiuta poter esprimere queste cose, nella speranza di non aggredire nessuno, anche se qualcuno non gradirà quello che ho detto</a:t>
            </a:r>
            <a:r>
              <a:rPr lang="it-IT" sz="1800" dirty="0" smtClean="0"/>
              <a:t>.</a:t>
            </a:r>
            <a:endParaRPr lang="it-IT" sz="1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251204" y="44624"/>
            <a:ext cx="1143000" cy="2232248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67544" y="1069639"/>
            <a:ext cx="6923112" cy="122413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bg1"/>
                </a:solidFill>
              </a:rPr>
              <a:t>Proviamo a dar voce a un confratello di un gruppo culturale minoritario che è entrato nell’Istituto, tutti i suoi formatori sono stati italiani ed europei, anche i suoi superiori sono stati per un buon tempo appartenenti al gruppo maggioritario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658879" y="1535021"/>
            <a:ext cx="1368152" cy="74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smtClean="0"/>
              <a:t>Dobbiamo pur ascoltarci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9604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488832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bg1"/>
                </a:solidFill>
              </a:rPr>
              <a:t>È necessario dare voce a qualcuno del gruppo maggioritario,</a:t>
            </a:r>
            <a:br>
              <a:rPr lang="it-IT" sz="1800" dirty="0" smtClean="0">
                <a:solidFill>
                  <a:schemeClr val="bg1"/>
                </a:solidFill>
              </a:rPr>
            </a:br>
            <a:r>
              <a:rPr lang="it-IT" sz="1800" dirty="0" smtClean="0">
                <a:solidFill>
                  <a:schemeClr val="bg1"/>
                </a:solidFill>
              </a:rPr>
              <a:t>di preferenza qualcuno di una certa età che ha vissuto il cambio da un Istituto prevalentemente italiano e europeo a un Istituto multiculturale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48880"/>
            <a:ext cx="7211144" cy="4104456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dirty="0" smtClean="0"/>
              <a:t>Il sogno di san Daniele Comboni si sta realizzando:</a:t>
            </a:r>
          </a:p>
          <a:p>
            <a:pPr>
              <a:buFont typeface="Wingdings"/>
              <a:buChar char="Ø"/>
            </a:pPr>
            <a:r>
              <a:rPr lang="it-IT" sz="1600" dirty="0" smtClean="0">
                <a:solidFill>
                  <a:srgbClr val="0033CC"/>
                </a:solidFill>
              </a:rPr>
              <a:t>Abbiamo un generale africano, la maggioranza dei provinciale sono giovani e nativi delle rispettive provincie</a:t>
            </a:r>
          </a:p>
          <a:p>
            <a:pPr>
              <a:buFont typeface="Wingdings"/>
              <a:buChar char="Ø"/>
            </a:pPr>
            <a:r>
              <a:rPr lang="it-IT" sz="1600" dirty="0" smtClean="0">
                <a:solidFill>
                  <a:srgbClr val="0033CC"/>
                </a:solidFill>
              </a:rPr>
              <a:t>I promotori e formatori sono per la maggioranza del posto</a:t>
            </a:r>
          </a:p>
          <a:p>
            <a:pPr>
              <a:buFont typeface="Wingdings"/>
              <a:buChar char="Ø"/>
            </a:pPr>
            <a:r>
              <a:rPr lang="it-IT" sz="1600" dirty="0" smtClean="0">
                <a:solidFill>
                  <a:srgbClr val="0033CC"/>
                </a:solidFill>
              </a:rPr>
              <a:t>Alcuni ruoli di responsabilità sono affidati a non europei</a:t>
            </a:r>
          </a:p>
          <a:p>
            <a:pPr>
              <a:buFont typeface="Wingdings"/>
              <a:buChar char="Ø"/>
            </a:pPr>
            <a:r>
              <a:rPr lang="it-IT" sz="1600" dirty="0" smtClean="0">
                <a:solidFill>
                  <a:srgbClr val="0033CC"/>
                </a:solidFill>
              </a:rPr>
              <a:t>Gli economi provinciali sono … non sono nativi</a:t>
            </a:r>
          </a:p>
          <a:p>
            <a:pPr marL="0" indent="0">
              <a:buNone/>
            </a:pPr>
            <a:r>
              <a:rPr lang="it-IT" sz="1600" dirty="0" smtClean="0"/>
              <a:t>Ma non sono tutte rose, non mancano le spine, almeno così io le vivo, senza generalizzare</a:t>
            </a:r>
            <a:r>
              <a:rPr lang="it-IT" sz="1600" dirty="0" smtClean="0">
                <a:solidFill>
                  <a:srgbClr val="0033CC"/>
                </a:solidFill>
              </a:rPr>
              <a:t>:</a:t>
            </a:r>
          </a:p>
          <a:p>
            <a:pPr>
              <a:buFont typeface="Wingdings"/>
              <a:buChar char="Ø"/>
            </a:pPr>
            <a:r>
              <a:rPr lang="it-IT" sz="1600" dirty="0" smtClean="0">
                <a:solidFill>
                  <a:srgbClr val="C00000"/>
                </a:solidFill>
              </a:rPr>
              <a:t>Mi sembra che manca trasparenza nell’uso dei soldi</a:t>
            </a:r>
          </a:p>
          <a:p>
            <a:pPr>
              <a:buFont typeface="Wingdings"/>
              <a:buChar char="Ø"/>
            </a:pPr>
            <a:r>
              <a:rPr lang="it-IT" sz="1600" dirty="0" smtClean="0">
                <a:solidFill>
                  <a:srgbClr val="C00000"/>
                </a:solidFill>
              </a:rPr>
              <a:t>Bisogni personali e della famiglia di origine vengono prima della missione</a:t>
            </a:r>
          </a:p>
          <a:p>
            <a:pPr>
              <a:buFont typeface="Wingdings"/>
              <a:buChar char="Ø"/>
            </a:pPr>
            <a:r>
              <a:rPr lang="it-IT" sz="1600" dirty="0" smtClean="0">
                <a:solidFill>
                  <a:srgbClr val="C00000"/>
                </a:solidFill>
              </a:rPr>
              <a:t>Il messaggio che ricevo che mi fa soffrire: </a:t>
            </a:r>
            <a:r>
              <a:rPr lang="it-IT" sz="1600" i="1" dirty="0" smtClean="0">
                <a:solidFill>
                  <a:srgbClr val="C00000"/>
                </a:solidFill>
              </a:rPr>
              <a:t>Mettiti da parte, è ora che molli! Ha già fatto il tuo tempo! </a:t>
            </a:r>
            <a:r>
              <a:rPr lang="it-IT" sz="1600" dirty="0" smtClean="0">
                <a:solidFill>
                  <a:srgbClr val="C00000"/>
                </a:solidFill>
              </a:rPr>
              <a:t>Lui giustamente è il parroco, ma dispiace che neppure mi dia copia degli avvisi e delle attività parrocchiali.</a:t>
            </a:r>
            <a:endParaRPr lang="it-IT" sz="1600" i="1" dirty="0" smtClean="0">
              <a:solidFill>
                <a:srgbClr val="C00000"/>
              </a:solidFill>
            </a:endParaRPr>
          </a:p>
          <a:p>
            <a:pPr>
              <a:buFont typeface="Wingdings"/>
              <a:buChar char="Ø"/>
            </a:pPr>
            <a:r>
              <a:rPr lang="it-IT" sz="1600" dirty="0" smtClean="0">
                <a:solidFill>
                  <a:srgbClr val="C00000"/>
                </a:solidFill>
              </a:rPr>
              <a:t>Mi sento spesso solo, perché il giovane confratello non spreca il tempo per mangiare insieme, preferisce le famiglie amiche.</a:t>
            </a:r>
          </a:p>
          <a:p>
            <a:pPr marL="0" indent="0">
              <a:buNone/>
            </a:pPr>
            <a:r>
              <a:rPr lang="it-IT" sz="1600" dirty="0" smtClean="0"/>
              <a:t>Probabilmente entrambi viviamo un disagio, ma non abbiamo il coraggio o forse la motivazione per parlarne, anche solo questo aiuterebbe.</a:t>
            </a:r>
            <a:endParaRPr lang="it-IT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2" b="9335"/>
          <a:stretch/>
        </p:blipFill>
        <p:spPr>
          <a:xfrm>
            <a:off x="323528" y="548680"/>
            <a:ext cx="1017917" cy="18135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92896"/>
            <a:ext cx="1368151" cy="21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4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172345890"/>
              </p:ext>
            </p:extLst>
          </p:nvPr>
        </p:nvGraphicFramePr>
        <p:xfrm>
          <a:off x="467544" y="2708920"/>
          <a:ext cx="8352928" cy="255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29308" y="2537250"/>
            <a:ext cx="6717432" cy="638944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Nell’interdipendenza sorgono</a:t>
            </a:r>
            <a:br>
              <a:rPr lang="it-IT" sz="2400" b="1" dirty="0" smtClean="0">
                <a:solidFill>
                  <a:srgbClr val="C00000"/>
                </a:solidFill>
              </a:rPr>
            </a:br>
            <a:r>
              <a:rPr lang="it-IT" sz="2400" b="1" dirty="0" smtClean="0">
                <a:solidFill>
                  <a:srgbClr val="C00000"/>
                </a:solidFill>
              </a:rPr>
              <a:t>in particolare tra persone di culture diverse</a:t>
            </a: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81128"/>
            <a:ext cx="2022351" cy="1584176"/>
          </a:xfrm>
          <a:prstGeom prst="rect">
            <a:avLst/>
          </a:prstGeom>
        </p:spPr>
      </p:pic>
      <p:pic>
        <p:nvPicPr>
          <p:cNvPr id="5" name="Segnaposto contenuto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17"/>
          <a:stretch/>
        </p:blipFill>
        <p:spPr>
          <a:xfrm>
            <a:off x="971600" y="116632"/>
            <a:ext cx="1354516" cy="2420618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051720" y="908720"/>
            <a:ext cx="5472608" cy="15121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i="1" smtClean="0">
                <a:solidFill>
                  <a:schemeClr val="bg1"/>
                </a:solidFill>
              </a:rPr>
              <a:t>Ma continuo </a:t>
            </a:r>
            <a:br>
              <a:rPr lang="it-IT" sz="2400" i="1" smtClean="0">
                <a:solidFill>
                  <a:schemeClr val="bg1"/>
                </a:solidFill>
              </a:rPr>
            </a:br>
            <a:r>
              <a:rPr lang="it-IT" sz="2400" i="1" smtClean="0">
                <a:solidFill>
                  <a:schemeClr val="bg1"/>
                </a:solidFill>
              </a:rPr>
              <a:t>con le mie perplessità e domande.</a:t>
            </a:r>
            <a:br>
              <a:rPr lang="it-IT" sz="2400" i="1" smtClean="0">
                <a:solidFill>
                  <a:schemeClr val="bg1"/>
                </a:solidFill>
              </a:rPr>
            </a:br>
            <a:r>
              <a:rPr lang="it-IT" sz="2400" i="1" smtClean="0">
                <a:solidFill>
                  <a:schemeClr val="bg1"/>
                </a:solidFill>
              </a:rPr>
              <a:t>Le differenze non sono necessariamente fonte di conflitto, credo io!!!</a:t>
            </a:r>
            <a:endParaRPr lang="it-IT" sz="2400" i="1" dirty="0">
              <a:solidFill>
                <a:schemeClr val="bg1"/>
              </a:solidFill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323528" y="5204048"/>
            <a:ext cx="3096344" cy="1105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/>
              <a:t>Vedo che dalle differenze al conflitto ci sono vari passaggi.</a:t>
            </a:r>
          </a:p>
          <a:p>
            <a:pPr algn="ctr"/>
            <a:r>
              <a:rPr lang="it-IT" i="1" dirty="0" smtClean="0"/>
              <a:t>Dove inizia il problema?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4240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3768" y="1052736"/>
            <a:ext cx="4392488" cy="85496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Vediamo se riesco a capire</a:t>
            </a:r>
            <a:br>
              <a:rPr lang="it-IT" sz="2400" dirty="0" smtClean="0">
                <a:solidFill>
                  <a:schemeClr val="bg1"/>
                </a:solidFill>
              </a:rPr>
            </a:br>
            <a:r>
              <a:rPr lang="it-IT" sz="2400" dirty="0" smtClean="0">
                <a:solidFill>
                  <a:schemeClr val="bg1"/>
                </a:solidFill>
              </a:rPr>
              <a:t>dove sorge il problema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114397"/>
            <a:ext cx="8229600" cy="208823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t-IT" sz="2400" dirty="0" smtClean="0"/>
              <a:t>In questi giorni ci è stato ricordato che l’interculturalità non è l’incontro di due culture diverse, ma di persone concrete appartenenti a culture diverse.</a:t>
            </a:r>
          </a:p>
          <a:p>
            <a:r>
              <a:rPr lang="it-IT" sz="2400" dirty="0" smtClean="0"/>
              <a:t>Allora bisogna guardare alla dinamica che caratterizza la persona.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43"/>
          <a:stretch/>
        </p:blipFill>
        <p:spPr>
          <a:xfrm>
            <a:off x="822783" y="4221087"/>
            <a:ext cx="1228937" cy="2219325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1459969" y="5085184"/>
            <a:ext cx="604867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/>
              <a:t>Attenzione!!!</a:t>
            </a:r>
          </a:p>
          <a:p>
            <a:pPr algn="ctr"/>
            <a:r>
              <a:rPr lang="it-IT" b="1" i="1" dirty="0" smtClean="0"/>
              <a:t>Rischi di urtare certe sensibilità che hanno manifestato che l’impostazione psico-spirituale è troppo riduttiva.</a:t>
            </a:r>
          </a:p>
          <a:p>
            <a:pPr algn="ctr"/>
            <a:r>
              <a:rPr lang="it-IT" b="1" i="1" dirty="0" smtClean="0"/>
              <a:t>Forse hanno anche ragione, ma … è il rischio da correre.</a:t>
            </a:r>
          </a:p>
          <a:p>
            <a:pPr algn="ctr"/>
            <a:r>
              <a:rPr lang="it-IT" b="1" i="1" dirty="0" smtClean="0"/>
              <a:t>In democrazia si può avere opinioni diverse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42777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70059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tangolo arrotondato 1"/>
          <p:cNvSpPr/>
          <p:nvPr/>
        </p:nvSpPr>
        <p:spPr>
          <a:xfrm>
            <a:off x="827584" y="620688"/>
            <a:ext cx="41044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P. Elias ci ha presentato questo schema che può essere utile riprendere</a:t>
            </a:r>
            <a:endParaRPr lang="it-IT" dirty="0"/>
          </a:p>
        </p:txBody>
      </p:sp>
      <p:sp>
        <p:nvSpPr>
          <p:cNvPr id="3" name="Rettangolo arrotondato 2"/>
          <p:cNvSpPr/>
          <p:nvPr/>
        </p:nvSpPr>
        <p:spPr>
          <a:xfrm>
            <a:off x="5384034" y="4941168"/>
            <a:ext cx="345638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/>
              <a:t>Cosa più contribuisce a fare delle differenze e divergenze dei conflitti che si incancreniscono?</a:t>
            </a:r>
          </a:p>
          <a:p>
            <a:pPr algn="ctr"/>
            <a:r>
              <a:rPr lang="it-IT" b="1" i="1" dirty="0" smtClean="0"/>
              <a:t>Certo non è tutto, ma forse è una delle cose non dette, non affrontate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88302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9832" y="931825"/>
            <a:ext cx="3754760" cy="79695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Vorrei sbagliarmi ma: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16835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400" dirty="0" smtClean="0"/>
              <a:t>Il dialogo è ciò che permette di affrontare le differenze e divergenze per viverle come dice il capitolo: </a:t>
            </a:r>
            <a:r>
              <a:rPr lang="it-IT" sz="1800" i="1" dirty="0"/>
              <a:t>La presa di coscienza e la </a:t>
            </a:r>
            <a:r>
              <a:rPr lang="it-IT" sz="1800" i="1" dirty="0">
                <a:solidFill>
                  <a:srgbClr val="FF0000"/>
                </a:solidFill>
              </a:rPr>
              <a:t>condivisione</a:t>
            </a:r>
            <a:r>
              <a:rPr lang="it-IT" sz="1800" i="1" dirty="0"/>
              <a:t> delle nostre ricchezze e la </a:t>
            </a:r>
            <a:r>
              <a:rPr lang="it-IT" sz="1800" i="1" dirty="0">
                <a:solidFill>
                  <a:srgbClr val="FF0000"/>
                </a:solidFill>
              </a:rPr>
              <a:t>relativizzazione</a:t>
            </a:r>
            <a:r>
              <a:rPr lang="it-IT" sz="1800" i="1" dirty="0"/>
              <a:t> delle visioni culturali, religiose e metodologiche </a:t>
            </a:r>
            <a:r>
              <a:rPr lang="it-IT" sz="1800" i="1" dirty="0">
                <a:solidFill>
                  <a:srgbClr val="0033CC"/>
                </a:solidFill>
              </a:rPr>
              <a:t>ci aiuteranno ad affrontare le inevitabili tensioni</a:t>
            </a:r>
            <a:r>
              <a:rPr lang="it-IT" sz="1800" dirty="0"/>
              <a:t>. (AC ‘15, 47.4)</a:t>
            </a:r>
          </a:p>
          <a:p>
            <a:pPr>
              <a:spcBef>
                <a:spcPts val="0"/>
              </a:spcBef>
            </a:pPr>
            <a:r>
              <a:rPr lang="it-IT" sz="2400" dirty="0" smtClean="0"/>
              <a:t>Ma qui casca l’asino, cosa tra noi comboniani rende così difficile il dialogare su questi aspetti più che urgenti?</a:t>
            </a:r>
          </a:p>
          <a:p>
            <a:pPr lvl="2">
              <a:spcBef>
                <a:spcPts val="0"/>
              </a:spcBef>
            </a:pPr>
            <a:r>
              <a:rPr lang="it-IT" dirty="0" smtClean="0"/>
              <a:t>Il vivere il dialogo come una minaccia, e l’appello ai valori non sembra poi così efficace.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24"/>
          <a:stretch/>
        </p:blipFill>
        <p:spPr>
          <a:xfrm>
            <a:off x="899592" y="620688"/>
            <a:ext cx="2047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27168" cy="72494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Tornando alla lista di possibili cause dei nostri conflitti</a:t>
            </a:r>
            <a:endParaRPr lang="it-IT" sz="2400" b="1" i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7220" y="4437112"/>
            <a:ext cx="8229600" cy="8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i="1" dirty="0" smtClean="0">
                <a:solidFill>
                  <a:schemeClr val="bg1"/>
                </a:solidFill>
              </a:rPr>
              <a:t>Varrebbe la pena prendere in considerazione quelli non considerati in questa presentazione!</a:t>
            </a:r>
            <a:endParaRPr lang="it-IT" sz="2400" i="1" dirty="0">
              <a:solidFill>
                <a:schemeClr val="bg1"/>
              </a:solidFill>
            </a:endParaRPr>
          </a:p>
        </p:txBody>
      </p:sp>
      <p:sp>
        <p:nvSpPr>
          <p:cNvPr id="4" name="Segnaposto contenuto 1"/>
          <p:cNvSpPr txBox="1">
            <a:spLocks/>
          </p:cNvSpPr>
          <p:nvPr/>
        </p:nvSpPr>
        <p:spPr>
          <a:xfrm>
            <a:off x="1067814" y="1684376"/>
            <a:ext cx="6120680" cy="242951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lang="it-IT" sz="1800" dirty="0" smtClean="0">
                <a:solidFill>
                  <a:srgbClr val="0000FF"/>
                </a:solidFill>
              </a:rPr>
              <a:t>1) ai </a:t>
            </a:r>
            <a:r>
              <a:rPr lang="it-IT" sz="1800" b="1" dirty="0" smtClean="0">
                <a:solidFill>
                  <a:srgbClr val="0000FF"/>
                </a:solidFill>
              </a:rPr>
              <a:t>valori</a:t>
            </a:r>
            <a:r>
              <a:rPr lang="it-IT" sz="1800" dirty="0" smtClean="0">
                <a:solidFill>
                  <a:srgbClr val="0000FF"/>
                </a:solidFill>
              </a:rPr>
              <a:t> in quanto tali e a come esprimerli</a:t>
            </a:r>
          </a:p>
          <a:p>
            <a:pPr marL="0" lvl="2"/>
            <a:r>
              <a:rPr lang="it-IT" sz="1800" b="1" dirty="0" smtClean="0"/>
              <a:t>2) alle differenze culturali</a:t>
            </a:r>
          </a:p>
          <a:p>
            <a:pPr marL="0" lvl="2"/>
            <a:r>
              <a:rPr lang="it-IT" sz="1800" b="1" dirty="0" smtClean="0"/>
              <a:t>3) all’interazione tra  gruppi maggioritari e minoritari</a:t>
            </a:r>
          </a:p>
          <a:p>
            <a:pPr marL="0" lvl="2"/>
            <a:r>
              <a:rPr lang="it-IT" sz="1800" dirty="0" smtClean="0">
                <a:solidFill>
                  <a:srgbClr val="0000FF"/>
                </a:solidFill>
              </a:rPr>
              <a:t>4) ai </a:t>
            </a:r>
            <a:r>
              <a:rPr lang="it-IT" sz="1800" b="1" dirty="0" smtClean="0">
                <a:solidFill>
                  <a:srgbClr val="0000FF"/>
                </a:solidFill>
              </a:rPr>
              <a:t>ruoli</a:t>
            </a:r>
            <a:r>
              <a:rPr lang="it-IT" sz="1800" dirty="0" smtClean="0">
                <a:solidFill>
                  <a:srgbClr val="0000FF"/>
                </a:solidFill>
              </a:rPr>
              <a:t> e </a:t>
            </a:r>
            <a:r>
              <a:rPr lang="it-IT" sz="1800" b="1" dirty="0" smtClean="0">
                <a:solidFill>
                  <a:srgbClr val="0000FF"/>
                </a:solidFill>
              </a:rPr>
              <a:t>competenze</a:t>
            </a:r>
          </a:p>
          <a:p>
            <a:pPr marL="0" lvl="2"/>
            <a:r>
              <a:rPr lang="it-IT" sz="1800" dirty="0" smtClean="0">
                <a:solidFill>
                  <a:srgbClr val="0000FF"/>
                </a:solidFill>
              </a:rPr>
              <a:t>5) alla </a:t>
            </a:r>
            <a:r>
              <a:rPr lang="it-IT" sz="1800" b="1" dirty="0" smtClean="0">
                <a:solidFill>
                  <a:srgbClr val="0000FF"/>
                </a:solidFill>
              </a:rPr>
              <a:t>differenza di età, formazione ed esperienza di vita</a:t>
            </a:r>
          </a:p>
          <a:p>
            <a:pPr marL="0" lvl="2"/>
            <a:r>
              <a:rPr lang="it-IT" sz="1800" dirty="0" smtClean="0">
                <a:solidFill>
                  <a:srgbClr val="0000FF"/>
                </a:solidFill>
              </a:rPr>
              <a:t>6) all’</a:t>
            </a:r>
            <a:r>
              <a:rPr lang="it-IT" sz="1800" b="1" dirty="0" smtClean="0">
                <a:solidFill>
                  <a:srgbClr val="0000FF"/>
                </a:solidFill>
              </a:rPr>
              <a:t>immaturità delle persone</a:t>
            </a:r>
          </a:p>
          <a:p>
            <a:pPr marL="0" lvl="2"/>
            <a:r>
              <a:rPr lang="it-IT" sz="1800" dirty="0" smtClean="0"/>
              <a:t>7) all’equilibrio tra la </a:t>
            </a:r>
            <a:r>
              <a:rPr lang="it-IT" sz="1800" b="1" dirty="0" smtClean="0"/>
              <a:t>comunione</a:t>
            </a:r>
            <a:r>
              <a:rPr lang="it-IT" sz="1800" dirty="0" smtClean="0"/>
              <a:t> e la </a:t>
            </a:r>
            <a:r>
              <a:rPr lang="it-IT" sz="1800" b="1" dirty="0" smtClean="0"/>
              <a:t>missione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" b="3902"/>
          <a:stretch/>
        </p:blipFill>
        <p:spPr>
          <a:xfrm>
            <a:off x="7164288" y="1679238"/>
            <a:ext cx="1419512" cy="23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4806" y="432661"/>
            <a:ext cx="8229600" cy="79695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WORKSHOP INTERCULTURALE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8418" b="16300"/>
          <a:stretch/>
        </p:blipFill>
        <p:spPr>
          <a:xfrm>
            <a:off x="2699792" y="3212976"/>
            <a:ext cx="6264696" cy="340722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 r="18068"/>
          <a:stretch/>
        </p:blipFill>
        <p:spPr>
          <a:xfrm>
            <a:off x="1186136" y="2636912"/>
            <a:ext cx="1284515" cy="2409825"/>
          </a:xfrm>
          <a:prstGeom prst="rect">
            <a:avLst/>
          </a:prstGeom>
        </p:spPr>
      </p:pic>
      <p:sp>
        <p:nvSpPr>
          <p:cNvPr id="6" name="Fumetto 1 5"/>
          <p:cNvSpPr/>
          <p:nvPr/>
        </p:nvSpPr>
        <p:spPr>
          <a:xfrm>
            <a:off x="454806" y="1196752"/>
            <a:ext cx="5989402" cy="1872208"/>
          </a:xfrm>
          <a:prstGeom prst="wedge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i="1" dirty="0" smtClean="0">
                <a:solidFill>
                  <a:srgbClr val="0033CC"/>
                </a:solidFill>
              </a:rPr>
              <a:t>Veramente un bell’evento!</a:t>
            </a:r>
          </a:p>
          <a:p>
            <a:pPr algn="ctr"/>
            <a:r>
              <a:rPr lang="it-IT" sz="1600" i="1" dirty="0" smtClean="0">
                <a:solidFill>
                  <a:schemeClr val="tx1"/>
                </a:solidFill>
              </a:rPr>
              <a:t>Ma … c’è qualcosa che non capisco, ci sono stati degli interventi di confratelli che hanno parlato </a:t>
            </a:r>
            <a:r>
              <a:rPr lang="it-IT" sz="1600" i="1" dirty="0" smtClean="0">
                <a:solidFill>
                  <a:srgbClr val="FF0000"/>
                </a:solidFill>
              </a:rPr>
              <a:t>che ci sono cose non dette, che non si affrontano certi problemi.</a:t>
            </a:r>
          </a:p>
          <a:p>
            <a:pPr algn="ctr"/>
            <a:r>
              <a:rPr lang="it-IT" sz="1600" b="1" i="1" dirty="0" smtClean="0">
                <a:solidFill>
                  <a:schemeClr val="tx1"/>
                </a:solidFill>
              </a:rPr>
              <a:t>Chissà se c’è qualcosa che si teme di affrontare … </a:t>
            </a:r>
            <a:r>
              <a:rPr lang="it-IT" sz="1600" i="1" dirty="0" smtClean="0">
                <a:solidFill>
                  <a:srgbClr val="FF0000"/>
                </a:solidFill>
              </a:rPr>
              <a:t>parlandone!</a:t>
            </a:r>
            <a:endParaRPr lang="it-IT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t-IT" sz="2000" b="1" dirty="0" smtClean="0">
                <a:solidFill>
                  <a:srgbClr val="FF0000"/>
                </a:solidFill>
              </a:rPr>
              <a:t>LA </a:t>
            </a:r>
            <a:r>
              <a:rPr lang="it-IT" sz="2000" b="1" dirty="0">
                <a:solidFill>
                  <a:srgbClr val="FF0000"/>
                </a:solidFill>
              </a:rPr>
              <a:t>SFIDA </a:t>
            </a:r>
            <a:r>
              <a:rPr lang="it-IT" sz="2000" b="1" dirty="0" smtClean="0">
                <a:solidFill>
                  <a:srgbClr val="FF0000"/>
                </a:solidFill>
              </a:rPr>
              <a:t>che dobbiamo affrontare per fare delle differenze culturali un dono, un’opportunità di crescita e soprattutto un segno profetico della nuova umanità che il Signore ci propone per avere vita e vita in abbondanza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72816"/>
            <a:ext cx="5760640" cy="316835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C00000"/>
                </a:solidFill>
              </a:rPr>
              <a:t>A livello personale: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2200" dirty="0" smtClean="0"/>
              <a:t>Il mettermi in gioco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2200" dirty="0" smtClean="0"/>
              <a:t>Chiedermi: come vivo il dialogo con i miei confratelli in particolare quelli che appartengono a una cultura diversa dalla mia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it-IT" sz="1400" dirty="0" smtClean="0"/>
              <a:t>Quali le paure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it-IT" sz="1400" dirty="0" smtClean="0"/>
              <a:t>Le ferite del passato che mi bloccano.</a:t>
            </a:r>
            <a:endParaRPr lang="it-IT" sz="1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2200" dirty="0" smtClean="0"/>
              <a:t>Sospendere il giudizio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2200" dirty="0" smtClean="0"/>
              <a:t>Il decentramento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2200" dirty="0" smtClean="0"/>
              <a:t>L’umiltà</a:t>
            </a:r>
            <a:endParaRPr lang="it-IT" sz="1800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224096"/>
              </p:ext>
            </p:extLst>
          </p:nvPr>
        </p:nvGraphicFramePr>
        <p:xfrm>
          <a:off x="3562872" y="2996952"/>
          <a:ext cx="5581128" cy="37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6300192" y="1844824"/>
            <a:ext cx="2571750" cy="852877"/>
            <a:chOff x="6286500" y="94318"/>
            <a:chExt cx="2571750" cy="852877"/>
          </a:xfrm>
        </p:grpSpPr>
        <p:sp>
          <p:nvSpPr>
            <p:cNvPr id="6" name="Rettangolo 5"/>
            <p:cNvSpPr/>
            <p:nvPr/>
          </p:nvSpPr>
          <p:spPr>
            <a:xfrm>
              <a:off x="6286500" y="94318"/>
              <a:ext cx="2571750" cy="8528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ttangolo 6"/>
            <p:cNvSpPr/>
            <p:nvPr/>
          </p:nvSpPr>
          <p:spPr>
            <a:xfrm>
              <a:off x="6286500" y="94318"/>
              <a:ext cx="2571750" cy="852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29210" rIns="29210" bIns="2921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3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Identità Psicologica</a:t>
              </a:r>
              <a:endParaRPr lang="it-IT" sz="2300" kern="1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97152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476" y="1196751"/>
            <a:ext cx="5768888" cy="907393"/>
          </a:xfrm>
        </p:spPr>
        <p:txBody>
          <a:bodyPr>
            <a:normAutofit fontScale="90000"/>
          </a:bodyPr>
          <a:lstStyle/>
          <a:p>
            <a:r>
              <a:rPr lang="it-IT" sz="2800" dirty="0" smtClean="0">
                <a:solidFill>
                  <a:srgbClr val="C00000"/>
                </a:solidFill>
              </a:rPr>
              <a:t>Le relazioni comunitarie per essere sane </a:t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smtClean="0">
                <a:solidFill>
                  <a:srgbClr val="C00000"/>
                </a:solidFill>
              </a:rPr>
              <a:t>    devono essere mediate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204864"/>
            <a:ext cx="7620000" cy="19442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it-IT" sz="2400" dirty="0" smtClean="0">
                <a:solidFill>
                  <a:srgbClr val="7030A0"/>
                </a:solidFill>
              </a:rPr>
              <a:t>dalla presenza di Colui </a:t>
            </a:r>
          </a:p>
          <a:p>
            <a:pPr lvl="2">
              <a:spcBef>
                <a:spcPts val="0"/>
              </a:spcBef>
            </a:pPr>
            <a:r>
              <a:rPr lang="it-IT" dirty="0" smtClean="0">
                <a:solidFill>
                  <a:srgbClr val="7030A0"/>
                </a:solidFill>
              </a:rPr>
              <a:t>che ci ha convocati in comunità</a:t>
            </a:r>
          </a:p>
          <a:p>
            <a:pPr lvl="2">
              <a:spcBef>
                <a:spcPts val="0"/>
              </a:spcBef>
            </a:pPr>
            <a:r>
              <a:rPr lang="it-IT" dirty="0" smtClean="0">
                <a:solidFill>
                  <a:srgbClr val="7030A0"/>
                </a:solidFill>
              </a:rPr>
              <a:t>che dà senso al nostro stare insieme</a:t>
            </a:r>
          </a:p>
          <a:p>
            <a:pPr lvl="1">
              <a:spcBef>
                <a:spcPts val="0"/>
              </a:spcBef>
            </a:pPr>
            <a:r>
              <a:rPr lang="it-IT" sz="2400" dirty="0" smtClean="0"/>
              <a:t>per dare testimonianza della sua presenza in mezzo a noi.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 smtClean="0"/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pPr marL="11430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1475656" y="4625119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 Black" panose="020B0A04020102020204" pitchFamily="34" charset="0"/>
              </a:rPr>
              <a:t>i</a:t>
            </a:r>
            <a:r>
              <a:rPr lang="it-IT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</a:t>
            </a:r>
            <a:endParaRPr lang="it-IT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6012160" y="4668879"/>
            <a:ext cx="153732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 Black" panose="020B0A04020102020204" pitchFamily="34" charset="0"/>
              </a:rPr>
              <a:t>Tu - Voi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 Black" panose="020B0A04020102020204" pitchFamily="34" charset="0"/>
              </a:rPr>
              <a:t>Lui - Loro</a:t>
            </a:r>
          </a:p>
        </p:txBody>
      </p:sp>
      <p:sp>
        <p:nvSpPr>
          <p:cNvPr id="9" name="Freccia bidirezionale orizzontale 8"/>
          <p:cNvSpPr/>
          <p:nvPr/>
        </p:nvSpPr>
        <p:spPr>
          <a:xfrm rot="20398023">
            <a:off x="2315808" y="4530484"/>
            <a:ext cx="1250031" cy="484632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bidirezionale orizzontale 9"/>
          <p:cNvSpPr/>
          <p:nvPr/>
        </p:nvSpPr>
        <p:spPr>
          <a:xfrm rot="1171292">
            <a:off x="4803919" y="4531453"/>
            <a:ext cx="1282874" cy="484632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555377" y="4329100"/>
            <a:ext cx="1318114" cy="6480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Il Signore</a:t>
            </a:r>
            <a:endParaRPr lang="it-IT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2555776" y="5320633"/>
            <a:ext cx="3240360" cy="116269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È necessario alimentare</a:t>
            </a:r>
          </a:p>
          <a:p>
            <a:pPr algn="ctr"/>
            <a:r>
              <a:rPr lang="it-IT" sz="1600" b="1" dirty="0" smtClean="0"/>
              <a:t>la consapevolezza che il Signore </a:t>
            </a:r>
          </a:p>
          <a:p>
            <a:pPr algn="ctr"/>
            <a:r>
              <a:rPr lang="it-IT" sz="1600" b="1" dirty="0" smtClean="0"/>
              <a:t>è la necessaria </a:t>
            </a:r>
          </a:p>
          <a:p>
            <a:pPr algn="ctr"/>
            <a:r>
              <a:rPr lang="it-IT" sz="1600" b="1" dirty="0"/>
              <a:t>m</a:t>
            </a:r>
            <a:r>
              <a:rPr lang="it-IT" sz="1600" b="1" dirty="0" smtClean="0"/>
              <a:t>ediazione tra me e gli altri</a:t>
            </a:r>
            <a:endParaRPr lang="it-IT" sz="1600" b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404664"/>
            <a:ext cx="3538736" cy="68650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 smtClean="0">
                <a:solidFill>
                  <a:srgbClr val="FF0000"/>
                </a:solidFill>
              </a:rPr>
              <a:t>A livello comunitario</a:t>
            </a:r>
            <a:endParaRPr lang="it-IT" sz="2800" b="1" dirty="0">
              <a:solidFill>
                <a:srgbClr val="FF0000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6444208" y="371398"/>
            <a:ext cx="2571750" cy="988367"/>
            <a:chOff x="6286500" y="3717035"/>
            <a:chExt cx="2571750" cy="988367"/>
          </a:xfrm>
          <a:scene3d>
            <a:camera prst="orthographicFront"/>
            <a:lightRig rig="threePt" dir="t"/>
          </a:scene3d>
        </p:grpSpPr>
        <p:sp>
          <p:nvSpPr>
            <p:cNvPr id="14" name="Rettangolo 13"/>
            <p:cNvSpPr/>
            <p:nvPr/>
          </p:nvSpPr>
          <p:spPr>
            <a:xfrm>
              <a:off x="6286500" y="3717035"/>
              <a:ext cx="2571750" cy="9883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ttangolo 14"/>
            <p:cNvSpPr/>
            <p:nvPr/>
          </p:nvSpPr>
          <p:spPr>
            <a:xfrm>
              <a:off x="6286500" y="3717035"/>
              <a:ext cx="2571750" cy="988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Arial Black" panose="020B0A04020102020204" pitchFamily="34" charset="0"/>
                </a:rPr>
                <a:t>Identità di Fede</a:t>
              </a:r>
              <a:endParaRPr lang="it-IT" sz="3200" kern="12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88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4400" b="1" dirty="0">
                <a:solidFill>
                  <a:srgbClr val="C00000"/>
                </a:solidFill>
              </a:rPr>
              <a:t>La sfida </a:t>
            </a:r>
            <a:r>
              <a:rPr lang="it-IT" dirty="0"/>
              <a:t>è:</a:t>
            </a:r>
          </a:p>
          <a:p>
            <a:pPr lvl="0"/>
            <a:r>
              <a:rPr lang="it-IT" i="1" dirty="0">
                <a:solidFill>
                  <a:srgbClr val="0033CC"/>
                </a:solidFill>
              </a:rPr>
              <a:t>coltivare una comunicazione aperta, chiara, diretta, responsabile e rispettosa</a:t>
            </a:r>
            <a:endParaRPr lang="it-IT" dirty="0">
              <a:solidFill>
                <a:srgbClr val="0033CC"/>
              </a:solidFill>
            </a:endParaRPr>
          </a:p>
          <a:p>
            <a:pPr lvl="0"/>
            <a:r>
              <a:rPr lang="it-IT" i="1" dirty="0">
                <a:solidFill>
                  <a:srgbClr val="0033CC"/>
                </a:solidFill>
              </a:rPr>
              <a:t>p</a:t>
            </a:r>
            <a:r>
              <a:rPr lang="it-IT" i="1" dirty="0" smtClean="0">
                <a:solidFill>
                  <a:srgbClr val="0033CC"/>
                </a:solidFill>
              </a:rPr>
              <a:t>romuovere ed essere </a:t>
            </a:r>
            <a:r>
              <a:rPr lang="it-IT" i="1" dirty="0">
                <a:solidFill>
                  <a:srgbClr val="0033CC"/>
                </a:solidFill>
              </a:rPr>
              <a:t>fedeli agli incontri di condivisione, programmazione e valutazione delle attività</a:t>
            </a:r>
            <a:endParaRPr lang="it-IT" dirty="0">
              <a:solidFill>
                <a:srgbClr val="0033CC"/>
              </a:solidFill>
            </a:endParaRPr>
          </a:p>
          <a:p>
            <a:pPr lvl="0"/>
            <a:r>
              <a:rPr lang="it-IT" i="1" dirty="0">
                <a:solidFill>
                  <a:srgbClr val="0033CC"/>
                </a:solidFill>
              </a:rPr>
              <a:t>condividere non solo il lavoro, ma il vissuto, la relazione tra i </a:t>
            </a:r>
            <a:r>
              <a:rPr lang="it-IT" i="1" dirty="0" smtClean="0">
                <a:solidFill>
                  <a:srgbClr val="0033CC"/>
                </a:solidFill>
              </a:rPr>
              <a:t>confratelli per una </a:t>
            </a:r>
            <a:r>
              <a:rPr lang="it-IT" i="1" dirty="0">
                <a:solidFill>
                  <a:srgbClr val="0033CC"/>
                </a:solidFill>
              </a:rPr>
              <a:t>maggior conoscenza mutua</a:t>
            </a:r>
            <a:endParaRPr lang="it-IT" dirty="0">
              <a:solidFill>
                <a:srgbClr val="0033CC"/>
              </a:solidFill>
            </a:endParaRPr>
          </a:p>
          <a:p>
            <a:pPr lvl="0"/>
            <a:r>
              <a:rPr lang="it-IT" i="1" dirty="0">
                <a:solidFill>
                  <a:srgbClr val="0033CC"/>
                </a:solidFill>
              </a:rPr>
              <a:t>promuovere momenti di condivisione della propria vita spirituale</a:t>
            </a:r>
            <a:endParaRPr lang="it-IT" dirty="0">
              <a:solidFill>
                <a:srgbClr val="0033CC"/>
              </a:solidFill>
            </a:endParaRPr>
          </a:p>
          <a:p>
            <a:pPr lvl="0"/>
            <a:r>
              <a:rPr lang="it-IT" i="1" dirty="0">
                <a:solidFill>
                  <a:srgbClr val="0033CC"/>
                </a:solidFill>
              </a:rPr>
              <a:t>condividere la propria visione di formazione, il proprio punto di vista nell’azione formativa da mettere in atto</a:t>
            </a:r>
            <a:endParaRPr lang="it-IT" dirty="0">
              <a:solidFill>
                <a:srgbClr val="0033CC"/>
              </a:solidFill>
            </a:endParaRPr>
          </a:p>
          <a:p>
            <a:pPr lvl="0"/>
            <a:r>
              <a:rPr lang="it-IT" i="1" dirty="0">
                <a:solidFill>
                  <a:srgbClr val="0033CC"/>
                </a:solidFill>
              </a:rPr>
              <a:t>cercare di chiarire possibili malintesi</a:t>
            </a:r>
            <a:endParaRPr lang="it-IT" dirty="0">
              <a:solidFill>
                <a:srgbClr val="0033CC"/>
              </a:solidFill>
            </a:endParaRPr>
          </a:p>
          <a:p>
            <a:pPr lvl="0"/>
            <a:r>
              <a:rPr lang="it-IT" i="1" dirty="0">
                <a:solidFill>
                  <a:srgbClr val="0033CC"/>
                </a:solidFill>
              </a:rPr>
              <a:t>avere il coraggio di affrontare i conflitti parlandone</a:t>
            </a:r>
            <a:endParaRPr lang="it-IT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it-IT" i="1" dirty="0"/>
              <a:t>Comunicazione e comunione </a:t>
            </a:r>
            <a:r>
              <a:rPr lang="it-IT" i="1" dirty="0" smtClean="0"/>
              <a:t>fraterna: </a:t>
            </a:r>
            <a:endParaRPr lang="it-IT" dirty="0"/>
          </a:p>
          <a:p>
            <a:r>
              <a:rPr lang="it-IT" i="1" dirty="0">
                <a:solidFill>
                  <a:srgbClr val="C00000"/>
                </a:solidFill>
              </a:rPr>
              <a:t>la comunicazione in quantità e profondità fa crescere in prossimità e familiarità che contribuiscono alla comunione fraterna. Questo facilita la comunicazione che cresce in quantità e profondità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429"/>
            <a:ext cx="2533650" cy="1809750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923928" y="836712"/>
            <a:ext cx="3538736" cy="6529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t-IT" sz="2800" b="1" dirty="0" smtClean="0">
                <a:solidFill>
                  <a:srgbClr val="FF0000"/>
                </a:solidFill>
              </a:rPr>
              <a:t>A livello comunitario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1196752"/>
            <a:ext cx="4608512" cy="72494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Dove ancorarci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04865"/>
            <a:ext cx="5266928" cy="316835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Nella comune umanità</a:t>
            </a:r>
          </a:p>
          <a:p>
            <a:r>
              <a:rPr lang="it-IT" dirty="0" smtClean="0"/>
              <a:t>Nel Vangelo </a:t>
            </a:r>
          </a:p>
          <a:p>
            <a:r>
              <a:rPr lang="it-IT" dirty="0" smtClean="0"/>
              <a:t>Nella missione Comboniana</a:t>
            </a:r>
          </a:p>
          <a:p>
            <a:r>
              <a:rPr lang="it-IT" dirty="0" smtClean="0"/>
              <a:t>Nella realtà concreta in cui la comunità si trova inserita</a:t>
            </a:r>
            <a:endParaRPr lang="it-IT" dirty="0"/>
          </a:p>
        </p:txBody>
      </p:sp>
      <p:pic>
        <p:nvPicPr>
          <p:cNvPr id="4" name="Segnaposto contenuto 3" descr="interculturalidad-2.jpg"/>
          <p:cNvPicPr>
            <a:picLocks noChangeAspect="1"/>
          </p:cNvPicPr>
          <p:nvPr/>
        </p:nvPicPr>
        <p:blipFill rotWithShape="1">
          <a:blip r:embed="rId2" cstate="print"/>
          <a:srcRect r="60184" b="58454"/>
          <a:stretch/>
        </p:blipFill>
        <p:spPr>
          <a:xfrm>
            <a:off x="6732240" y="1661688"/>
            <a:ext cx="172819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76" y="3173856"/>
            <a:ext cx="1659260" cy="187402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r="18306"/>
          <a:stretch/>
        </p:blipFill>
        <p:spPr>
          <a:xfrm>
            <a:off x="7102548" y="4509120"/>
            <a:ext cx="1658679" cy="15087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270443"/>
            <a:ext cx="3312368" cy="14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64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Per poter dialogare è necessario volerlo, ma anche e soprattutto essere interiormente liberi, sempre che anche l’altro lo voglia e lo sia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/>
              <a:t>Il triplice volto della libertà interiore</a:t>
            </a:r>
            <a:endParaRPr lang="it-IT" dirty="0"/>
          </a:p>
          <a:p>
            <a:pPr lvl="0">
              <a:buFont typeface="Wingdings"/>
              <a:buChar char="Ø"/>
            </a:pPr>
            <a:r>
              <a:rPr lang="it-IT" i="1" dirty="0" smtClean="0">
                <a:solidFill>
                  <a:srgbClr val="FF0000"/>
                </a:solidFill>
              </a:rPr>
              <a:t>libertà </a:t>
            </a:r>
            <a:r>
              <a:rPr lang="it-IT" i="1" dirty="0">
                <a:solidFill>
                  <a:srgbClr val="FF0000"/>
                </a:solidFill>
              </a:rPr>
              <a:t>da</a:t>
            </a:r>
            <a:r>
              <a:rPr lang="it-IT" dirty="0"/>
              <a:t>, cioè come capacità di autonomia di fronte ai nostri limiti, impulsi, emozioni e </a:t>
            </a:r>
            <a:r>
              <a:rPr lang="it-IT" dirty="0" smtClean="0"/>
              <a:t>abitudini</a:t>
            </a:r>
          </a:p>
          <a:p>
            <a:pPr lvl="0">
              <a:buFont typeface="Wingdings"/>
              <a:buChar char="Ø"/>
            </a:pPr>
            <a:r>
              <a:rPr lang="it-IT" i="1" dirty="0" smtClean="0">
                <a:solidFill>
                  <a:srgbClr val="FF0000"/>
                </a:solidFill>
              </a:rPr>
              <a:t>libertà </a:t>
            </a:r>
            <a:r>
              <a:rPr lang="it-IT" i="1" dirty="0">
                <a:solidFill>
                  <a:srgbClr val="FF0000"/>
                </a:solidFill>
              </a:rPr>
              <a:t>per</a:t>
            </a:r>
            <a:r>
              <a:rPr lang="it-IT" dirty="0"/>
              <a:t>, cioè che mira a un fine/obiettivo, quello di realizzare il bene ed essere </a:t>
            </a:r>
            <a:r>
              <a:rPr lang="it-IT" dirty="0" smtClean="0"/>
              <a:t>responsabili</a:t>
            </a:r>
          </a:p>
          <a:p>
            <a:pPr lvl="0">
              <a:buFont typeface="Wingdings"/>
              <a:buChar char="Ø"/>
            </a:pPr>
            <a:r>
              <a:rPr lang="it-IT" i="1" dirty="0" smtClean="0">
                <a:solidFill>
                  <a:srgbClr val="FF0000"/>
                </a:solidFill>
              </a:rPr>
              <a:t>libertà </a:t>
            </a:r>
            <a:r>
              <a:rPr lang="it-IT" i="1" dirty="0">
                <a:solidFill>
                  <a:srgbClr val="FF0000"/>
                </a:solidFill>
              </a:rPr>
              <a:t>dinanzi</a:t>
            </a:r>
            <a:r>
              <a:rPr lang="it-IT" dirty="0"/>
              <a:t>, cioè vissuta alla presenza di un </a:t>
            </a:r>
            <a:r>
              <a:rPr lang="it-IT" i="1" dirty="0"/>
              <a:t>tu</a:t>
            </a:r>
            <a:r>
              <a:rPr lang="it-IT" dirty="0"/>
              <a:t>, con la responsabilità e coscienza che ne derivano. </a:t>
            </a:r>
          </a:p>
          <a:p>
            <a:pPr lvl="1"/>
            <a:r>
              <a:rPr lang="it-IT" dirty="0" smtClean="0">
                <a:solidFill>
                  <a:srgbClr val="C00000"/>
                </a:solidFill>
              </a:rPr>
              <a:t>La </a:t>
            </a:r>
            <a:r>
              <a:rPr lang="it-IT" dirty="0">
                <a:solidFill>
                  <a:srgbClr val="C00000"/>
                </a:solidFill>
              </a:rPr>
              <a:t>crescita psicologica attraverso la conoscenza di sé e l’auto-accettazione della propria umanità anche nei suoi aspetti di fragilità sono un’esperienza di libertà «</a:t>
            </a:r>
            <a:r>
              <a:rPr lang="it-IT" i="1" dirty="0">
                <a:solidFill>
                  <a:srgbClr val="C00000"/>
                </a:solidFill>
              </a:rPr>
              <a:t>da</a:t>
            </a:r>
            <a:r>
              <a:rPr lang="it-IT" dirty="0">
                <a:solidFill>
                  <a:srgbClr val="C00000"/>
                </a:solidFill>
              </a:rPr>
              <a:t>».</a:t>
            </a:r>
          </a:p>
          <a:p>
            <a:pPr lvl="1"/>
            <a:r>
              <a:rPr lang="it-IT" dirty="0">
                <a:solidFill>
                  <a:srgbClr val="0033CC"/>
                </a:solidFill>
              </a:rPr>
              <a:t>La crescita spirituale è un’esperienza di libertà «</a:t>
            </a:r>
            <a:r>
              <a:rPr lang="it-IT" i="1" dirty="0">
                <a:solidFill>
                  <a:srgbClr val="0033CC"/>
                </a:solidFill>
              </a:rPr>
              <a:t>per</a:t>
            </a:r>
            <a:r>
              <a:rPr lang="it-IT" dirty="0">
                <a:solidFill>
                  <a:srgbClr val="0033CC"/>
                </a:solidFill>
              </a:rPr>
              <a:t>» l’obiettivo che c’è dato dal progetto di vita e di «</a:t>
            </a:r>
            <a:r>
              <a:rPr lang="it-IT" i="1" dirty="0">
                <a:solidFill>
                  <a:srgbClr val="0033CC"/>
                </a:solidFill>
              </a:rPr>
              <a:t>libertà dinanzi»</a:t>
            </a:r>
            <a:r>
              <a:rPr lang="it-IT" dirty="0">
                <a:solidFill>
                  <a:srgbClr val="0033CC"/>
                </a:solidFill>
              </a:rPr>
              <a:t> a un Tu, che è il Signore che mi chiama e m’invia, e dinanzi alla comunità a cui appartengo</a:t>
            </a:r>
            <a:r>
              <a:rPr lang="it-IT" dirty="0" smtClean="0">
                <a:solidFill>
                  <a:srgbClr val="0033CC"/>
                </a:solidFill>
              </a:rPr>
              <a:t>.</a:t>
            </a:r>
            <a:endParaRPr lang="it-IT" dirty="0">
              <a:solidFill>
                <a:srgbClr val="0033CC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2339752" y="5157192"/>
            <a:ext cx="5616624" cy="1346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Dopo tutto quello che ho detto, vorrei concludere dicendo che credo nell’aiuto che gli esperti possono dare, ma senza l’apertura e la libertà per il dialogo, sarebbe come la pioggia d’estate sull’asfalto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28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nterculturalidad-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60184" b="58454"/>
          <a:stretch/>
        </p:blipFill>
        <p:spPr>
          <a:xfrm>
            <a:off x="4860032" y="1340768"/>
            <a:ext cx="27363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interculturalidad-2.jpg"/>
          <p:cNvPicPr>
            <a:picLocks noChangeAspect="1"/>
          </p:cNvPicPr>
          <p:nvPr/>
        </p:nvPicPr>
        <p:blipFill rotWithShape="1">
          <a:blip r:embed="rId2" cstate="print"/>
          <a:srcRect l="62376" t="21948" r="2068" b="40360"/>
          <a:stretch/>
        </p:blipFill>
        <p:spPr>
          <a:xfrm>
            <a:off x="4716016" y="3789040"/>
            <a:ext cx="2952328" cy="244827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43298"/>
            <a:ext cx="2633464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714400" y="1124743"/>
            <a:ext cx="3178696" cy="11185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i="1" dirty="0" smtClean="0">
                <a:solidFill>
                  <a:srgbClr val="FF0000"/>
                </a:solidFill>
              </a:rPr>
              <a:t>Cosa hanno in comune?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3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5" r="21993"/>
          <a:stretch/>
        </p:blipFill>
        <p:spPr bwMode="auto">
          <a:xfrm>
            <a:off x="3058886" y="4452162"/>
            <a:ext cx="1534885" cy="23764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umetto 2 4"/>
          <p:cNvSpPr/>
          <p:nvPr/>
        </p:nvSpPr>
        <p:spPr>
          <a:xfrm>
            <a:off x="1785459" y="3212976"/>
            <a:ext cx="5616624" cy="1383202"/>
          </a:xfrm>
          <a:prstGeom prst="wedgeRoundRect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Arial Black" panose="020B0A04020102020204" pitchFamily="34" charset="0"/>
              </a:rPr>
              <a:t>Si, ma …</a:t>
            </a:r>
          </a:p>
          <a:p>
            <a:pPr algn="ctr"/>
            <a:r>
              <a:rPr lang="it-IT" b="1" i="1" dirty="0" smtClean="0"/>
              <a:t>Ho sentito dire che nelle comunità comboniane quello che manca è umanità</a:t>
            </a:r>
            <a:r>
              <a:rPr lang="it-IT" i="1" dirty="0" smtClean="0"/>
              <a:t>.</a:t>
            </a:r>
          </a:p>
          <a:p>
            <a:pPr algn="ctr"/>
            <a:r>
              <a:rPr lang="it-IT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Se fosse vero come la mettiamo???</a:t>
            </a:r>
          </a:p>
          <a:p>
            <a:pPr algn="ctr"/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4377747" y="5013176"/>
            <a:ext cx="2426501" cy="5040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i="1" dirty="0" smtClean="0">
                <a:solidFill>
                  <a:srgbClr val="0070C0"/>
                </a:solidFill>
              </a:rPr>
              <a:t>Ma … papa Francesco cosa direbbe?</a:t>
            </a:r>
            <a:endParaRPr lang="it-IT" sz="1600" b="1" i="1" dirty="0">
              <a:solidFill>
                <a:srgbClr val="0070C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48"/>
          <a:stretch/>
        </p:blipFill>
        <p:spPr>
          <a:xfrm>
            <a:off x="396244" y="1052736"/>
            <a:ext cx="1164771" cy="2000250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1416291" y="620688"/>
            <a:ext cx="7404181" cy="19442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i="1" smtClean="0">
                <a:solidFill>
                  <a:srgbClr val="0033CC"/>
                </a:solidFill>
              </a:rPr>
              <a:t>Beh, non è difficile rispondere: hanno in comune, come noi Comboniani abbiamo in comune il fatto che siamo </a:t>
            </a:r>
            <a:r>
              <a:rPr lang="it-IT" sz="2400" b="1" i="1" smtClean="0">
                <a:solidFill>
                  <a:srgbClr val="0033CC"/>
                </a:solidFill>
              </a:rPr>
              <a:t>umani</a:t>
            </a:r>
            <a:r>
              <a:rPr lang="it-IT" sz="2400" i="1" smtClean="0">
                <a:solidFill>
                  <a:srgbClr val="0033CC"/>
                </a:solidFill>
              </a:rPr>
              <a:t>,</a:t>
            </a:r>
          </a:p>
          <a:p>
            <a:pPr marL="720000" indent="0" algn="ctr">
              <a:buFont typeface="Arial" panose="020B0604020202020204" pitchFamily="34" charset="0"/>
              <a:buNone/>
            </a:pPr>
            <a:r>
              <a:rPr lang="it-IT" sz="2000" i="1" smtClean="0"/>
              <a:t> in questa identità comune ci possiamo </a:t>
            </a:r>
            <a:r>
              <a:rPr lang="it-IT" sz="2000" i="1" u="sng" smtClean="0"/>
              <a:t>incontrare</a:t>
            </a:r>
            <a:r>
              <a:rPr lang="it-IT" sz="2000" i="1" smtClean="0"/>
              <a:t>, </a:t>
            </a:r>
            <a:r>
              <a:rPr lang="it-IT" sz="2000" i="1" u="sng" smtClean="0"/>
              <a:t>dialogare</a:t>
            </a:r>
            <a:r>
              <a:rPr lang="it-IT" sz="2000" i="1" smtClean="0"/>
              <a:t>, </a:t>
            </a:r>
            <a:r>
              <a:rPr lang="it-IT" sz="2000" i="1" u="sng" smtClean="0"/>
              <a:t>comprendere</a:t>
            </a:r>
            <a:r>
              <a:rPr lang="it-IT" sz="2000" i="1" smtClean="0"/>
              <a:t>, </a:t>
            </a:r>
            <a:r>
              <a:rPr lang="it-IT" sz="2000" i="1" u="sng" smtClean="0"/>
              <a:t>solidarizzare</a:t>
            </a:r>
            <a:r>
              <a:rPr lang="it-IT" sz="2000" i="1" smtClean="0"/>
              <a:t>, </a:t>
            </a:r>
            <a:r>
              <a:rPr lang="it-IT" sz="2000" i="1" u="sng" smtClean="0"/>
              <a:t>crescere in un cammino di umanizzazione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78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6518" y="1412776"/>
            <a:ext cx="3600400" cy="508918"/>
          </a:xfrm>
        </p:spPr>
        <p:txBody>
          <a:bodyPr>
            <a:normAutofit/>
          </a:bodyPr>
          <a:lstStyle/>
          <a:p>
            <a:r>
              <a:rPr lang="it-IT" sz="2400" i="1" dirty="0" smtClean="0">
                <a:solidFill>
                  <a:srgbClr val="0033CC"/>
                </a:solidFill>
              </a:rPr>
              <a:t>Cari Missionari Comboniani</a:t>
            </a:r>
            <a:endParaRPr lang="it-IT" sz="2400" i="1" dirty="0">
              <a:solidFill>
                <a:srgbClr val="0033CC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491880" y="1916832"/>
            <a:ext cx="4896544" cy="41044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marL="0" indent="0">
              <a:buNone/>
            </a:pPr>
            <a:r>
              <a:rPr lang="it-IT" sz="2200" dirty="0"/>
              <a:t>«</a:t>
            </a:r>
            <a:r>
              <a:rPr lang="it-IT" sz="2200" i="1" dirty="0">
                <a:solidFill>
                  <a:srgbClr val="0070C0"/>
                </a:solidFill>
              </a:rPr>
              <a:t>Mi fa tanto male riscontrare come in alcune comunità cristiane, e </a:t>
            </a:r>
            <a:r>
              <a:rPr lang="it-IT" sz="2200" i="1" u="sng" dirty="0">
                <a:solidFill>
                  <a:srgbClr val="0070C0"/>
                </a:solidFill>
              </a:rPr>
              <a:t>persino tra persone consacrate</a:t>
            </a:r>
            <a:r>
              <a:rPr lang="it-IT" sz="2200" i="1" dirty="0">
                <a:solidFill>
                  <a:srgbClr val="0070C0"/>
                </a:solidFill>
              </a:rPr>
              <a:t>, si dia spazio a diverse forme di odio, divisione, calunnia, diffamazione, vendetta, gelosia, desiderio di imporre le proprie idee a qualsiasi costo, fino a persecuzioni che sembrano una implacabile caccia alle streghe. </a:t>
            </a:r>
            <a:r>
              <a:rPr lang="it-IT" sz="2200" b="1" i="1" u="sng" dirty="0">
                <a:solidFill>
                  <a:srgbClr val="0070C0"/>
                </a:solidFill>
              </a:rPr>
              <a:t>Chi vogliamo evangelizzare con questi comportamenti?</a:t>
            </a:r>
            <a:r>
              <a:rPr lang="it-IT" sz="2200" i="1" dirty="0"/>
              <a:t>» </a:t>
            </a:r>
            <a:r>
              <a:rPr lang="it-IT" sz="1400" i="1" dirty="0"/>
              <a:t>(EG 100)</a:t>
            </a:r>
            <a:endParaRPr lang="it-IT" sz="1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79847"/>
            <a:ext cx="147007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24" y="3339031"/>
            <a:ext cx="1990725" cy="2295525"/>
          </a:xfrm>
          <a:ln>
            <a:noFill/>
          </a:ln>
        </p:spPr>
      </p:pic>
      <p:sp>
        <p:nvSpPr>
          <p:cNvPr id="5" name="Fumetto 2 4"/>
          <p:cNvSpPr/>
          <p:nvPr/>
        </p:nvSpPr>
        <p:spPr>
          <a:xfrm>
            <a:off x="2680320" y="2924944"/>
            <a:ext cx="1747664" cy="1062159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Perché no?</a:t>
            </a:r>
          </a:p>
          <a:p>
            <a:pPr algn="ctr"/>
            <a:r>
              <a:rPr lang="it-IT" b="1" dirty="0" smtClean="0"/>
              <a:t>È per il bene</a:t>
            </a:r>
            <a:endParaRPr lang="it-IT" b="1" dirty="0"/>
          </a:p>
        </p:txBody>
      </p:sp>
      <p:sp>
        <p:nvSpPr>
          <p:cNvPr id="6" name="Fumetto 2 5"/>
          <p:cNvSpPr/>
          <p:nvPr/>
        </p:nvSpPr>
        <p:spPr>
          <a:xfrm>
            <a:off x="4765340" y="2829475"/>
            <a:ext cx="1944216" cy="1094569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Non conviene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È muovere un vespaio!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48"/>
          <a:stretch/>
        </p:blipFill>
        <p:spPr>
          <a:xfrm>
            <a:off x="755576" y="692696"/>
            <a:ext cx="1164771" cy="2000250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763688" y="1124744"/>
            <a:ext cx="5328592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/>
              <a:t>Il coraggio di affrontare le </a:t>
            </a:r>
            <a:r>
              <a:rPr lang="it-IT" sz="2800" dirty="0" smtClean="0">
                <a:solidFill>
                  <a:srgbClr val="FF0000"/>
                </a:solidFill>
              </a:rPr>
              <a:t>differenze</a:t>
            </a:r>
            <a:r>
              <a:rPr lang="it-IT" sz="2800" dirty="0" smtClean="0"/>
              <a:t> che sono diventate </a:t>
            </a:r>
            <a:r>
              <a:rPr lang="it-IT" sz="2800" dirty="0" smtClean="0">
                <a:solidFill>
                  <a:srgbClr val="FF0000"/>
                </a:solidFill>
              </a:rPr>
              <a:t>divergenze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rendendo manifesto il </a:t>
            </a:r>
            <a:r>
              <a:rPr lang="it-IT" sz="2800" dirty="0" smtClean="0">
                <a:solidFill>
                  <a:srgbClr val="FF0000"/>
                </a:solidFill>
              </a:rPr>
              <a:t>conflitto 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4824536" cy="65293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sz="2800" dirty="0" err="1" smtClean="0">
                <a:solidFill>
                  <a:srgbClr val="C00000"/>
                </a:solidFill>
              </a:rPr>
              <a:t>EVANGELII</a:t>
            </a:r>
            <a:r>
              <a:rPr lang="it-IT" sz="2800" dirty="0" smtClean="0">
                <a:solidFill>
                  <a:srgbClr val="C00000"/>
                </a:solidFill>
              </a:rPr>
              <a:t> </a:t>
            </a:r>
            <a:r>
              <a:rPr lang="it-IT" sz="2800" dirty="0" err="1" smtClean="0">
                <a:solidFill>
                  <a:srgbClr val="C00000"/>
                </a:solidFill>
              </a:rPr>
              <a:t>GAUDIUM</a:t>
            </a:r>
            <a:r>
              <a:rPr lang="it-IT" sz="2800" dirty="0" smtClean="0">
                <a:solidFill>
                  <a:srgbClr val="C00000"/>
                </a:solidFill>
              </a:rPr>
              <a:t>, n. 227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484784"/>
            <a:ext cx="4608512" cy="446449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i="1" dirty="0" smtClean="0">
                <a:solidFill>
                  <a:srgbClr val="0F41B1"/>
                </a:solidFill>
              </a:rPr>
              <a:t>Di fronte al conflitto, alcuni semplicemente lo guardano e vanno avanti come se nulla fosse, se ne lavano le mani per poter continuare con la loro vita. </a:t>
            </a:r>
          </a:p>
          <a:p>
            <a:pPr marL="0" indent="0">
              <a:buNone/>
            </a:pPr>
            <a:r>
              <a:rPr lang="it-IT" sz="2000" i="1" dirty="0" smtClean="0">
                <a:solidFill>
                  <a:srgbClr val="0F41B1"/>
                </a:solidFill>
              </a:rPr>
              <a:t>Altri entrano nel conflitto in modo tale che ne rimangono prigionieri, perdono l’orizzonte, proiettano sulle istituzioni le proprie confusioni e insoddisfazioni e così l’unità diventa impossibile</a:t>
            </a:r>
            <a:r>
              <a:rPr lang="it-IT" sz="2000" dirty="0" smtClean="0"/>
              <a:t>. </a:t>
            </a:r>
          </a:p>
          <a:p>
            <a:pPr marL="0" indent="0">
              <a:buNone/>
            </a:pPr>
            <a:r>
              <a:rPr lang="it-IT" sz="2000" dirty="0"/>
              <a:t>“</a:t>
            </a:r>
            <a:r>
              <a:rPr lang="it-IT" sz="2000" i="1" dirty="0"/>
              <a:t>Vi è però un terzo modo, il più adeguato, di porsi di fronte al conflitto. </a:t>
            </a:r>
            <a:r>
              <a:rPr lang="it-IT" sz="2000" i="1" dirty="0" smtClean="0"/>
              <a:t>È </a:t>
            </a:r>
            <a:r>
              <a:rPr lang="it-IT" sz="2000" i="1" dirty="0"/>
              <a:t>accettare </a:t>
            </a:r>
            <a:r>
              <a:rPr lang="it-IT" sz="2000" i="1" dirty="0" smtClean="0"/>
              <a:t>di </a:t>
            </a:r>
            <a:r>
              <a:rPr lang="it-IT" sz="2000" i="1" dirty="0" smtClean="0">
                <a:solidFill>
                  <a:srgbClr val="00B0F0"/>
                </a:solidFill>
              </a:rPr>
              <a:t>sopportare</a:t>
            </a:r>
            <a:r>
              <a:rPr lang="it-IT" sz="2000" i="1" dirty="0" smtClean="0"/>
              <a:t> </a:t>
            </a:r>
            <a:r>
              <a:rPr lang="it-IT" sz="2000" i="1" dirty="0"/>
              <a:t>il conflitto, </a:t>
            </a:r>
            <a:r>
              <a:rPr lang="it-IT" sz="2000" i="1" dirty="0" smtClean="0">
                <a:solidFill>
                  <a:srgbClr val="00B050"/>
                </a:solidFill>
              </a:rPr>
              <a:t>risolverlo</a:t>
            </a:r>
            <a:r>
              <a:rPr lang="it-IT" sz="2000" i="1" dirty="0" smtClean="0"/>
              <a:t> </a:t>
            </a:r>
            <a:r>
              <a:rPr lang="it-IT" sz="2000" i="1" dirty="0"/>
              <a:t>e </a:t>
            </a:r>
            <a:r>
              <a:rPr lang="it-IT" sz="2000" i="1" dirty="0" smtClean="0">
                <a:solidFill>
                  <a:srgbClr val="FF0066"/>
                </a:solidFill>
              </a:rPr>
              <a:t>trasformarlo </a:t>
            </a:r>
            <a:r>
              <a:rPr lang="it-IT" sz="2000" i="1" dirty="0">
                <a:solidFill>
                  <a:srgbClr val="FF0066"/>
                </a:solidFill>
              </a:rPr>
              <a:t>…</a:t>
            </a:r>
            <a:r>
              <a:rPr lang="it-IT" sz="2000" i="1" dirty="0"/>
              <a:t> </a:t>
            </a:r>
            <a:r>
              <a:rPr lang="it-IT" sz="2000" i="1" dirty="0" smtClean="0"/>
              <a:t> in </a:t>
            </a:r>
            <a:r>
              <a:rPr lang="it-IT" sz="2000" i="1" dirty="0"/>
              <a:t>un anello di collegamento di un </a:t>
            </a:r>
            <a:r>
              <a:rPr lang="it-IT" sz="2000" i="1" dirty="0">
                <a:hlinkClick r:id="rId2" action="ppaction://hlinkpres?slideindex=1&amp;slidetitle="/>
              </a:rPr>
              <a:t>nuovo processo</a:t>
            </a:r>
            <a:r>
              <a:rPr lang="it-IT" sz="2000" i="1" dirty="0" smtClean="0"/>
              <a:t>.”</a:t>
            </a:r>
            <a:endParaRPr lang="it-IT" sz="2000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8740"/>
            <a:ext cx="2143125" cy="21431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4" t="10611" r="9625"/>
          <a:stretch/>
        </p:blipFill>
        <p:spPr>
          <a:xfrm>
            <a:off x="5676151" y="4293096"/>
            <a:ext cx="1807029" cy="1770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umetto 1 5"/>
          <p:cNvSpPr/>
          <p:nvPr/>
        </p:nvSpPr>
        <p:spPr>
          <a:xfrm>
            <a:off x="5951090" y="2924944"/>
            <a:ext cx="2867173" cy="119154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/>
              <a:t>Allora usciamo allo scoperto e parliamo dei conflitti nelle comunità comboniane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705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43608" y="980728"/>
            <a:ext cx="5544616" cy="1008112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 smtClean="0">
                <a:solidFill>
                  <a:srgbClr val="C00000"/>
                </a:solidFill>
              </a:rPr>
              <a:t>1) Le differenze/divergenze che generano </a:t>
            </a:r>
            <a:br>
              <a:rPr lang="it-IT" sz="2400" b="1" dirty="0" smtClean="0">
                <a:solidFill>
                  <a:srgbClr val="C00000"/>
                </a:solidFill>
              </a:rPr>
            </a:br>
            <a:r>
              <a:rPr lang="it-IT" sz="2400" b="1" dirty="0" smtClean="0">
                <a:solidFill>
                  <a:srgbClr val="C00000"/>
                </a:solidFill>
              </a:rPr>
              <a:t>conflitti nelle comunità comboniana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699792" y="4293096"/>
            <a:ext cx="6120680" cy="2429510"/>
          </a:xfrm>
        </p:spPr>
        <p:txBody>
          <a:bodyPr>
            <a:normAutofit/>
          </a:bodyPr>
          <a:lstStyle/>
          <a:p>
            <a:pPr marL="0" lvl="2"/>
            <a:r>
              <a:rPr lang="it-IT" sz="1800" dirty="0" smtClean="0">
                <a:solidFill>
                  <a:srgbClr val="0000FF"/>
                </a:solidFill>
              </a:rPr>
              <a:t>1) ai </a:t>
            </a:r>
            <a:r>
              <a:rPr lang="it-IT" sz="1800" b="1" dirty="0" smtClean="0">
                <a:solidFill>
                  <a:srgbClr val="0000FF"/>
                </a:solidFill>
              </a:rPr>
              <a:t>valori</a:t>
            </a:r>
            <a:r>
              <a:rPr lang="it-IT" sz="1800" dirty="0" smtClean="0">
                <a:solidFill>
                  <a:srgbClr val="0000FF"/>
                </a:solidFill>
              </a:rPr>
              <a:t> in quanto tali e a come esprimerli</a:t>
            </a:r>
          </a:p>
          <a:p>
            <a:pPr marL="0" lvl="2"/>
            <a:r>
              <a:rPr lang="it-IT" sz="1800" b="1" dirty="0" smtClean="0">
                <a:solidFill>
                  <a:srgbClr val="FF0000"/>
                </a:solidFill>
              </a:rPr>
              <a:t>2) alle differenze culturali</a:t>
            </a:r>
          </a:p>
          <a:p>
            <a:pPr marL="0" lvl="2"/>
            <a:r>
              <a:rPr lang="it-IT" sz="1800" b="1" dirty="0" smtClean="0">
                <a:solidFill>
                  <a:srgbClr val="FF0000"/>
                </a:solidFill>
              </a:rPr>
              <a:t>3) all’interazione tra  gruppi maggioritari e minoritari</a:t>
            </a:r>
          </a:p>
          <a:p>
            <a:pPr marL="0" lvl="2"/>
            <a:r>
              <a:rPr lang="it-IT" sz="1800" dirty="0" smtClean="0">
                <a:solidFill>
                  <a:srgbClr val="0000FF"/>
                </a:solidFill>
              </a:rPr>
              <a:t>4) ai </a:t>
            </a:r>
            <a:r>
              <a:rPr lang="it-IT" sz="1800" b="1" dirty="0" smtClean="0">
                <a:solidFill>
                  <a:srgbClr val="0000FF"/>
                </a:solidFill>
              </a:rPr>
              <a:t>ruoli</a:t>
            </a:r>
            <a:r>
              <a:rPr lang="it-IT" sz="1800" dirty="0" smtClean="0">
                <a:solidFill>
                  <a:srgbClr val="0000FF"/>
                </a:solidFill>
              </a:rPr>
              <a:t> e </a:t>
            </a:r>
            <a:r>
              <a:rPr lang="it-IT" sz="1800" b="1" dirty="0" smtClean="0">
                <a:solidFill>
                  <a:srgbClr val="0000FF"/>
                </a:solidFill>
              </a:rPr>
              <a:t>competenze</a:t>
            </a:r>
          </a:p>
          <a:p>
            <a:pPr marL="0" lvl="2"/>
            <a:r>
              <a:rPr lang="it-IT" sz="1800" dirty="0" smtClean="0">
                <a:solidFill>
                  <a:srgbClr val="0000FF"/>
                </a:solidFill>
              </a:rPr>
              <a:t>5) alla </a:t>
            </a:r>
            <a:r>
              <a:rPr lang="it-IT" sz="1800" b="1" dirty="0" smtClean="0">
                <a:solidFill>
                  <a:srgbClr val="0000FF"/>
                </a:solidFill>
              </a:rPr>
              <a:t>differenza di età, formazione ed esperienza di vita</a:t>
            </a:r>
          </a:p>
          <a:p>
            <a:pPr marL="0" lvl="2"/>
            <a:r>
              <a:rPr lang="it-IT" sz="1800" dirty="0" smtClean="0">
                <a:solidFill>
                  <a:srgbClr val="0000FF"/>
                </a:solidFill>
              </a:rPr>
              <a:t>6) all’</a:t>
            </a:r>
            <a:r>
              <a:rPr lang="it-IT" sz="1800" b="1" dirty="0" smtClean="0">
                <a:solidFill>
                  <a:srgbClr val="0000FF"/>
                </a:solidFill>
              </a:rPr>
              <a:t>immaturità delle persone</a:t>
            </a:r>
          </a:p>
          <a:p>
            <a:pPr marL="0" lvl="2"/>
            <a:r>
              <a:rPr lang="it-IT" sz="1800" dirty="0" smtClean="0">
                <a:solidFill>
                  <a:srgbClr val="FF0000"/>
                </a:solidFill>
              </a:rPr>
              <a:t>7) all’equilibrio tra la </a:t>
            </a:r>
            <a:r>
              <a:rPr lang="it-IT" sz="1800" b="1" dirty="0" smtClean="0">
                <a:solidFill>
                  <a:srgbClr val="FF0000"/>
                </a:solidFill>
              </a:rPr>
              <a:t>comunione</a:t>
            </a:r>
            <a:r>
              <a:rPr lang="it-IT" sz="1800" dirty="0" smtClean="0">
                <a:solidFill>
                  <a:srgbClr val="FF0000"/>
                </a:solidFill>
              </a:rPr>
              <a:t> e la </a:t>
            </a:r>
            <a:r>
              <a:rPr lang="it-IT" sz="1800" b="1" dirty="0" smtClean="0">
                <a:solidFill>
                  <a:srgbClr val="FF0000"/>
                </a:solidFill>
              </a:rPr>
              <a:t>missione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t="1" r="14468" b="37267"/>
          <a:stretch/>
        </p:blipFill>
        <p:spPr>
          <a:xfrm>
            <a:off x="2051720" y="2924944"/>
            <a:ext cx="1595263" cy="1398206"/>
          </a:xfrm>
          <a:prstGeom prst="rect">
            <a:avLst/>
          </a:prstGeom>
        </p:spPr>
      </p:pic>
      <p:sp>
        <p:nvSpPr>
          <p:cNvPr id="7" name="Fumetto 2 6"/>
          <p:cNvSpPr/>
          <p:nvPr/>
        </p:nvSpPr>
        <p:spPr>
          <a:xfrm>
            <a:off x="1763688" y="2060848"/>
            <a:ext cx="2520281" cy="7240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/>
              <a:t>Mi sembra siano relative</a:t>
            </a:r>
          </a:p>
        </p:txBody>
      </p:sp>
    </p:spTree>
    <p:extLst>
      <p:ext uri="{BB962C8B-B14F-4D97-AF65-F5344CB8AC3E}">
        <p14:creationId xmlns:p14="http://schemas.microsoft.com/office/powerpoint/2010/main" val="23593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11560" y="1340769"/>
            <a:ext cx="4536504" cy="489654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it-IT" sz="1800" b="1" dirty="0" smtClean="0"/>
              <a:t>Le comunità comboniane sono sempre più </a:t>
            </a:r>
            <a:r>
              <a:rPr lang="it-IT" sz="1800" b="1" dirty="0" smtClean="0">
                <a:solidFill>
                  <a:srgbClr val="0070C0"/>
                </a:solidFill>
              </a:rPr>
              <a:t>multiculturali</a:t>
            </a:r>
            <a:r>
              <a:rPr lang="it-IT" sz="1800" dirty="0" smtClean="0"/>
              <a:t>.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it-IT" sz="1800" i="1" dirty="0"/>
              <a:t>Alcuni confratelli vivono la multiculturalità con </a:t>
            </a:r>
            <a:r>
              <a:rPr lang="it-IT" sz="1800" i="1" dirty="0">
                <a:solidFill>
                  <a:srgbClr val="C00000"/>
                </a:solidFill>
              </a:rPr>
              <a:t>ansia</a:t>
            </a:r>
            <a:r>
              <a:rPr lang="it-IT" sz="1800" i="1" dirty="0"/>
              <a:t>, </a:t>
            </a:r>
            <a:r>
              <a:rPr lang="it-IT" sz="1800" i="1" dirty="0">
                <a:solidFill>
                  <a:srgbClr val="C00000"/>
                </a:solidFill>
              </a:rPr>
              <a:t>frustrazione</a:t>
            </a:r>
            <a:r>
              <a:rPr lang="it-IT" sz="1800" i="1" dirty="0"/>
              <a:t>, </a:t>
            </a:r>
            <a:r>
              <a:rPr lang="it-IT" sz="1800" i="1" dirty="0">
                <a:solidFill>
                  <a:srgbClr val="C00000"/>
                </a:solidFill>
              </a:rPr>
              <a:t>indifferenza</a:t>
            </a:r>
            <a:r>
              <a:rPr lang="it-IT" sz="1800" i="1" dirty="0"/>
              <a:t> o </a:t>
            </a:r>
            <a:r>
              <a:rPr lang="it-IT" sz="1800" i="1" dirty="0">
                <a:solidFill>
                  <a:srgbClr val="C00000"/>
                </a:solidFill>
              </a:rPr>
              <a:t>superficialità</a:t>
            </a:r>
            <a:r>
              <a:rPr lang="it-IT" sz="1800" i="1" dirty="0"/>
              <a:t>. Altri, invece, colgono in questa dimensione </a:t>
            </a:r>
            <a:r>
              <a:rPr lang="it-IT" sz="1800" i="1" dirty="0">
                <a:solidFill>
                  <a:srgbClr val="0033CC"/>
                </a:solidFill>
              </a:rPr>
              <a:t>una grazia per crescere sia nell’identità di comboniani sia nella qualità delle relazioni interpersonali e nella profezia della missione</a:t>
            </a:r>
            <a:r>
              <a:rPr lang="it-IT" sz="1800" dirty="0" smtClean="0"/>
              <a:t>. (AC ‘15, 47.3)</a:t>
            </a:r>
            <a:endParaRPr lang="it-IT" sz="1800" dirty="0"/>
          </a:p>
          <a:p>
            <a:pPr marL="0" lvl="1" indent="0">
              <a:spcBef>
                <a:spcPts val="0"/>
              </a:spcBef>
              <a:buNone/>
            </a:pPr>
            <a:endParaRPr lang="it-IT" sz="1800" i="1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it-IT" sz="1800" i="1" dirty="0" smtClean="0"/>
              <a:t>Siamo </a:t>
            </a:r>
            <a:r>
              <a:rPr lang="it-IT" sz="1800" i="1" dirty="0"/>
              <a:t>tutti invitati ad abbandonare </a:t>
            </a:r>
            <a:r>
              <a:rPr lang="it-IT" sz="1800" i="1" dirty="0">
                <a:solidFill>
                  <a:srgbClr val="C00000"/>
                </a:solidFill>
              </a:rPr>
              <a:t>complessi</a:t>
            </a:r>
            <a:r>
              <a:rPr lang="it-IT" sz="1800" i="1" dirty="0"/>
              <a:t> e </a:t>
            </a:r>
            <a:r>
              <a:rPr lang="it-IT" sz="1800" i="1" dirty="0">
                <a:solidFill>
                  <a:srgbClr val="C00000"/>
                </a:solidFill>
              </a:rPr>
              <a:t>pregiudizi</a:t>
            </a:r>
            <a:r>
              <a:rPr lang="it-IT" sz="1800" i="1" dirty="0"/>
              <a:t>, il </a:t>
            </a:r>
            <a:r>
              <a:rPr lang="it-IT" sz="1800" i="1" dirty="0">
                <a:solidFill>
                  <a:srgbClr val="C00000"/>
                </a:solidFill>
              </a:rPr>
              <a:t>sospetto</a:t>
            </a:r>
            <a:r>
              <a:rPr lang="it-IT" sz="1800" i="1" dirty="0"/>
              <a:t> e la </a:t>
            </a:r>
            <a:r>
              <a:rPr lang="it-IT" sz="1800" i="1" dirty="0">
                <a:solidFill>
                  <a:srgbClr val="C00000"/>
                </a:solidFill>
              </a:rPr>
              <a:t>paura</a:t>
            </a:r>
            <a:r>
              <a:rPr lang="it-IT" sz="1800" i="1" dirty="0"/>
              <a:t> </a:t>
            </a:r>
            <a:r>
              <a:rPr lang="it-IT" sz="1800" i="1" dirty="0">
                <a:solidFill>
                  <a:srgbClr val="FF0000"/>
                </a:solidFill>
              </a:rPr>
              <a:t>della differenza che l’altro incarna</a:t>
            </a:r>
            <a:r>
              <a:rPr lang="it-IT" sz="1800" i="1" dirty="0"/>
              <a:t>. </a:t>
            </a:r>
            <a:r>
              <a:rPr lang="it-IT" sz="1800" i="1" dirty="0">
                <a:solidFill>
                  <a:srgbClr val="0033CC"/>
                </a:solidFill>
              </a:rPr>
              <a:t>Siamo invece chiamati ad aprirci alla fiducia reciproca, alla conoscenza della cultura dell’altro, al rispetto e alla valorizzazione delle </a:t>
            </a:r>
            <a:r>
              <a:rPr lang="it-IT" sz="1800" b="1" i="1" dirty="0">
                <a:solidFill>
                  <a:srgbClr val="0033CC"/>
                </a:solidFill>
              </a:rPr>
              <a:t>differenze</a:t>
            </a:r>
            <a:r>
              <a:rPr lang="it-IT" sz="1800" i="1" dirty="0"/>
              <a:t>. </a:t>
            </a:r>
            <a:endParaRPr lang="it-IT" sz="1800" i="1" dirty="0" smtClean="0"/>
          </a:p>
          <a:p>
            <a:pPr marL="0" lvl="1" indent="0">
              <a:spcBef>
                <a:spcPts val="0"/>
              </a:spcBef>
              <a:buNone/>
            </a:pPr>
            <a:endParaRPr lang="it-IT" sz="1800" i="1" dirty="0"/>
          </a:p>
          <a:p>
            <a:pPr marL="0" lvl="1" indent="0">
              <a:spcBef>
                <a:spcPts val="0"/>
              </a:spcBef>
              <a:buNone/>
            </a:pPr>
            <a:r>
              <a:rPr lang="it-IT" sz="1800" i="1" dirty="0" smtClean="0"/>
              <a:t>La </a:t>
            </a:r>
            <a:r>
              <a:rPr lang="it-IT" sz="1800" i="1" dirty="0"/>
              <a:t>presa di coscienza e la </a:t>
            </a:r>
            <a:r>
              <a:rPr lang="it-IT" sz="1800" i="1" dirty="0">
                <a:solidFill>
                  <a:srgbClr val="FF0000"/>
                </a:solidFill>
              </a:rPr>
              <a:t>condivisione</a:t>
            </a:r>
            <a:r>
              <a:rPr lang="it-IT" sz="1800" i="1" dirty="0"/>
              <a:t> delle nostre ricchezze e la </a:t>
            </a:r>
            <a:r>
              <a:rPr lang="it-IT" sz="1800" i="1" dirty="0">
                <a:solidFill>
                  <a:srgbClr val="FF0000"/>
                </a:solidFill>
              </a:rPr>
              <a:t>relativizzazione</a:t>
            </a:r>
            <a:r>
              <a:rPr lang="it-IT" sz="1800" i="1" dirty="0"/>
              <a:t> delle visioni culturali, religiose e metodologiche </a:t>
            </a:r>
            <a:r>
              <a:rPr lang="it-IT" sz="1800" i="1" dirty="0">
                <a:solidFill>
                  <a:srgbClr val="0033CC"/>
                </a:solidFill>
              </a:rPr>
              <a:t>ci aiuteranno ad affrontare le inevitabili tensioni</a:t>
            </a:r>
            <a:r>
              <a:rPr lang="it-IT" sz="1800" dirty="0"/>
              <a:t>. </a:t>
            </a:r>
            <a:r>
              <a:rPr lang="it-IT" sz="1800" dirty="0" smtClean="0"/>
              <a:t>(AC ‘15, 47.4)</a:t>
            </a:r>
            <a:endParaRPr lang="it-IT" sz="18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4464496" cy="720080"/>
          </a:xfrm>
        </p:spPr>
        <p:txBody>
          <a:bodyPr>
            <a:noAutofit/>
          </a:bodyPr>
          <a:lstStyle/>
          <a:p>
            <a:pPr algn="l"/>
            <a:r>
              <a:rPr lang="it-IT" sz="2600" b="1" dirty="0" smtClean="0">
                <a:solidFill>
                  <a:srgbClr val="FF0000"/>
                </a:solidFill>
              </a:rPr>
              <a:t>1) Conflitti relativi </a:t>
            </a:r>
            <a:br>
              <a:rPr lang="it-IT" sz="2600" b="1" dirty="0" smtClean="0">
                <a:solidFill>
                  <a:srgbClr val="FF0000"/>
                </a:solidFill>
              </a:rPr>
            </a:br>
            <a:r>
              <a:rPr lang="it-IT" sz="2600" b="1" dirty="0">
                <a:solidFill>
                  <a:srgbClr val="FF0000"/>
                </a:solidFill>
              </a:rPr>
              <a:t> </a:t>
            </a:r>
            <a:r>
              <a:rPr lang="it-IT" sz="2600" b="1" dirty="0" smtClean="0">
                <a:solidFill>
                  <a:srgbClr val="FF0000"/>
                </a:solidFill>
              </a:rPr>
              <a:t>    alle differenze culturali</a:t>
            </a:r>
            <a:endParaRPr lang="it-IT" sz="2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1048"/>
            <a:ext cx="2050926" cy="2670944"/>
          </a:xfrm>
          <a:prstGeom prst="rect">
            <a:avLst/>
          </a:prstGeom>
        </p:spPr>
      </p:pic>
      <p:sp>
        <p:nvSpPr>
          <p:cNvPr id="5" name="Fumetto 2 4"/>
          <p:cNvSpPr/>
          <p:nvPr/>
        </p:nvSpPr>
        <p:spPr>
          <a:xfrm>
            <a:off x="5616116" y="548680"/>
            <a:ext cx="2952328" cy="310461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rgbClr val="FFFF00"/>
                </a:solidFill>
              </a:rPr>
              <a:t>Alto là!</a:t>
            </a:r>
          </a:p>
          <a:p>
            <a:pPr algn="ctr"/>
            <a:r>
              <a:rPr lang="it-IT" b="1" i="1" dirty="0" smtClean="0"/>
              <a:t>Il Capitolo sembra dire che il problema è serio, e … forse si sta incancrenendo!</a:t>
            </a:r>
          </a:p>
          <a:p>
            <a:pPr algn="ctr"/>
            <a:r>
              <a:rPr lang="it-IT" b="1" i="1" dirty="0" smtClean="0">
                <a:solidFill>
                  <a:srgbClr val="FFFF00"/>
                </a:solidFill>
              </a:rPr>
              <a:t>Ma fammi capire</a:t>
            </a:r>
            <a:r>
              <a:rPr lang="it-IT" b="1" i="1" dirty="0" smtClean="0"/>
              <a:t>, la prospettiva del capitolo è ad intra o ad extra?</a:t>
            </a:r>
          </a:p>
          <a:p>
            <a:pPr algn="ctr"/>
            <a:r>
              <a:rPr lang="it-IT" b="1" i="1" dirty="0" smtClean="0"/>
              <a:t>Il problema da affrontare è dentro o fuori delle nostre comunità?</a:t>
            </a:r>
            <a:endParaRPr lang="it-IT" b="1" i="1" dirty="0"/>
          </a:p>
        </p:txBody>
      </p:sp>
      <p:sp>
        <p:nvSpPr>
          <p:cNvPr id="6" name="Fumetto 1 5"/>
          <p:cNvSpPr/>
          <p:nvPr/>
        </p:nvSpPr>
        <p:spPr>
          <a:xfrm>
            <a:off x="7092280" y="3858479"/>
            <a:ext cx="1800200" cy="93610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/>
              <a:t>Mi chiedo cosa serve chiudere gli occhi?!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68057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2261</Words>
  <Application>Microsoft Office PowerPoint</Application>
  <PresentationFormat>Presentazione su schermo (4:3)</PresentationFormat>
  <Paragraphs>196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IDENTITÀ MULTICULTURALI  NELLE COMUNITÀ COMBONIANE MULTIETNICHE</vt:lpstr>
      <vt:lpstr>WORKSHOP INTERCULTURALE</vt:lpstr>
      <vt:lpstr>Presentazione standard di PowerPoint</vt:lpstr>
      <vt:lpstr>Presentazione standard di PowerPoint</vt:lpstr>
      <vt:lpstr>Cari Missionari Comboniani</vt:lpstr>
      <vt:lpstr>Presentazione standard di PowerPoint</vt:lpstr>
      <vt:lpstr>EVANGELII GAUDIUM, n. 227</vt:lpstr>
      <vt:lpstr>1) Le differenze/divergenze che generano  conflitti nelle comunità comboniana</vt:lpstr>
      <vt:lpstr>1) Conflitti relativi       alle differenze culturali</vt:lpstr>
      <vt:lpstr>2) Tensioni e conflitti nella relazione tra gruppi maggioritari e minoritari</vt:lpstr>
      <vt:lpstr>Ma … vorrei capire meglio, cosa può capitare a una persona che entra in un gruppo culturale diverso e maggioritario </vt:lpstr>
      <vt:lpstr>L'IDENTITÀ CONFUSA  NELLA COMUNITÀ RELIGIOSA</vt:lpstr>
      <vt:lpstr>Proviamo a dar voce a un confratello di un gruppo culturale minoritario che è entrato nell’Istituto, tutti i suoi formatori sono stati italiani ed europei, anche i suoi superiori sono stati per un buon tempo appartenenti al gruppo maggioritario</vt:lpstr>
      <vt:lpstr>È necessario dare voce a qualcuno del gruppo maggioritario, di preferenza qualcuno di una certa età che ha vissuto il cambio da un Istituto prevalentemente italiano e europeo a un Istituto multiculturale</vt:lpstr>
      <vt:lpstr>Nell’interdipendenza sorgono in particolare tra persone di culture diverse</vt:lpstr>
      <vt:lpstr>Vediamo se riesco a capire dove sorge il problema</vt:lpstr>
      <vt:lpstr>Presentazione standard di PowerPoint</vt:lpstr>
      <vt:lpstr>Vorrei sbagliarmi ma:</vt:lpstr>
      <vt:lpstr>Tornando alla lista di possibili cause dei nostri conflitti</vt:lpstr>
      <vt:lpstr>LA SFIDA che dobbiamo affrontare per fare delle differenze culturali un dono, un’opportunità di crescita e soprattutto un segno profetico della nuova umanità che il Signore ci propone per avere vita e vita in abbondanza</vt:lpstr>
      <vt:lpstr>Le relazioni comunitarie per essere sane       devono essere mediate</vt:lpstr>
      <vt:lpstr>A livello comunitario</vt:lpstr>
      <vt:lpstr>Dove ancorarci</vt:lpstr>
      <vt:lpstr>Per poter dialogare è necessario volerlo, ma anche e soprattutto essere interiormente liberi, sempre che anche l’altro lo voglia e lo sia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IDENTITÀ MULTICULTURALI  NELLE COMUNITÀ RELIGIOSE  MULTIETNICHE</dc:title>
  <dc:creator>Siro</dc:creator>
  <cp:lastModifiedBy>Utente</cp:lastModifiedBy>
  <cp:revision>51</cp:revision>
  <dcterms:created xsi:type="dcterms:W3CDTF">2019-01-23T20:33:19Z</dcterms:created>
  <dcterms:modified xsi:type="dcterms:W3CDTF">2019-01-25T13:58:12Z</dcterms:modified>
</cp:coreProperties>
</file>