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2C053444-CDD8-4CFE-BFBD-B8E1027E6E86}" type="datetimeFigureOut">
              <a:rPr lang="it-IT" smtClean="0"/>
              <a:t>26/01/2019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2C053444-CDD8-4CFE-BFBD-B8E1027E6E86}" type="datetimeFigureOut">
              <a:rPr lang="it-IT" smtClean="0"/>
              <a:t>26/01/2019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2C053444-CDD8-4CFE-BFBD-B8E1027E6E86}" type="datetimeFigureOut">
              <a:rPr lang="it-IT" smtClean="0"/>
              <a:t>26/01/2019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2C053444-CDD8-4CFE-BFBD-B8E1027E6E86}" type="datetimeFigureOut">
              <a:rPr lang="it-IT" smtClean="0"/>
              <a:t>26/01/2019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053444-CDD8-4CFE-BFBD-B8E1027E6E86}" type="datetimeFigureOut">
              <a:rPr lang="it-IT" smtClean="0"/>
              <a:t>26/01/2019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2C053444-CDD8-4CFE-BFBD-B8E1027E6E86}" type="datetimeFigureOut">
              <a:rPr lang="it-IT" smtClean="0"/>
              <a:t>26/01/2019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2C053444-CDD8-4CFE-BFBD-B8E1027E6E86}" type="datetimeFigureOut">
              <a:rPr lang="it-IT" smtClean="0"/>
              <a:t>26/01/2019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2C053444-CDD8-4CFE-BFBD-B8E1027E6E86}" type="datetimeFigureOut">
              <a:rPr lang="it-IT" smtClean="0"/>
              <a:t>26/01/2019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53444-CDD8-4CFE-BFBD-B8E1027E6E86}" type="datetimeFigureOut">
              <a:rPr lang="it-IT" smtClean="0"/>
              <a:t>26/01/2019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53444-CDD8-4CFE-BFBD-B8E1027E6E86}" type="datetimeFigureOut">
              <a:rPr lang="it-IT" smtClean="0"/>
              <a:t>26/01/2019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53444-CDD8-4CFE-BFBD-B8E1027E6E86}" type="datetimeFigureOut">
              <a:rPr lang="it-IT" smtClean="0"/>
              <a:t>26/01/2019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15DD27-D1DB-47B4-BD3D-2B2703635522}"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53444-CDD8-4CFE-BFBD-B8E1027E6E86}" type="datetimeFigureOut">
              <a:rPr lang="it-IT" smtClean="0"/>
              <a:t>26/01/2019</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5DD27-D1DB-47B4-BD3D-2B2703635522}"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1080120"/>
          </a:xfrm>
        </p:spPr>
        <p:txBody>
          <a:bodyPr>
            <a:normAutofit/>
          </a:bodyPr>
          <a:lstStyle/>
          <a:p>
            <a:r>
              <a:rPr lang="it-IT" sz="2800" b="1" dirty="0">
                <a:solidFill>
                  <a:schemeClr val="tx2">
                    <a:lumMod val="60000"/>
                    <a:lumOff val="40000"/>
                  </a:schemeClr>
                </a:solidFill>
              </a:rPr>
              <a:t>L’INTERCULTURALITA’ (dono e sfida) </a:t>
            </a:r>
            <a:r>
              <a:rPr lang="it-IT" sz="2800" b="1" dirty="0" smtClean="0">
                <a:solidFill>
                  <a:schemeClr val="tx2">
                    <a:lumMod val="60000"/>
                    <a:lumOff val="40000"/>
                  </a:schemeClr>
                </a:solidFill>
              </a:rPr>
              <a:t>La </a:t>
            </a:r>
            <a:r>
              <a:rPr lang="it-IT" sz="2800" b="1" dirty="0">
                <a:solidFill>
                  <a:schemeClr val="tx2">
                    <a:lumMod val="60000"/>
                    <a:lumOff val="40000"/>
                  </a:schemeClr>
                </a:solidFill>
              </a:rPr>
              <a:t>sfida di formarci alla competenza interculturale</a:t>
            </a:r>
            <a:endParaRPr lang="it-IT" sz="2800" dirty="0">
              <a:solidFill>
                <a:schemeClr val="tx2">
                  <a:lumMod val="60000"/>
                  <a:lumOff val="40000"/>
                </a:schemeClr>
              </a:solidFill>
            </a:endParaRPr>
          </a:p>
        </p:txBody>
      </p:sp>
      <p:sp>
        <p:nvSpPr>
          <p:cNvPr id="3" name="Subtitle 2"/>
          <p:cNvSpPr>
            <a:spLocks noGrp="1"/>
          </p:cNvSpPr>
          <p:nvPr>
            <p:ph type="subTitle" idx="1"/>
          </p:nvPr>
        </p:nvSpPr>
        <p:spPr>
          <a:xfrm>
            <a:off x="539552" y="2060848"/>
            <a:ext cx="7920880" cy="4536504"/>
          </a:xfrm>
        </p:spPr>
        <p:txBody>
          <a:bodyPr>
            <a:normAutofit fontScale="25000" lnSpcReduction="20000"/>
          </a:bodyPr>
          <a:lstStyle/>
          <a:p>
            <a:r>
              <a:rPr lang="it-IT" sz="7200" b="1" u="sng" dirty="0">
                <a:solidFill>
                  <a:schemeClr val="tx1"/>
                </a:solidFill>
              </a:rPr>
              <a:t>Premesse</a:t>
            </a:r>
            <a:endParaRPr lang="it-IT" sz="7200" dirty="0">
              <a:solidFill>
                <a:schemeClr val="tx1"/>
              </a:solidFill>
            </a:endParaRPr>
          </a:p>
          <a:p>
            <a:pPr lvl="0"/>
            <a:endParaRPr lang="it-IT" sz="7200" dirty="0" smtClean="0">
              <a:solidFill>
                <a:schemeClr val="tx1"/>
              </a:solidFill>
            </a:endParaRPr>
          </a:p>
          <a:p>
            <a:pPr lvl="0" algn="l"/>
            <a:r>
              <a:rPr lang="it-IT" sz="8000" i="1" dirty="0" smtClean="0">
                <a:solidFill>
                  <a:schemeClr val="tx1"/>
                </a:solidFill>
              </a:rPr>
              <a:t>Abbiamo seguito </a:t>
            </a:r>
            <a:r>
              <a:rPr lang="it-IT" sz="8000" i="1" dirty="0">
                <a:solidFill>
                  <a:schemeClr val="tx1"/>
                </a:solidFill>
              </a:rPr>
              <a:t>come criterio i 6 temi trattati eliminando le ripetizioni ma </a:t>
            </a:r>
            <a:r>
              <a:rPr lang="it-IT" sz="8000" i="1" dirty="0" smtClean="0">
                <a:solidFill>
                  <a:schemeClr val="tx1"/>
                </a:solidFill>
              </a:rPr>
              <a:t>sintetizzando </a:t>
            </a:r>
            <a:r>
              <a:rPr lang="it-IT" sz="8000" i="1" dirty="0">
                <a:solidFill>
                  <a:schemeClr val="tx1"/>
                </a:solidFill>
              </a:rPr>
              <a:t>quanto espresso nei gruppi stessi.</a:t>
            </a:r>
          </a:p>
          <a:p>
            <a:pPr lvl="0" algn="l"/>
            <a:r>
              <a:rPr lang="it-IT" sz="8000" i="1" dirty="0">
                <a:solidFill>
                  <a:schemeClr val="tx1"/>
                </a:solidFill>
              </a:rPr>
              <a:t>Abbiamo cercato di evitare di essere o troppo generici dicendo nulla o troppo prolissi e ripetitivi.</a:t>
            </a:r>
          </a:p>
          <a:p>
            <a:pPr lvl="0" algn="l"/>
            <a:r>
              <a:rPr lang="it-IT" sz="8000" i="1" dirty="0">
                <a:solidFill>
                  <a:schemeClr val="tx1"/>
                </a:solidFill>
              </a:rPr>
              <a:t>Abbiamo sintetizzato in una o due frasi le presentazioni della ‘dispensa’ visto che tutti l’hanno letta.</a:t>
            </a:r>
          </a:p>
          <a:p>
            <a:pPr lvl="0" algn="l"/>
            <a:r>
              <a:rPr lang="it-IT" sz="8000" i="1" dirty="0">
                <a:solidFill>
                  <a:schemeClr val="tx1"/>
                </a:solidFill>
              </a:rPr>
              <a:t>Abbiamo riportato quanto espresso conservndo le dimensioni ‘ad intra’ e ‘ad extra’ senza suddividerle. </a:t>
            </a:r>
          </a:p>
          <a:p>
            <a:pPr lvl="0" algn="l"/>
            <a:r>
              <a:rPr lang="it-IT" sz="8000" i="1" dirty="0">
                <a:solidFill>
                  <a:schemeClr val="tx1"/>
                </a:solidFill>
              </a:rPr>
              <a:t>Abbiamo cercato di raccogliere le proposte concrete, le iniziative possibili e gli impegni suggeriti per evitare di restare sul teorico e per rispondere al criterio di ‘esperienzialità’ richiestoci.</a:t>
            </a:r>
          </a:p>
          <a:p>
            <a:pPr lvl="0" algn="l"/>
            <a:r>
              <a:rPr lang="it-IT" sz="8000" i="1" dirty="0">
                <a:solidFill>
                  <a:schemeClr val="tx1"/>
                </a:solidFill>
              </a:rPr>
              <a:t>Non siamo riusciti a focalizzare solo qualche tematica specifica, si può farlo in aula capitolare.</a:t>
            </a:r>
          </a:p>
          <a:p>
            <a:pPr algn="l"/>
            <a:r>
              <a:rPr lang="it-IT" sz="8000" b="1" i="1" dirty="0">
                <a:solidFill>
                  <a:schemeClr val="tx1"/>
                </a:solidFill>
              </a:rPr>
              <a:t> </a:t>
            </a:r>
            <a:endParaRPr lang="it-IT" sz="8000" i="1" dirty="0">
              <a:solidFill>
                <a:schemeClr val="tx1"/>
              </a:solidFill>
            </a:endParaRPr>
          </a:p>
          <a:p>
            <a:endParaRPr lang="it-IT" sz="8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sz="3100" b="1" dirty="0" smtClean="0"/>
              <a:t/>
            </a:r>
            <a:br>
              <a:rPr lang="it-IT" sz="3100" b="1" dirty="0" smtClean="0"/>
            </a:br>
            <a:r>
              <a:rPr lang="it-IT" sz="3100" b="1" dirty="0" smtClean="0">
                <a:solidFill>
                  <a:schemeClr val="tx2">
                    <a:lumMod val="60000"/>
                    <a:lumOff val="40000"/>
                  </a:schemeClr>
                </a:solidFill>
              </a:rPr>
              <a:t>4/5</a:t>
            </a:r>
            <a:r>
              <a:rPr lang="it-IT" sz="3100" b="1" dirty="0">
                <a:solidFill>
                  <a:schemeClr val="tx2">
                    <a:lumMod val="60000"/>
                    <a:lumOff val="40000"/>
                  </a:schemeClr>
                </a:solidFill>
              </a:rPr>
              <a:t>. 	</a:t>
            </a:r>
            <a:r>
              <a:rPr lang="it-IT" sz="3100" b="1" u="sng" dirty="0">
                <a:solidFill>
                  <a:schemeClr val="tx2">
                    <a:lumMod val="60000"/>
                    <a:lumOff val="40000"/>
                  </a:schemeClr>
                </a:solidFill>
              </a:rPr>
              <a:t>Lo shock culturale – L’incontro con l’altro diverso – Le zone sensibili</a:t>
            </a:r>
            <a:r>
              <a:rPr lang="it-IT" dirty="0"/>
              <a:t/>
            </a:r>
            <a:br>
              <a:rPr lang="it-IT" dirty="0"/>
            </a:br>
            <a:endParaRPr lang="it-IT" dirty="0"/>
          </a:p>
        </p:txBody>
      </p:sp>
      <p:sp>
        <p:nvSpPr>
          <p:cNvPr id="3" name="Content Placeholder 2"/>
          <p:cNvSpPr>
            <a:spLocks noGrp="1"/>
          </p:cNvSpPr>
          <p:nvPr>
            <p:ph idx="1"/>
          </p:nvPr>
        </p:nvSpPr>
        <p:spPr>
          <a:xfrm>
            <a:off x="457200" y="1412776"/>
            <a:ext cx="8229600" cy="5112568"/>
          </a:xfrm>
        </p:spPr>
        <p:txBody>
          <a:bodyPr>
            <a:normAutofit fontScale="62500" lnSpcReduction="20000"/>
          </a:bodyPr>
          <a:lstStyle/>
          <a:p>
            <a:pPr>
              <a:buNone/>
            </a:pPr>
            <a:r>
              <a:rPr lang="it-IT" b="1" dirty="0" smtClean="0"/>
              <a:t>	Shock </a:t>
            </a:r>
            <a:r>
              <a:rPr lang="it-IT" b="1" dirty="0"/>
              <a:t>culturale</a:t>
            </a:r>
            <a:r>
              <a:rPr lang="it-IT" dirty="0"/>
              <a:t> – </a:t>
            </a:r>
            <a:r>
              <a:rPr lang="it-IT" i="1" dirty="0"/>
              <a:t>L’esperienza di disagio provocata da dissonanza cognitiva, non necessariamente negativa, nel contatto con una cultura diversa.</a:t>
            </a:r>
            <a:endParaRPr lang="it-IT" dirty="0"/>
          </a:p>
          <a:p>
            <a:r>
              <a:rPr lang="it-IT" dirty="0"/>
              <a:t>E’ un’esperienza vissuta da ciascuno di noi nell’assegnazione a nuove Province o comunità. E’ spesso anche un’esperienza che si vive ‘al contrario’ attraverso la rotazione, quando si rientra nella Provincia d’origine (ci si sente inizialmente ‘</a:t>
            </a:r>
            <a:r>
              <a:rPr lang="it-IT" i="1" dirty="0"/>
              <a:t>stranieri in patria</a:t>
            </a:r>
            <a:r>
              <a:rPr lang="it-IT" dirty="0"/>
              <a:t>’). E’ un passaggio obbligato, che non si può evitare ma che va compreso. Lo si comprende se si è capaci di ‘decentrarsi’ imparando a relativizzare i propri quadri di riferimento. </a:t>
            </a:r>
          </a:p>
          <a:p>
            <a:r>
              <a:rPr lang="it-IT" b="1" u="sng" dirty="0"/>
              <a:t>Le 4 fasi di Oberg</a:t>
            </a:r>
            <a:r>
              <a:rPr lang="it-IT" dirty="0"/>
              <a:t> : </a:t>
            </a:r>
            <a:r>
              <a:rPr lang="it-IT" b="1" dirty="0"/>
              <a:t>Luna di miele</a:t>
            </a:r>
            <a:r>
              <a:rPr lang="it-IT" dirty="0"/>
              <a:t> (euforia, entusiasmo); </a:t>
            </a:r>
            <a:r>
              <a:rPr lang="it-IT" b="1" dirty="0"/>
              <a:t>Crisi</a:t>
            </a:r>
            <a:r>
              <a:rPr lang="it-IT" dirty="0"/>
              <a:t> (ostilità, irritazione, frustrazione); </a:t>
            </a:r>
            <a:r>
              <a:rPr lang="it-IT" b="1" dirty="0"/>
              <a:t>Accettazione </a:t>
            </a:r>
            <a:r>
              <a:rPr lang="it-IT" dirty="0"/>
              <a:t>(cambio di prospettiva); </a:t>
            </a:r>
            <a:r>
              <a:rPr lang="it-IT" b="1" dirty="0"/>
              <a:t>Adattamento</a:t>
            </a:r>
            <a:r>
              <a:rPr lang="it-IT" dirty="0"/>
              <a:t> (sentirsi a casa).</a:t>
            </a:r>
          </a:p>
          <a:p>
            <a:pPr lvl="0"/>
            <a:r>
              <a:rPr lang="it-IT" dirty="0"/>
              <a:t>Importanza di capirne </a:t>
            </a:r>
            <a:r>
              <a:rPr lang="it-IT" dirty="0" smtClean="0"/>
              <a:t>le </a:t>
            </a:r>
            <a:r>
              <a:rPr lang="it-IT" dirty="0"/>
              <a:t>cause ponendosi domande quali: Cosa mi è successo? </a:t>
            </a:r>
            <a:r>
              <a:rPr lang="it-IT" i="1" dirty="0"/>
              <a:t>(Descrizione)</a:t>
            </a:r>
            <a:endParaRPr lang="it-IT" dirty="0"/>
          </a:p>
          <a:p>
            <a:pPr lvl="0"/>
            <a:r>
              <a:rPr lang="it-IT" dirty="0"/>
              <a:t>Perché è successo ? </a:t>
            </a:r>
            <a:r>
              <a:rPr lang="it-IT" i="1" dirty="0"/>
              <a:t>(Comprensione)</a:t>
            </a:r>
            <a:endParaRPr lang="it-IT" dirty="0"/>
          </a:p>
          <a:p>
            <a:pPr lvl="0"/>
            <a:r>
              <a:rPr lang="it-IT" dirty="0"/>
              <a:t>È successo solo a me? </a:t>
            </a:r>
            <a:r>
              <a:rPr lang="it-IT" i="1" dirty="0"/>
              <a:t>(Ascolto e condivisione)</a:t>
            </a:r>
            <a:endParaRPr lang="it-IT" dirty="0"/>
          </a:p>
          <a:p>
            <a:pPr lvl="0"/>
            <a:r>
              <a:rPr lang="it-IT" dirty="0"/>
              <a:t>Come ne sono uscito? (</a:t>
            </a:r>
            <a:r>
              <a:rPr lang="it-IT" i="1" dirty="0"/>
              <a:t>Gratitudine per chi mi ha aiutato a capire… posso ora aiutare altri).</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47500" lnSpcReduction="20000"/>
          </a:bodyPr>
          <a:lstStyle/>
          <a:p>
            <a:pPr>
              <a:buNone/>
            </a:pPr>
            <a:r>
              <a:rPr lang="it-IT" b="1" u="sng" dirty="0"/>
              <a:t>Gruppi</a:t>
            </a:r>
            <a:endParaRPr lang="it-IT" dirty="0"/>
          </a:p>
          <a:p>
            <a:pPr lvl="0"/>
            <a:r>
              <a:rPr lang="it-IT" sz="3400" dirty="0"/>
              <a:t>Ci sono due tipi di shock culturali, ‘</a:t>
            </a:r>
            <a:r>
              <a:rPr lang="it-IT" sz="3400" i="1" dirty="0"/>
              <a:t>ad intra’</a:t>
            </a:r>
            <a:r>
              <a:rPr lang="it-IT" sz="3400" dirty="0"/>
              <a:t> e ‘ad extra’. Il secondo è in genere più facile da gestire. Nella comunità, invece, occorre attenzione e apertura a chi arriva ‘nuovo’, per spiegare struttura, stile di vita, di lavoro e ritmo di vita comunitaria (orari, momenti liturgici, incontri e celebrazioni varie). </a:t>
            </a:r>
          </a:p>
          <a:p>
            <a:pPr lvl="0"/>
            <a:r>
              <a:rPr lang="it-IT" sz="3400" dirty="0"/>
              <a:t>Chi arriva in missione deve darsi il tempo per vivere questo periodo di adattamento nella nuova cultura, poi si guadagna in qualità di missione. Soltanto quando si è appresa la lingua locale si riesce a capire ciò che è più o meno importante nella vita e nel tessuto sociale, culturale e relgioso della gente. </a:t>
            </a:r>
          </a:p>
          <a:p>
            <a:pPr lvl="0"/>
            <a:r>
              <a:rPr lang="it-IT" sz="3400" dirty="0"/>
              <a:t>Umiltà e ‘sospensione di giudizio’ sono le attitudini fondamentali da assumere. Lasciarsi accompagnare dalla comunità e da persone del luogo nell’introdurre a cultura, riti, usanze ecc. permette di dare senso a quanto si vive e di superare crisi di solitudine o frustrazione che possono sorgere nel processo d’inserzione.</a:t>
            </a:r>
          </a:p>
          <a:p>
            <a:pPr lvl="0"/>
            <a:r>
              <a:rPr lang="it-IT" sz="3400" dirty="0"/>
              <a:t>Approfittare di iniziative concrete (</a:t>
            </a:r>
            <a:r>
              <a:rPr lang="it-IT" sz="3400" i="1" dirty="0"/>
              <a:t>corsi d’introduzione, incontri con famiglie, celebrazioni speciali</a:t>
            </a:r>
            <a:r>
              <a:rPr lang="it-IT" sz="3400" dirty="0"/>
              <a:t>) organizzate dalle Province o dalle diocesi, favorisce un inserimento positivo nell’ambiente e nel lavoro. </a:t>
            </a:r>
          </a:p>
          <a:p>
            <a:pPr lvl="0"/>
            <a:r>
              <a:rPr lang="it-IT" sz="3400" dirty="0"/>
              <a:t>Nonostante gli inevitabili errori e disattenzioni,  la gente ha grande capacità di comprensione, di accoglienza  e di perdono se dimostriamo interesse ed amore per loro e apprezzamento per i loro valori.</a:t>
            </a:r>
          </a:p>
          <a:p>
            <a:pPr lvl="0"/>
            <a:r>
              <a:rPr lang="it-IT" sz="3400" dirty="0"/>
              <a:t>Il percorso formativo prepara di più a ‘lavorare’ che non a condividere la vita concreta della gente alla quale si viene inviati. Occorre maggiore preparazione e specializzazioni in antropologia culturale.</a:t>
            </a:r>
          </a:p>
          <a:p>
            <a:pPr lvl="0"/>
            <a:r>
              <a:rPr lang="it-IT" sz="3400" dirty="0"/>
              <a:t>L’entusiasmo per l’invio viene a mancare spesso laddove si venga per obbedienza e non per scelta. Si manifesta poi nella difficoltà ad inserirsi, ad amare il luogo e la gente, col rischio di vivere lo shock culturale ancor prima di iniziare l’attività missionaria. </a:t>
            </a:r>
          </a:p>
          <a:p>
            <a:pPr lvl="0"/>
            <a:r>
              <a:rPr lang="it-IT" sz="3400" dirty="0"/>
              <a:t>In situazioni di guerra si discute se restare o partire. Spesso questo provoca divisioni o malintesi a livello provinciale o di comunità locali. Sono situazioni in cui occorre coraggio, saggezza e capacità di discernimento personale e comunitario.</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normAutofit fontScale="70000" lnSpcReduction="20000"/>
          </a:bodyPr>
          <a:lstStyle/>
          <a:p>
            <a:pPr>
              <a:buNone/>
            </a:pPr>
            <a:r>
              <a:rPr lang="it-IT" b="1" u="sng" dirty="0"/>
              <a:t>Proposte e suggerimenti</a:t>
            </a:r>
            <a:endParaRPr lang="it-IT" dirty="0"/>
          </a:p>
          <a:p>
            <a:pPr>
              <a:buNone/>
            </a:pPr>
            <a:endParaRPr lang="it-IT" dirty="0"/>
          </a:p>
          <a:p>
            <a:pPr lvl="0"/>
            <a:r>
              <a:rPr lang="it-IT" dirty="0"/>
              <a:t>‘Sospendere il giudizio’ implica porsi in ascolto, studiare, discernere, evitare generalizzazioni e soprattutto fare silenzio’ almeno per il primo anno di presenza laddove si è stati assegnati. </a:t>
            </a:r>
          </a:p>
          <a:p>
            <a:pPr lvl="0"/>
            <a:r>
              <a:rPr lang="it-IT" dirty="0"/>
              <a:t> Si invitano i responsabili della formazione permanente di fornire dei sussidi alle Province per aiutare le persone a superare lo shock culturale.</a:t>
            </a:r>
          </a:p>
          <a:p>
            <a:pPr lvl="0"/>
            <a:r>
              <a:rPr lang="it-IT" dirty="0"/>
              <a:t>Poter partecipare a celebrazioni quali nascita, matrimoni o funerali sono occasioni privilegiate per comprendere e vivere personalmente tratti fondamentali delle culture del luogo.</a:t>
            </a:r>
          </a:p>
          <a:p>
            <a:pPr lvl="0"/>
            <a:r>
              <a:rPr lang="it-IT" dirty="0"/>
              <a:t>L’uso ormai generalizzato dei ‘social media’ ha creato una nuova cultura e forma e informa la modalità odierna di vivere e operare. Una sfida che dobbiamo assumere perché già siamo in grave ritardo. Anche l’attività di evangelizzazione deve lasciarsi rinnovare da questo fenomeno. Per non divenire insignificanti, ci si deve allenare all’uso appropriato di tutti i mezzi di comunicazione moderni.  </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sz="3100" b="1" dirty="0" smtClean="0"/>
              <a:t/>
            </a:r>
            <a:br>
              <a:rPr lang="it-IT" sz="3100" b="1" dirty="0" smtClean="0"/>
            </a:br>
            <a:r>
              <a:rPr lang="it-IT" sz="3100" b="1" dirty="0" smtClean="0">
                <a:solidFill>
                  <a:schemeClr val="tx2">
                    <a:lumMod val="60000"/>
                    <a:lumOff val="40000"/>
                  </a:schemeClr>
                </a:solidFill>
              </a:rPr>
              <a:t>6/7</a:t>
            </a:r>
            <a:r>
              <a:rPr lang="it-IT" sz="3100" b="1" dirty="0">
                <a:solidFill>
                  <a:schemeClr val="tx2">
                    <a:lumMod val="60000"/>
                    <a:lumOff val="40000"/>
                  </a:schemeClr>
                </a:solidFill>
              </a:rPr>
              <a:t>.	</a:t>
            </a:r>
            <a:r>
              <a:rPr lang="it-IT" sz="3100" b="1" u="sng" dirty="0">
                <a:solidFill>
                  <a:schemeClr val="tx2">
                    <a:lumMod val="60000"/>
                    <a:lumOff val="40000"/>
                  </a:schemeClr>
                </a:solidFill>
              </a:rPr>
              <a:t>La comunicazione interculturale </a:t>
            </a:r>
            <a:r>
              <a:rPr lang="it-IT" sz="3100" b="1" u="sng" dirty="0" smtClean="0">
                <a:solidFill>
                  <a:schemeClr val="tx2">
                    <a:lumMod val="60000"/>
                    <a:lumOff val="40000"/>
                  </a:schemeClr>
                </a:solidFill>
              </a:rPr>
              <a:t/>
            </a:r>
            <a:br>
              <a:rPr lang="it-IT" sz="3100" b="1" u="sng" dirty="0" smtClean="0">
                <a:solidFill>
                  <a:schemeClr val="tx2">
                    <a:lumMod val="60000"/>
                    <a:lumOff val="40000"/>
                  </a:schemeClr>
                </a:solidFill>
              </a:rPr>
            </a:br>
            <a:r>
              <a:rPr lang="it-IT" sz="3100" b="1" u="sng" dirty="0" smtClean="0">
                <a:solidFill>
                  <a:schemeClr val="tx2">
                    <a:lumMod val="60000"/>
                    <a:lumOff val="40000"/>
                  </a:schemeClr>
                </a:solidFill>
              </a:rPr>
              <a:t>Pregiudizi </a:t>
            </a:r>
            <a:r>
              <a:rPr lang="it-IT" sz="3100" b="1" u="sng" dirty="0">
                <a:solidFill>
                  <a:schemeClr val="tx2">
                    <a:lumMod val="60000"/>
                    <a:lumOff val="40000"/>
                  </a:schemeClr>
                </a:solidFill>
              </a:rPr>
              <a:t>e Stereotipi</a:t>
            </a:r>
            <a:r>
              <a:rPr lang="it-IT" dirty="0"/>
              <a:t/>
            </a:r>
            <a:br>
              <a:rPr lang="it-IT" dirty="0"/>
            </a:br>
            <a:endParaRPr lang="it-IT" dirty="0"/>
          </a:p>
        </p:txBody>
      </p:sp>
      <p:sp>
        <p:nvSpPr>
          <p:cNvPr id="3" name="Content Placeholder 2"/>
          <p:cNvSpPr>
            <a:spLocks noGrp="1"/>
          </p:cNvSpPr>
          <p:nvPr>
            <p:ph idx="1"/>
          </p:nvPr>
        </p:nvSpPr>
        <p:spPr>
          <a:xfrm>
            <a:off x="457200" y="1412776"/>
            <a:ext cx="8229600" cy="5184576"/>
          </a:xfrm>
        </p:spPr>
        <p:txBody>
          <a:bodyPr>
            <a:normAutofit fontScale="25000" lnSpcReduction="20000"/>
          </a:bodyPr>
          <a:lstStyle/>
          <a:p>
            <a:pPr>
              <a:buNone/>
            </a:pPr>
            <a:endParaRPr lang="it-IT" b="1" u="sng" dirty="0" smtClean="0"/>
          </a:p>
          <a:p>
            <a:pPr>
              <a:buNone/>
            </a:pPr>
            <a:endParaRPr lang="it-IT" sz="7200" b="1" u="sng" dirty="0"/>
          </a:p>
          <a:p>
            <a:r>
              <a:rPr lang="it-IT" sz="8000" i="1" dirty="0"/>
              <a:t>La relazione interculturale ha tre livelli: Interpersonale, Interculturale, Inter-relazionale.</a:t>
            </a:r>
            <a:endParaRPr lang="it-IT" sz="8000" dirty="0"/>
          </a:p>
          <a:p>
            <a:r>
              <a:rPr lang="it-IT" sz="8000" i="1" dirty="0"/>
              <a:t>La competenza comunicativa interculturale si attua nella cognizione delle diversità del background culturale, nella conoscenza dei simboli, dei rituali e dei valori di fondo e nel saper combinare coscienza, sapere , prassi e esperienza.</a:t>
            </a:r>
            <a:endParaRPr lang="it-IT" sz="8000" dirty="0"/>
          </a:p>
          <a:p>
            <a:r>
              <a:rPr lang="it-IT" sz="8000" i="1" dirty="0"/>
              <a:t>Pregiudizi e Stereotipi sono stati definiti in vari modi :</a:t>
            </a:r>
            <a:endParaRPr lang="it-IT" sz="8000" dirty="0"/>
          </a:p>
          <a:p>
            <a:pPr lvl="0"/>
            <a:r>
              <a:rPr lang="it-IT" sz="8000" b="1" dirty="0"/>
              <a:t>Pregiudizio</a:t>
            </a:r>
            <a:r>
              <a:rPr lang="it-IT" sz="8000" dirty="0"/>
              <a:t>: giudizio prematuro, anticipato, riguarda gradimento o sfavore. Pensar male degli altri senza una ragione sufficiente. Giudizio fondato su impressioni iniziali negative (senso di minaccia…)</a:t>
            </a:r>
          </a:p>
          <a:p>
            <a:pPr lvl="0"/>
            <a:r>
              <a:rPr lang="it-IT" sz="8000" b="1" dirty="0"/>
              <a:t>Stereotipi:</a:t>
            </a:r>
            <a:r>
              <a:rPr lang="it-IT" sz="8000" dirty="0"/>
              <a:t> farsi idee ingiustificate su persone frutto della generalizzazione. Opinioni false.</a:t>
            </a:r>
          </a:p>
          <a:p>
            <a:pPr lvl="0"/>
            <a:r>
              <a:rPr lang="it-IT" sz="8000" b="1" dirty="0" smtClean="0"/>
              <a:t>Malintesi</a:t>
            </a:r>
            <a:r>
              <a:rPr lang="it-IT" sz="8000" b="1" dirty="0"/>
              <a:t>:</a:t>
            </a:r>
            <a:r>
              <a:rPr lang="it-IT" sz="8000" dirty="0"/>
              <a:t> sorgono da interpretazioni opposte date a termini o espressioni che assumono così significati diversi.</a:t>
            </a:r>
          </a:p>
          <a:p>
            <a:pPr lvl="0"/>
            <a:r>
              <a:rPr lang="it-IT" sz="8000" b="1" dirty="0"/>
              <a:t>Precomprension</a:t>
            </a:r>
            <a:r>
              <a:rPr lang="it-IT" sz="8000" dirty="0"/>
              <a:t>i: avere opinioni circa persone prim ancora di incontrarle o esserne a contatto.</a:t>
            </a:r>
          </a:p>
          <a:p>
            <a:pPr>
              <a:buNone/>
            </a:pPr>
            <a:endParaRPr lang="it-IT" sz="8000" b="1" u="sng" dirty="0" smtClean="0"/>
          </a:p>
          <a:p>
            <a:pPr>
              <a:buNone/>
            </a:pPr>
            <a:endParaRPr lang="it-IT" sz="7200" b="1" u="sng" dirty="0"/>
          </a:p>
          <a:p>
            <a:pPr>
              <a:buNone/>
            </a:pPr>
            <a:endParaRPr lang="it-IT" sz="7200"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pPr>
              <a:buNone/>
            </a:pPr>
            <a:endParaRPr lang="it-IT" b="1" u="sng" dirty="0" smtClean="0"/>
          </a:p>
          <a:p>
            <a:pPr>
              <a:buNone/>
            </a:pPr>
            <a:endParaRPr lang="it-IT" b="1" u="sng" dirty="0"/>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62500" lnSpcReduction="20000"/>
          </a:bodyPr>
          <a:lstStyle/>
          <a:p>
            <a:pPr>
              <a:buNone/>
            </a:pPr>
            <a:endParaRPr lang="it-IT" b="1" u="sng" dirty="0" smtClean="0"/>
          </a:p>
          <a:p>
            <a:pPr>
              <a:buNone/>
            </a:pPr>
            <a:r>
              <a:rPr lang="it-IT" b="1" u="sng" dirty="0" smtClean="0"/>
              <a:t>Gruppi</a:t>
            </a:r>
            <a:endParaRPr lang="it-IT" dirty="0" smtClean="0"/>
          </a:p>
          <a:p>
            <a:pPr lvl="0"/>
            <a:r>
              <a:rPr lang="it-IT" dirty="0" smtClean="0"/>
              <a:t>I pregiudizi si trasformano in generalizzazioni riguardo a persone o cose. Dobbiamo imparare a de-costruirli decentralizzandoci per conseguire una vera conoscenza e accettazione dell’altro. </a:t>
            </a:r>
          </a:p>
          <a:p>
            <a:pPr lvl="0"/>
            <a:r>
              <a:rPr lang="it-IT" dirty="0" smtClean="0"/>
              <a:t>Non c’è cultura nè essere umano senza pregiudizi o stereotipi. Dobbiamo esserne consapevoli e imparare a demistificarli e aiutare altri a superarli.</a:t>
            </a:r>
          </a:p>
          <a:p>
            <a:pPr lvl="0"/>
            <a:r>
              <a:rPr lang="it-IT" dirty="0" smtClean="0"/>
              <a:t>In tutti i gruppi c’è stato un ricco interscambio di esperienze concrete relative al tema. Spesso la famiglia è il luogo di trasmissione di pregiudizi e stereotipi. Ma sono presenti e permangono anche in comunità comboniane, impedendo una vera integrazione e relazioni interpersonali profonde.</a:t>
            </a:r>
          </a:p>
          <a:p>
            <a:pPr lvl="0"/>
            <a:r>
              <a:rPr lang="it-IT" dirty="0" smtClean="0"/>
              <a:t>Si parta dal principio che siamo diversi e non saremo mai perfettamente uguali, ma possiamo caminare insieme verso uno stesso fine. Questo ci aiuta a purificare la memoria, a non trsmettere ad altri pregiudizi o stereotipi e ad invecchiare bene. </a:t>
            </a:r>
          </a:p>
          <a:p>
            <a:pPr lvl="0"/>
            <a:r>
              <a:rPr lang="it-IT" dirty="0" smtClean="0"/>
              <a:t>Molti pregiudizi nascono da un’errata interpretazione del linguaggio ‘non verbale’. Importante è saper interpretare tali espressioni, rispettando le sensibilità locali riguardo a contatto fisico o modalità diverse di manifestare i propri sentimenti. </a:t>
            </a:r>
          </a:p>
          <a:p>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048672"/>
          </a:xfrm>
        </p:spPr>
        <p:txBody>
          <a:bodyPr>
            <a:normAutofit fontScale="70000" lnSpcReduction="20000"/>
          </a:bodyPr>
          <a:lstStyle/>
          <a:p>
            <a:pPr>
              <a:buNone/>
            </a:pPr>
            <a:r>
              <a:rPr lang="it-IT" b="1" u="sng" dirty="0"/>
              <a:t>Proposte e impegni </a:t>
            </a:r>
            <a:endParaRPr lang="it-IT" b="1" u="sng" dirty="0" smtClean="0"/>
          </a:p>
          <a:p>
            <a:pPr>
              <a:buNone/>
            </a:pPr>
            <a:endParaRPr lang="it-IT" dirty="0"/>
          </a:p>
          <a:p>
            <a:pPr lvl="0"/>
            <a:r>
              <a:rPr lang="it-IT" dirty="0" smtClean="0"/>
              <a:t>Considerando </a:t>
            </a:r>
            <a:r>
              <a:rPr lang="it-IT" dirty="0"/>
              <a:t>pregiudizi </a:t>
            </a:r>
            <a:r>
              <a:rPr lang="it-IT" dirty="0" smtClean="0"/>
              <a:t>riguardo </a:t>
            </a:r>
            <a:r>
              <a:rPr lang="it-IT" dirty="0"/>
              <a:t>a relazioni umane, economia, autorità e comunicazione, si rifletta comunitariamente su come gestire e risolvere tali problematiche. </a:t>
            </a:r>
          </a:p>
          <a:p>
            <a:pPr lvl="0"/>
            <a:r>
              <a:rPr lang="it-IT" dirty="0"/>
              <a:t> </a:t>
            </a:r>
            <a:r>
              <a:rPr lang="it-IT" dirty="0" smtClean="0"/>
              <a:t>Sforzarsi </a:t>
            </a:r>
            <a:r>
              <a:rPr lang="it-IT" dirty="0"/>
              <a:t>di capire atteggiamenti particolari con una </a:t>
            </a:r>
            <a:r>
              <a:rPr lang="it-IT" dirty="0" smtClean="0"/>
              <a:t>conoscenza </a:t>
            </a:r>
            <a:r>
              <a:rPr lang="it-IT" dirty="0"/>
              <a:t>reciproca più </a:t>
            </a:r>
            <a:r>
              <a:rPr lang="it-IT" dirty="0" smtClean="0"/>
              <a:t>profonda </a:t>
            </a:r>
            <a:r>
              <a:rPr lang="it-IT" dirty="0"/>
              <a:t>della storia altrui. Soprattutto </a:t>
            </a:r>
            <a:r>
              <a:rPr lang="it-IT" dirty="0" smtClean="0"/>
              <a:t>evitando di </a:t>
            </a:r>
            <a:r>
              <a:rPr lang="it-IT" dirty="0"/>
              <a:t>parlare </a:t>
            </a:r>
            <a:r>
              <a:rPr lang="it-IT" dirty="0" smtClean="0"/>
              <a:t>dei confratelli con altri, compromettendone </a:t>
            </a:r>
            <a:r>
              <a:rPr lang="it-IT" dirty="0"/>
              <a:t>il buon nome.  </a:t>
            </a:r>
          </a:p>
          <a:p>
            <a:pPr lvl="0"/>
            <a:r>
              <a:rPr lang="it-IT" dirty="0"/>
              <a:t>Superare la visione storica discriminatoria nel rapporto tra preti e fratelli nell’Istituto, sorta dal clericalismo che ha sempre condizionato le </a:t>
            </a:r>
            <a:r>
              <a:rPr lang="it-IT" dirty="0" smtClean="0"/>
              <a:t>congregazioni </a:t>
            </a:r>
            <a:r>
              <a:rPr lang="it-IT" dirty="0"/>
              <a:t>religiose e missionarie. </a:t>
            </a:r>
          </a:p>
          <a:p>
            <a:pPr lvl="0"/>
            <a:r>
              <a:rPr lang="it-IT" dirty="0"/>
              <a:t>Rendere le Province sempre più ‘internazionali’ e ‘interculturali’, </a:t>
            </a:r>
            <a:r>
              <a:rPr lang="it-IT" dirty="0" smtClean="0"/>
              <a:t>(come ribadito dl Capitolo), soprattutto </a:t>
            </a:r>
            <a:r>
              <a:rPr lang="it-IT" dirty="0"/>
              <a:t>quelle europee dove tale processo appare più difficile da attuarsi.  </a:t>
            </a:r>
          </a:p>
          <a:p>
            <a:pPr lvl="0"/>
            <a:r>
              <a:rPr lang="it-IT" dirty="0"/>
              <a:t>Studiare e valutare con serietà le ragioni per cui molti confratelli giovani lasciano gli scolasticati o l’Istituto, o vivono fuori comunità. Per quanto possibile dialogare con loro e conoscerne i motivi in vista di soluzioni valide, prima di rivolgersi a psicologi o esperti per eventuali valutazioni e decisioni.</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sz="3100" b="1" dirty="0" smtClean="0"/>
              <a:t/>
            </a:r>
            <a:br>
              <a:rPr lang="it-IT" sz="3100" b="1" dirty="0" smtClean="0"/>
            </a:br>
            <a:r>
              <a:rPr lang="it-IT" sz="3100" b="1" dirty="0" smtClean="0">
                <a:solidFill>
                  <a:schemeClr val="tx2">
                    <a:lumMod val="60000"/>
                    <a:lumOff val="40000"/>
                  </a:schemeClr>
                </a:solidFill>
              </a:rPr>
              <a:t>8/9</a:t>
            </a:r>
            <a:r>
              <a:rPr lang="it-IT" sz="3100" b="1" dirty="0">
                <a:solidFill>
                  <a:schemeClr val="tx2">
                    <a:lumMod val="60000"/>
                    <a:lumOff val="40000"/>
                  </a:schemeClr>
                </a:solidFill>
              </a:rPr>
              <a:t>.	“Identità multiculturali nelle comunità religiose multietniche”.  </a:t>
            </a:r>
            <a:r>
              <a:rPr lang="it-IT" sz="3100" b="1" i="1" dirty="0">
                <a:solidFill>
                  <a:schemeClr val="tx2">
                    <a:lumMod val="60000"/>
                    <a:lumOff val="40000"/>
                  </a:schemeClr>
                </a:solidFill>
              </a:rPr>
              <a:t>(</a:t>
            </a:r>
            <a:r>
              <a:rPr lang="it-IT" sz="3100" i="1" dirty="0">
                <a:solidFill>
                  <a:schemeClr val="tx2">
                    <a:lumMod val="60000"/>
                    <a:lumOff val="40000"/>
                  </a:schemeClr>
                </a:solidFill>
              </a:rPr>
              <a:t>AC 15, 47.3, AC 15, 47.4)</a:t>
            </a:r>
            <a:r>
              <a:rPr lang="it-IT" dirty="0">
                <a:solidFill>
                  <a:schemeClr val="tx2">
                    <a:lumMod val="60000"/>
                    <a:lumOff val="40000"/>
                  </a:schemeClr>
                </a:solidFill>
              </a:rPr>
              <a:t/>
            </a:r>
            <a:br>
              <a:rPr lang="it-IT" dirty="0">
                <a:solidFill>
                  <a:schemeClr val="tx2">
                    <a:lumMod val="60000"/>
                    <a:lumOff val="40000"/>
                  </a:schemeClr>
                </a:solidFill>
              </a:rPr>
            </a:br>
            <a:endParaRPr lang="it-IT" dirty="0">
              <a:solidFill>
                <a:schemeClr val="tx2">
                  <a:lumMod val="60000"/>
                  <a:lumOff val="40000"/>
                </a:schemeClr>
              </a:solidFill>
            </a:endParaRPr>
          </a:p>
        </p:txBody>
      </p:sp>
      <p:sp>
        <p:nvSpPr>
          <p:cNvPr id="3" name="Content Placeholder 2"/>
          <p:cNvSpPr>
            <a:spLocks noGrp="1"/>
          </p:cNvSpPr>
          <p:nvPr>
            <p:ph idx="1"/>
          </p:nvPr>
        </p:nvSpPr>
        <p:spPr>
          <a:xfrm>
            <a:off x="457200" y="1412776"/>
            <a:ext cx="8229600" cy="5112568"/>
          </a:xfrm>
        </p:spPr>
        <p:txBody>
          <a:bodyPr/>
          <a:lstStyle/>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t-IT" sz="3100" b="1" u="sng" dirty="0" smtClean="0"/>
              <a:t/>
            </a:r>
            <a:br>
              <a:rPr lang="it-IT" sz="3100" b="1" u="sng" dirty="0" smtClean="0"/>
            </a:br>
            <a:r>
              <a:rPr lang="it-IT" sz="3100" b="1" u="sng" dirty="0" smtClean="0">
                <a:solidFill>
                  <a:schemeClr val="tx2">
                    <a:lumMod val="60000"/>
                    <a:lumOff val="40000"/>
                  </a:schemeClr>
                </a:solidFill>
              </a:rPr>
              <a:t>1. </a:t>
            </a:r>
            <a:r>
              <a:rPr lang="it-IT" sz="3100" u="sng" dirty="0" smtClean="0">
                <a:solidFill>
                  <a:schemeClr val="tx2">
                    <a:lumMod val="60000"/>
                    <a:lumOff val="40000"/>
                  </a:schemeClr>
                </a:solidFill>
              </a:rPr>
              <a:t> </a:t>
            </a:r>
            <a:r>
              <a:rPr lang="it-IT" sz="3100" i="1" u="sng" dirty="0">
                <a:solidFill>
                  <a:schemeClr val="tx2">
                    <a:lumMod val="60000"/>
                    <a:lumOff val="40000"/>
                  </a:schemeClr>
                </a:solidFill>
              </a:rPr>
              <a:t>“</a:t>
            </a:r>
            <a:r>
              <a:rPr lang="it-IT" sz="3100" b="1" i="1" u="sng" dirty="0">
                <a:solidFill>
                  <a:schemeClr val="tx2">
                    <a:lumMod val="60000"/>
                    <a:lumOff val="40000"/>
                  </a:schemeClr>
                </a:solidFill>
              </a:rPr>
              <a:t>Il dono e la sfida dell’interculturalità. </a:t>
            </a:r>
            <a:r>
              <a:rPr lang="it-IT" sz="3100" b="1" i="1" u="sng" dirty="0" smtClean="0">
                <a:solidFill>
                  <a:schemeClr val="tx2">
                    <a:lumMod val="60000"/>
                    <a:lumOff val="40000"/>
                  </a:schemeClr>
                </a:solidFill>
              </a:rPr>
              <a:t/>
            </a:r>
            <a:br>
              <a:rPr lang="it-IT" sz="3100" b="1" i="1" u="sng" dirty="0" smtClean="0">
                <a:solidFill>
                  <a:schemeClr val="tx2">
                    <a:lumMod val="60000"/>
                    <a:lumOff val="40000"/>
                  </a:schemeClr>
                </a:solidFill>
              </a:rPr>
            </a:br>
            <a:r>
              <a:rPr lang="it-IT" sz="3100" b="1" i="1" u="sng" dirty="0" smtClean="0">
                <a:solidFill>
                  <a:schemeClr val="tx2">
                    <a:lumMod val="60000"/>
                    <a:lumOff val="40000"/>
                  </a:schemeClr>
                </a:solidFill>
              </a:rPr>
              <a:t>Tutti </a:t>
            </a:r>
            <a:r>
              <a:rPr lang="it-IT" sz="3100" b="1" i="1" u="sng" dirty="0">
                <a:solidFill>
                  <a:schemeClr val="tx2">
                    <a:lumMod val="60000"/>
                    <a:lumOff val="40000"/>
                  </a:schemeClr>
                </a:solidFill>
              </a:rPr>
              <a:t>uguali – Tutti diversi</a:t>
            </a:r>
            <a:r>
              <a:rPr lang="it-IT" sz="3100" i="1" u="sng" dirty="0">
                <a:solidFill>
                  <a:schemeClr val="tx2">
                    <a:lumMod val="60000"/>
                    <a:lumOff val="40000"/>
                  </a:schemeClr>
                </a:solidFill>
              </a:rPr>
              <a:t>”</a:t>
            </a:r>
            <a:r>
              <a:rPr lang="it-IT" sz="3100" u="sng" dirty="0">
                <a:solidFill>
                  <a:schemeClr val="tx2">
                    <a:lumMod val="60000"/>
                    <a:lumOff val="40000"/>
                  </a:schemeClr>
                </a:solidFill>
              </a:rPr>
              <a:t>. </a:t>
            </a:r>
            <a:r>
              <a:rPr lang="it-IT" dirty="0"/>
              <a:t/>
            </a:r>
            <a:br>
              <a:rPr lang="it-IT" dirty="0"/>
            </a:br>
            <a:endParaRPr lang="it-IT" dirty="0"/>
          </a:p>
        </p:txBody>
      </p:sp>
      <p:sp>
        <p:nvSpPr>
          <p:cNvPr id="3" name="Content Placeholder 2"/>
          <p:cNvSpPr>
            <a:spLocks noGrp="1"/>
          </p:cNvSpPr>
          <p:nvPr>
            <p:ph idx="1"/>
          </p:nvPr>
        </p:nvSpPr>
        <p:spPr>
          <a:xfrm>
            <a:off x="457200" y="1600200"/>
            <a:ext cx="8229600" cy="4925144"/>
          </a:xfrm>
        </p:spPr>
        <p:txBody>
          <a:bodyPr>
            <a:normAutofit fontScale="55000" lnSpcReduction="20000"/>
          </a:bodyPr>
          <a:lstStyle/>
          <a:p>
            <a:pPr>
              <a:buNone/>
            </a:pPr>
            <a:r>
              <a:rPr lang="it-IT" i="1" dirty="0" smtClean="0">
                <a:solidFill>
                  <a:srgbClr val="FF0000"/>
                </a:solidFill>
              </a:rPr>
              <a:t>	Siamo </a:t>
            </a:r>
            <a:r>
              <a:rPr lang="it-IT" i="1" dirty="0">
                <a:solidFill>
                  <a:srgbClr val="FF0000"/>
                </a:solidFill>
              </a:rPr>
              <a:t>uguali in umanità, vocazione,  carisma e seguiamo lo stesso Cristo… ma siamo diversi allo stesso tempo (per età, background, formazione ec.). Al riguardo è emerso dai cinque gruppi e dal plenario quanto segue:</a:t>
            </a:r>
            <a:r>
              <a:rPr lang="it-IT" dirty="0">
                <a:solidFill>
                  <a:srgbClr val="FF0000"/>
                </a:solidFill>
              </a:rPr>
              <a:t> </a:t>
            </a:r>
          </a:p>
          <a:p>
            <a:pPr>
              <a:buNone/>
            </a:pPr>
            <a:r>
              <a:rPr lang="it-IT" dirty="0"/>
              <a:t> </a:t>
            </a:r>
          </a:p>
          <a:p>
            <a:pPr lvl="0"/>
            <a:r>
              <a:rPr lang="it-IT" b="1" dirty="0"/>
              <a:t>Tema  non nuovo</a:t>
            </a:r>
            <a:r>
              <a:rPr lang="it-IT" dirty="0"/>
              <a:t> (è iscritto nel nostro codice genetico:  dopo 12 anni dalla fondazione dell’Istituto erano già presenti 12 nazioni. La lettera emanata nel ’99   </a:t>
            </a:r>
            <a:r>
              <a:rPr lang="it-IT" dirty="0" smtClean="0"/>
              <a:t>(dopo il </a:t>
            </a:r>
            <a:r>
              <a:rPr lang="it-IT" dirty="0"/>
              <a:t>Capitolo ’97) dedicava il 1° anno all’ Interculturalità. Quindi non si riprende questo tema semplicemente perché di ‘attualità’ (di moda), bensì perché strutturale, connaturato, permanente  oltre che legato al contesto di un mondo ormai ‘globalizzato’. </a:t>
            </a:r>
          </a:p>
          <a:p>
            <a:pPr lvl="0"/>
            <a:r>
              <a:rPr lang="it-IT" b="1" dirty="0"/>
              <a:t>Attese =</a:t>
            </a:r>
            <a:r>
              <a:rPr lang="it-IT" dirty="0"/>
              <a:t> Curiosità, bisogno di curare </a:t>
            </a:r>
            <a:r>
              <a:rPr lang="it-IT" dirty="0" smtClean="0"/>
              <a:t>ferite, acquisire competenza. </a:t>
            </a:r>
            <a:r>
              <a:rPr lang="it-IT" b="1" i="1" dirty="0"/>
              <a:t>Preoccupati</a:t>
            </a:r>
            <a:r>
              <a:rPr lang="it-IT" dirty="0"/>
              <a:t>: come rispondere a attese confratelli</a:t>
            </a:r>
            <a:r>
              <a:rPr lang="it-IT" i="1" dirty="0"/>
              <a:t>. </a:t>
            </a:r>
            <a:r>
              <a:rPr lang="it-IT" b="1" i="1" dirty="0"/>
              <a:t>Timori</a:t>
            </a:r>
            <a:r>
              <a:rPr lang="it-IT" i="1" dirty="0"/>
              <a:t> </a:t>
            </a:r>
            <a:r>
              <a:rPr lang="it-IT" dirty="0"/>
              <a:t>= Poca volontà di affrontare la sfida, reazioni negative, cambiare costa fatica, restii al rinnovamento.</a:t>
            </a:r>
          </a:p>
          <a:p>
            <a:pPr lvl="0"/>
            <a:r>
              <a:rPr lang="it-IT" b="1" dirty="0"/>
              <a:t>Identità comboniana</a:t>
            </a:r>
            <a:r>
              <a:rPr lang="it-IT" dirty="0"/>
              <a:t>: La geografia vocazionale è profondamente cambiata. Fede, Vocazione, Passione per la missione ci accomunano, tuttavia  definirci è ancor più difficile che in passato vista la sempre più notevole complessità dell’Istituto a livello di provenienza etnica, di background storico, geografico, economico, culturale, religioso. E per diversità di carattere, di sensibilità, di priorità, di idea di missione, di esercizio dei ruoli, di uso del tempo, del denaro ecc. Variegato anche il modo di stabilire relazioni, di intendere il rapporto tra rispetto per la sensibilità per la persona e esigenze della comunità, dell’Istituto, della missione.</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62500" lnSpcReduction="20000"/>
          </a:bodyPr>
          <a:lstStyle/>
          <a:p>
            <a:pPr lvl="0"/>
            <a:r>
              <a:rPr lang="it-IT" dirty="0"/>
              <a:t>Gestire le diversità, le persone e le situazioni richiede in ognuno una formazione che offra gli strumenti per affrontare le sfide legate all’intercultura. </a:t>
            </a:r>
          </a:p>
          <a:p>
            <a:pPr lvl="0"/>
            <a:r>
              <a:rPr lang="it-IT" dirty="0"/>
              <a:t>Necessità di avere più persone dedicate a pensare, a ricercare… siamo tuttora  ‘professionisti di tutte le stagioni’ e tentati più dal fare che dall’essere e dal condividere. Educare all’interculturalità, cammino che molti comboniani di una certa età non riescono a fare, è forse oggi la maggiore sfida per tutti i nostri formatori. L’esperienza e la dinamica cross-culturale </a:t>
            </a:r>
            <a:r>
              <a:rPr lang="it-IT" dirty="0" smtClean="0"/>
              <a:t>tra noi è </a:t>
            </a:r>
            <a:r>
              <a:rPr lang="it-IT" dirty="0"/>
              <a:t>tuttora molto povera, anche se la comunità comboniana è oggi molto più ricca umanamente che in passato.</a:t>
            </a:r>
          </a:p>
          <a:p>
            <a:pPr>
              <a:buNone/>
            </a:pPr>
            <a:endParaRPr lang="it-IT" dirty="0"/>
          </a:p>
          <a:p>
            <a:pPr>
              <a:buNone/>
            </a:pPr>
            <a:r>
              <a:rPr lang="it-IT" b="1" u="sng" dirty="0" smtClean="0"/>
              <a:t>Impegni</a:t>
            </a:r>
            <a:endParaRPr lang="it-IT" dirty="0"/>
          </a:p>
          <a:p>
            <a:pPr lvl="0"/>
            <a:r>
              <a:rPr lang="it-IT" dirty="0"/>
              <a:t>Coltivare atteggiamento di apprezzamento degli altrui valori e cultura (doni non problemi). </a:t>
            </a:r>
          </a:p>
          <a:p>
            <a:pPr lvl="0"/>
            <a:r>
              <a:rPr lang="it-IT" dirty="0"/>
              <a:t>Vivere la comunità come luogo di condivisione, di perdono spezzando insieme la parola e il pane.</a:t>
            </a:r>
          </a:p>
          <a:p>
            <a:pPr lvl="0"/>
            <a:r>
              <a:rPr lang="it-IT" dirty="0"/>
              <a:t>Più che parlare di ‘correzione fraterna’, avere momenti di ‘promozione fraterna’, pianificando e verificando insieme. Comunicando ciò che ci aiuta a crescere nel vivere in comunità e nelle attività.</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pPr lvl="0"/>
            <a:r>
              <a:rPr lang="it-IT" sz="2700" b="1" u="sng" dirty="0" smtClean="0"/>
              <a:t/>
            </a:r>
            <a:br>
              <a:rPr lang="it-IT" sz="2700" b="1" u="sng" dirty="0" smtClean="0"/>
            </a:br>
            <a:r>
              <a:rPr lang="it-IT" sz="2700" b="1" u="sng" dirty="0"/>
              <a:t/>
            </a:r>
            <a:br>
              <a:rPr lang="it-IT" sz="2700" b="1" u="sng" dirty="0"/>
            </a:br>
            <a:r>
              <a:rPr lang="it-IT" sz="3100" b="1" u="sng" dirty="0" smtClean="0">
                <a:solidFill>
                  <a:schemeClr val="tx2">
                    <a:lumMod val="60000"/>
                    <a:lumOff val="40000"/>
                  </a:schemeClr>
                </a:solidFill>
              </a:rPr>
              <a:t>2. Identità </a:t>
            </a:r>
            <a:r>
              <a:rPr lang="it-IT" sz="3100" b="1" u="sng" dirty="0">
                <a:solidFill>
                  <a:schemeClr val="tx2">
                    <a:lumMod val="60000"/>
                    <a:lumOff val="40000"/>
                  </a:schemeClr>
                </a:solidFill>
              </a:rPr>
              <a:t>personale e relazione empatica</a:t>
            </a:r>
            <a:r>
              <a:rPr lang="it-IT" sz="3100" b="1" dirty="0">
                <a:solidFill>
                  <a:schemeClr val="tx2">
                    <a:lumMod val="60000"/>
                    <a:lumOff val="40000"/>
                  </a:schemeClr>
                </a:solidFill>
              </a:rPr>
              <a:t>  </a:t>
            </a:r>
            <a:r>
              <a:rPr lang="it-IT" sz="3100" b="1" dirty="0" smtClean="0">
                <a:solidFill>
                  <a:schemeClr val="tx2">
                    <a:lumMod val="60000"/>
                    <a:lumOff val="40000"/>
                  </a:schemeClr>
                </a:solidFill>
              </a:rPr>
              <a:t/>
            </a:r>
            <a:br>
              <a:rPr lang="it-IT" sz="3100" b="1" dirty="0" smtClean="0">
                <a:solidFill>
                  <a:schemeClr val="tx2">
                    <a:lumMod val="60000"/>
                    <a:lumOff val="40000"/>
                  </a:schemeClr>
                </a:solidFill>
              </a:rPr>
            </a:br>
            <a:r>
              <a:rPr lang="it-IT" sz="2200" dirty="0" smtClean="0">
                <a:solidFill>
                  <a:schemeClr val="tx2">
                    <a:lumMod val="60000"/>
                    <a:lumOff val="40000"/>
                  </a:schemeClr>
                </a:solidFill>
              </a:rPr>
              <a:t>(</a:t>
            </a:r>
            <a:r>
              <a:rPr lang="it-IT" sz="2200" dirty="0">
                <a:solidFill>
                  <a:schemeClr val="tx2">
                    <a:lumMod val="60000"/>
                    <a:lumOff val="40000"/>
                  </a:schemeClr>
                </a:solidFill>
              </a:rPr>
              <a:t>conoscere la propria cultura-personalità, decentrarsi, considerare i punti di riferimento altrui validi quanto i propri e giungere in tal modo all’empatia).</a:t>
            </a:r>
            <a:r>
              <a:rPr lang="it-IT" dirty="0">
                <a:solidFill>
                  <a:schemeClr val="tx2">
                    <a:lumMod val="60000"/>
                    <a:lumOff val="40000"/>
                  </a:schemeClr>
                </a:solidFill>
              </a:rPr>
              <a:t/>
            </a:r>
            <a:br>
              <a:rPr lang="it-IT" dirty="0">
                <a:solidFill>
                  <a:schemeClr val="tx2">
                    <a:lumMod val="60000"/>
                    <a:lumOff val="40000"/>
                  </a:schemeClr>
                </a:solidFill>
              </a:rPr>
            </a:br>
            <a:endParaRPr lang="it-IT" dirty="0">
              <a:solidFill>
                <a:schemeClr val="tx2">
                  <a:lumMod val="60000"/>
                  <a:lumOff val="40000"/>
                </a:schemeClr>
              </a:solidFill>
            </a:endParaRPr>
          </a:p>
        </p:txBody>
      </p:sp>
      <p:sp>
        <p:nvSpPr>
          <p:cNvPr id="3" name="Content Placeholder 2"/>
          <p:cNvSpPr>
            <a:spLocks noGrp="1"/>
          </p:cNvSpPr>
          <p:nvPr>
            <p:ph idx="1"/>
          </p:nvPr>
        </p:nvSpPr>
        <p:spPr>
          <a:xfrm>
            <a:off x="457200" y="1916832"/>
            <a:ext cx="8229600" cy="4680520"/>
          </a:xfrm>
        </p:spPr>
        <p:txBody>
          <a:bodyPr>
            <a:normAutofit fontScale="25000" lnSpcReduction="20000"/>
          </a:bodyPr>
          <a:lstStyle/>
          <a:p>
            <a:pPr>
              <a:buNone/>
            </a:pPr>
            <a:r>
              <a:rPr lang="it-IT" sz="7200" b="1" u="sng" dirty="0" smtClean="0">
                <a:solidFill>
                  <a:srgbClr val="FF0000"/>
                </a:solidFill>
              </a:rPr>
              <a:t>Decentramento </a:t>
            </a:r>
            <a:r>
              <a:rPr lang="it-IT" sz="7200" b="1" u="sng" dirty="0">
                <a:solidFill>
                  <a:srgbClr val="FF0000"/>
                </a:solidFill>
              </a:rPr>
              <a:t>e decostruzione</a:t>
            </a:r>
            <a:r>
              <a:rPr lang="it-IT" sz="7200" b="1" dirty="0">
                <a:solidFill>
                  <a:srgbClr val="FF0000"/>
                </a:solidFill>
              </a:rPr>
              <a:t> (</a:t>
            </a:r>
            <a:r>
              <a:rPr lang="it-IT" sz="7200" i="1" dirty="0">
                <a:solidFill>
                  <a:srgbClr val="FF0000"/>
                </a:solidFill>
              </a:rPr>
              <a:t>Riguardo a = Identità propria: psicologica, socio-culturale, religiosa, di fede ecc.</a:t>
            </a:r>
            <a:r>
              <a:rPr lang="it-IT" sz="7200" b="1" dirty="0">
                <a:solidFill>
                  <a:srgbClr val="FF0000"/>
                </a:solidFill>
              </a:rPr>
              <a:t>). </a:t>
            </a:r>
            <a:r>
              <a:rPr lang="it-IT" sz="7200" dirty="0">
                <a:solidFill>
                  <a:srgbClr val="FF0000"/>
                </a:solidFill>
              </a:rPr>
              <a:t>Percorso che aiuta a raggiungere vera </a:t>
            </a:r>
            <a:r>
              <a:rPr lang="it-IT" sz="7200" b="1" dirty="0">
                <a:solidFill>
                  <a:srgbClr val="FF0000"/>
                </a:solidFill>
              </a:rPr>
              <a:t>empatia </a:t>
            </a:r>
            <a:r>
              <a:rPr lang="it-IT" sz="7200" dirty="0">
                <a:solidFill>
                  <a:srgbClr val="FF0000"/>
                </a:solidFill>
              </a:rPr>
              <a:t>(riconoscimento positivo della soggettività dell’altro visto come dono e come ricchezza</a:t>
            </a:r>
            <a:r>
              <a:rPr lang="it-IT" sz="7200" dirty="0" smtClean="0">
                <a:solidFill>
                  <a:srgbClr val="FF0000"/>
                </a:solidFill>
              </a:rPr>
              <a:t>).</a:t>
            </a:r>
          </a:p>
          <a:p>
            <a:pPr>
              <a:buNone/>
            </a:pPr>
            <a:endParaRPr lang="it-IT" sz="7200" dirty="0"/>
          </a:p>
          <a:p>
            <a:pPr>
              <a:buNone/>
            </a:pPr>
            <a:r>
              <a:rPr lang="it-IT" sz="7200" b="1" u="sng" dirty="0" smtClean="0"/>
              <a:t>Gruppi </a:t>
            </a:r>
            <a:r>
              <a:rPr lang="it-IT" sz="7200" b="1" u="sng" dirty="0"/>
              <a:t>e </a:t>
            </a:r>
            <a:r>
              <a:rPr lang="it-IT" sz="7200" b="1" u="sng" dirty="0" smtClean="0"/>
              <a:t>plenario</a:t>
            </a:r>
          </a:p>
          <a:p>
            <a:pPr>
              <a:buNone/>
            </a:pPr>
            <a:endParaRPr lang="it-IT" sz="7200" dirty="0"/>
          </a:p>
          <a:p>
            <a:pPr lvl="0"/>
            <a:r>
              <a:rPr lang="it-IT" sz="7200" dirty="0"/>
              <a:t>Il percorso di crescita interculturale richiede tempi lunghi, grande pazienza con se stessi, con la propria comunità e con la gente. Si è in cammino, ci troviamo in costante ‘work in progress’. </a:t>
            </a:r>
          </a:p>
          <a:p>
            <a:pPr lvl="0"/>
            <a:r>
              <a:rPr lang="it-IT" sz="7200" dirty="0"/>
              <a:t>Ogni persona è ‘una cultura’. Entrare nel ‘vissuto’ di ognuno apprezzandolo (conoscere contesti, famiglia, background ecc). Mai generalizzare ed eliminare stereotipi e pregiudizi verso singoli o gruppi.</a:t>
            </a:r>
          </a:p>
          <a:p>
            <a:pPr lvl="0"/>
            <a:r>
              <a:rPr lang="it-IT" sz="7200" dirty="0"/>
              <a:t>Le maggiori difficoltà nel processo di crescita nell’interculturalità sono presenti più all’interno della nostra comunità che non nell’attività di evangelizzazione. Ci sono comunità  in cui qualche confratello mangia, parla,  prega e critica la realtà circostante come se non fosse mai uscito dal proprio paese. </a:t>
            </a:r>
          </a:p>
          <a:p>
            <a:pPr lvl="0"/>
            <a:endParaRPr lang="it-IT" sz="6400" dirty="0"/>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7500" lnSpcReduction="20000"/>
          </a:bodyPr>
          <a:lstStyle/>
          <a:p>
            <a:pPr lvl="0"/>
            <a:endParaRPr lang="it-IT" sz="2300" dirty="0" smtClean="0"/>
          </a:p>
          <a:p>
            <a:pPr lvl="0"/>
            <a:r>
              <a:rPr lang="it-IT" sz="2400" dirty="0" smtClean="0"/>
              <a:t>La missione, ovunque ma specialmente in contesti difficili quali quello islamico e dei paesi asiatici,  insegna a porre l’</a:t>
            </a:r>
            <a:r>
              <a:rPr lang="it-IT" sz="2400" b="1" dirty="0" smtClean="0"/>
              <a:t>umiltà</a:t>
            </a:r>
            <a:r>
              <a:rPr lang="it-IT" sz="2400" dirty="0" smtClean="0"/>
              <a:t> alla base del proprio inserimento e a scoprire che non si possiede la verità assoluta, e a capire che la fede e la verità altrui vanno riconosciute e rispettate. </a:t>
            </a:r>
          </a:p>
          <a:p>
            <a:pPr lvl="0"/>
            <a:r>
              <a:rPr lang="it-IT" sz="2400" dirty="0" smtClean="0"/>
              <a:t>Nel cammino d’inserimento sia ‘ad intra’ che ‘ad extra’, si impara a relativizzare ogni ‘mitizzazione’ o idealizzazione della missione, e si vive un incontro di persone di fede con altre persone di fede diversa.</a:t>
            </a:r>
            <a:endParaRPr lang="it-IT" sz="2300" dirty="0"/>
          </a:p>
          <a:p>
            <a:pPr lvl="0"/>
            <a:r>
              <a:rPr lang="it-IT" sz="2300" dirty="0" smtClean="0"/>
              <a:t>Impostare la vita di comunità come su quella di una famiglia normale. Non idealizzandola, ma consapevoli degli alti e bassi, dei malintesi e delle incomprensioni come delle cose belle che si vivono in essa.</a:t>
            </a:r>
          </a:p>
          <a:p>
            <a:pPr lvl="0"/>
            <a:r>
              <a:rPr lang="it-IT" sz="2300" dirty="0" smtClean="0"/>
              <a:t>Evitare di trascinare le situazioni che provocano ferite ignorandole o fingendo che non siano successe. Sviluppare il senso del perdono e l’esperienza della riconciliazione.  Non spostare al giorno seguente la soluzione possibile oggi.</a:t>
            </a:r>
          </a:p>
          <a:p>
            <a:pPr lvl="0"/>
            <a:r>
              <a:rPr lang="it-IT" sz="2300" dirty="0" smtClean="0"/>
              <a:t>Nel percorso di inserimento oltre che di crescita ‘interculturale’ (</a:t>
            </a:r>
            <a:r>
              <a:rPr lang="it-IT" sz="2300" i="1" dirty="0" smtClean="0"/>
              <a:t>ad intra e ad extra</a:t>
            </a:r>
            <a:r>
              <a:rPr lang="it-IT" sz="2300" dirty="0" smtClean="0"/>
              <a:t>) si tratta di  stabilire ‘inter-relazioni’ (</a:t>
            </a:r>
            <a:r>
              <a:rPr lang="it-IT" sz="2300" i="1" dirty="0" smtClean="0"/>
              <a:t>apprendendo lingua, storia e tradizioni e dotandosi degli strumenti che creano relazioni non superficiali</a:t>
            </a:r>
            <a:r>
              <a:rPr lang="it-IT" sz="2300" dirty="0" smtClean="0"/>
              <a:t>).</a:t>
            </a:r>
          </a:p>
          <a:p>
            <a:pPr lvl="0"/>
            <a:r>
              <a:rPr lang="it-IT" sz="2300" dirty="0" smtClean="0"/>
              <a:t>L’interculturalità riguarda anche l’ambito economico (</a:t>
            </a:r>
            <a:r>
              <a:rPr lang="it-IT" sz="2300" i="1" dirty="0" smtClean="0"/>
              <a:t>uso dei soldi, fondo comune, gestione delle risorse</a:t>
            </a:r>
            <a:r>
              <a:rPr lang="it-IT" sz="2300" dirty="0" smtClean="0"/>
              <a:t>), dato che si possono avere notevoli diversità nel servirsi di tali mezzi. La consapevolezza di quanta fatica costi la vita alle famiglie e alla gente che serviamo aiuta ad essere più attenti in tale ambito. </a:t>
            </a:r>
          </a:p>
          <a:p>
            <a:pPr lvl="0"/>
            <a:endParaRPr lang="it-IT" sz="1700" dirty="0" smtClean="0"/>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62500" lnSpcReduction="20000"/>
          </a:bodyPr>
          <a:lstStyle/>
          <a:p>
            <a:pPr>
              <a:buNone/>
            </a:pPr>
            <a:endParaRPr lang="it-IT" b="1" u="sng" dirty="0" smtClean="0"/>
          </a:p>
          <a:p>
            <a:pPr>
              <a:buNone/>
            </a:pPr>
            <a:r>
              <a:rPr lang="it-IT" b="1" u="sng" dirty="0" smtClean="0"/>
              <a:t>Impegni</a:t>
            </a:r>
            <a:endParaRPr lang="it-IT" dirty="0" smtClean="0"/>
          </a:p>
          <a:p>
            <a:pPr lvl="0"/>
            <a:r>
              <a:rPr lang="it-IT" dirty="0" smtClean="0"/>
              <a:t>Creare momenti in comunità per conoscersi  a livello di famiglia, valori, cultura, sensibilità formulando se ne è il caso un progetto di vita personale e comunitario. </a:t>
            </a:r>
          </a:p>
          <a:p>
            <a:pPr lvl="0"/>
            <a:r>
              <a:rPr lang="it-IT" dirty="0" smtClean="0"/>
              <a:t>Pazienza, ascolto e ‘sospensione del giudizio’ sono indispensabili per conoscersi in profondità. Guardarsi allo specchio prima di parlare o giudicare persone o situazioni.</a:t>
            </a:r>
          </a:p>
          <a:p>
            <a:pPr lvl="0"/>
            <a:r>
              <a:rPr lang="it-IT" dirty="0" smtClean="0"/>
              <a:t>Dialogare molto e parlare bene degli altri. Non parlare di altri membri della comunità quando sono assenti e mantenere comunque discrezione e confidenzialità. </a:t>
            </a:r>
          </a:p>
          <a:p>
            <a:pPr lvl="0"/>
            <a:r>
              <a:rPr lang="it-IT" dirty="0" smtClean="0"/>
              <a:t>Quando un nuovo confratello entra in comunità va accolto e inserito con la dovuta modalità, facendolo sentire ‘a casa propria’ e lasciandogli il tempo per una seria introduzione alla cultura e al contesto locale senza pretendere che si getti forztamente nel lavoro.</a:t>
            </a:r>
          </a:p>
          <a:p>
            <a:pPr lvl="0">
              <a:buNone/>
            </a:pPr>
            <a:r>
              <a:rPr lang="it-IT" b="1" u="sng" dirty="0" smtClean="0"/>
              <a:t>Proposta concreta</a:t>
            </a:r>
            <a:r>
              <a:rPr lang="it-IT" u="sng" dirty="0" smtClean="0"/>
              <a:t> </a:t>
            </a:r>
            <a:r>
              <a:rPr lang="it-IT" dirty="0" smtClean="0"/>
              <a:t>= In un’iniziativa provinciale (per es. in Assemblea) distribuire a ognuno fogli su cui  scrivere i  nomi dei confratelli, descrivendo ciò che si sa di essi, della loro famiglia ecc... Darsi quindi un voto (da 1 a 10) in base alla conoscenza che si dimostra di avere e condividerlo con gli altri.</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lvl="0"/>
            <a:r>
              <a:rPr lang="it-IT" sz="3100" b="1" u="sng" dirty="0" smtClean="0"/>
              <a:t/>
            </a:r>
            <a:br>
              <a:rPr lang="it-IT" sz="3100" b="1" u="sng" dirty="0" smtClean="0"/>
            </a:br>
            <a:r>
              <a:rPr lang="it-IT" sz="3100" b="1" u="sng" dirty="0" smtClean="0">
                <a:solidFill>
                  <a:schemeClr val="tx2">
                    <a:lumMod val="60000"/>
                    <a:lumOff val="40000"/>
                  </a:schemeClr>
                </a:solidFill>
              </a:rPr>
              <a:t>Dialogo </a:t>
            </a:r>
            <a:r>
              <a:rPr lang="it-IT" sz="3100" b="1" u="sng" dirty="0">
                <a:solidFill>
                  <a:schemeClr val="tx2">
                    <a:lumMod val="60000"/>
                    <a:lumOff val="40000"/>
                  </a:schemeClr>
                </a:solidFill>
              </a:rPr>
              <a:t>per la costruzione </a:t>
            </a:r>
            <a:r>
              <a:rPr lang="it-IT" sz="3100" b="1" u="sng" dirty="0" smtClean="0">
                <a:solidFill>
                  <a:schemeClr val="tx2">
                    <a:lumMod val="60000"/>
                    <a:lumOff val="40000"/>
                  </a:schemeClr>
                </a:solidFill>
              </a:rPr>
              <a:t>di </a:t>
            </a:r>
            <a:r>
              <a:rPr lang="it-IT" sz="3100" b="1" u="sng" dirty="0">
                <a:solidFill>
                  <a:schemeClr val="tx2">
                    <a:lumMod val="60000"/>
                    <a:lumOff val="40000"/>
                  </a:schemeClr>
                </a:solidFill>
              </a:rPr>
              <a:t>comunione </a:t>
            </a:r>
            <a:r>
              <a:rPr lang="it-IT" sz="3100" b="1" u="sng" dirty="0" smtClean="0">
                <a:solidFill>
                  <a:schemeClr val="tx2">
                    <a:lumMod val="60000"/>
                    <a:lumOff val="40000"/>
                  </a:schemeClr>
                </a:solidFill>
              </a:rPr>
              <a:t>in </a:t>
            </a:r>
            <a:r>
              <a:rPr lang="it-IT" sz="3100" b="1" u="sng" dirty="0">
                <a:solidFill>
                  <a:schemeClr val="tx2">
                    <a:lumMod val="60000"/>
                    <a:lumOff val="40000"/>
                  </a:schemeClr>
                </a:solidFill>
              </a:rPr>
              <a:t>missione</a:t>
            </a:r>
            <a:r>
              <a:rPr lang="it-IT" dirty="0"/>
              <a:t/>
            </a:r>
            <a:br>
              <a:rPr lang="it-IT" dirty="0"/>
            </a:br>
            <a:endParaRPr lang="it-IT" dirty="0"/>
          </a:p>
        </p:txBody>
      </p:sp>
      <p:sp>
        <p:nvSpPr>
          <p:cNvPr id="3" name="Content Placeholder 2"/>
          <p:cNvSpPr>
            <a:spLocks noGrp="1"/>
          </p:cNvSpPr>
          <p:nvPr>
            <p:ph idx="1"/>
          </p:nvPr>
        </p:nvSpPr>
        <p:spPr>
          <a:xfrm>
            <a:off x="323528" y="1124744"/>
            <a:ext cx="8363272" cy="5544616"/>
          </a:xfrm>
        </p:spPr>
        <p:txBody>
          <a:bodyPr>
            <a:normAutofit fontScale="55000" lnSpcReduction="20000"/>
          </a:bodyPr>
          <a:lstStyle/>
          <a:p>
            <a:pPr>
              <a:buNone/>
            </a:pPr>
            <a:r>
              <a:rPr lang="it-IT" sz="1700" i="1" dirty="0" smtClean="0"/>
              <a:t>	</a:t>
            </a:r>
            <a:r>
              <a:rPr lang="it-IT" sz="2900" i="1" dirty="0" smtClean="0">
                <a:solidFill>
                  <a:srgbClr val="FF0000"/>
                </a:solidFill>
              </a:rPr>
              <a:t>Il Dialogo </a:t>
            </a:r>
            <a:r>
              <a:rPr lang="it-IT" sz="2900" i="1" dirty="0">
                <a:solidFill>
                  <a:srgbClr val="FF0000"/>
                </a:solidFill>
              </a:rPr>
              <a:t>dovrebbe permeare ogni dimensione del nostro stile di vita (rapporto con la famiglia, la cultura e la vita della gente che incontriamo in missione). L’interculturalità presuppone la capacità di dialogo, di interscambio e di confronto  con l’altro. Dialogo significa comunicazione, interazione, coinvolgimento, reciprocità e solidarietà. Suo scopo ultimo è di promuovere la comunione interpersonale. Etnocentrismo, autosufficienza e autoreferenzialità, complesso di superiorità o di inferiorità e pregiudizi o stereotipi impediscono di stabilire un dialogo vero, rispettoso e paritario tra le persone.  </a:t>
            </a:r>
            <a:endParaRPr lang="it-IT" sz="2900" i="1" dirty="0" smtClean="0">
              <a:solidFill>
                <a:srgbClr val="FF0000"/>
              </a:solidFill>
            </a:endParaRPr>
          </a:p>
          <a:p>
            <a:pPr>
              <a:buNone/>
            </a:pPr>
            <a:endParaRPr lang="it-IT" sz="2500" dirty="0"/>
          </a:p>
          <a:p>
            <a:pPr>
              <a:buNone/>
            </a:pPr>
            <a:r>
              <a:rPr lang="it-IT" b="1" u="sng" dirty="0"/>
              <a:t>Gruppi e plenario</a:t>
            </a:r>
            <a:endParaRPr lang="it-IT" dirty="0"/>
          </a:p>
          <a:p>
            <a:pPr lvl="0"/>
            <a:r>
              <a:rPr lang="it-IT" dirty="0"/>
              <a:t>Si osserva che la formazione comboniana (tradizionale ma anche odierna) non prevede ancora nel proprio percorso un’educazione sistematica all’interculturalità offrendo la competenza e gli strumenti necessari a perseguirla. Insiste inoltre maggiormente nel preparare i candidati a lavorare in altri paesi ‘per’ gli altri più che ‘con’ gli altri. Pur con i vantaggi dell’internazionalità a livello di scolasticati, deve migliorare la capacità di preparare a vivere l’interculturalità all’interno della comunità evangelizzatrice.</a:t>
            </a:r>
          </a:p>
          <a:p>
            <a:pPr lvl="0"/>
            <a:r>
              <a:rPr lang="it-IT" dirty="0"/>
              <a:t>Il dialogo è la porta che apre all’interculturalità. Saperlo porre alla base dell’interscambio in comunità favorisce il successo nell’incontro interculturale esterno. Le nostre strutture e modalità di esercizio dei ruoli sembrano spesso didendere dal ‘si è fatto sempre così’ piuttosto che favorire un rinnovamento di stile, di atteggiamenti e di metodologie di lavoro.</a:t>
            </a:r>
          </a:p>
          <a:p>
            <a:pPr lvl="0"/>
            <a:r>
              <a:rPr lang="it-IT" dirty="0"/>
              <a:t>Una grande sfida è il passaggio necessario dalla visione del comboniano bianco, maschio, clericale, euro-americano a quella di una varietà di componenti che mette in crisi i modelli tradizionali. Si è chiamati in ciò a un vero percorso di conversione. </a:t>
            </a:r>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85000" lnSpcReduction="10000"/>
          </a:bodyPr>
          <a:lstStyle/>
          <a:p>
            <a:pPr lvl="0"/>
            <a:r>
              <a:rPr lang="it-IT" sz="2100" dirty="0"/>
              <a:t>L’individualismo che ci portiamo dietro rende difficile il dialogo intercomunitario e rischia di ridursi a monologo. Impediscono vero dialogo sia ‘</a:t>
            </a:r>
            <a:r>
              <a:rPr lang="it-IT" sz="2100" i="1" dirty="0"/>
              <a:t>ad intra’</a:t>
            </a:r>
            <a:r>
              <a:rPr lang="it-IT" sz="2100" dirty="0"/>
              <a:t> che ‘</a:t>
            </a:r>
            <a:r>
              <a:rPr lang="it-IT" sz="2100" i="1" dirty="0"/>
              <a:t>ad extra’ </a:t>
            </a:r>
            <a:r>
              <a:rPr lang="it-IT" sz="2100" dirty="0"/>
              <a:t>anche le tentazioni di mantenersi in contatto costante – attraverso i social media - con persone del proprio luogo d’origine (famigliari, parenti, amici ecc.). Tutto ciò impedisce un inserimento reale nel nuovo contesto in cui si vive (apprendimento e uso della lingua, condivisione del cibo, incontro e conoscenza di storia, cultura, tradizioni, stile di vita). </a:t>
            </a:r>
          </a:p>
          <a:p>
            <a:r>
              <a:rPr lang="it-IT" sz="2100" dirty="0"/>
              <a:t>Un rischio che si corre è di giungere a conoscere molte cose sulla cultura del posto in cui si vive e si lavora, incapaci tuttavia di relazionarsi sia ‘</a:t>
            </a:r>
            <a:r>
              <a:rPr lang="it-IT" sz="2100" i="1" dirty="0"/>
              <a:t>ad intra</a:t>
            </a:r>
            <a:r>
              <a:rPr lang="it-IT" sz="2100" dirty="0"/>
              <a:t>’ che ‘</a:t>
            </a:r>
            <a:r>
              <a:rPr lang="it-IT" sz="2100" i="1" dirty="0"/>
              <a:t>ad extra’</a:t>
            </a:r>
            <a:r>
              <a:rPr lang="it-IT" sz="2100" dirty="0"/>
              <a:t>.  I nuovi mezzi di comunicazione, ad es. i gruppi di </a:t>
            </a:r>
            <a:r>
              <a:rPr lang="it-IT" sz="2100" i="1" dirty="0"/>
              <a:t>whatsapp, facebook ecc. </a:t>
            </a:r>
            <a:r>
              <a:rPr lang="it-IT" sz="2100" dirty="0"/>
              <a:t>se</a:t>
            </a:r>
            <a:r>
              <a:rPr lang="it-IT" sz="2100" i="1" dirty="0"/>
              <a:t> </a:t>
            </a:r>
            <a:r>
              <a:rPr lang="it-IT" sz="2100" dirty="0"/>
              <a:t>usati in modo appropriato, aiutano a favorire la comunicazione e la </a:t>
            </a:r>
            <a:r>
              <a:rPr lang="it-IT" sz="2100" dirty="0" smtClean="0"/>
              <a:t>vicinanza</a:t>
            </a:r>
          </a:p>
          <a:p>
            <a:pPr>
              <a:buNone/>
            </a:pPr>
            <a:r>
              <a:rPr lang="it-IT" sz="2100" b="1" u="sng" dirty="0" smtClean="0"/>
              <a:t>Proposte</a:t>
            </a:r>
            <a:endParaRPr lang="it-IT" sz="2100" dirty="0"/>
          </a:p>
          <a:p>
            <a:pPr lvl="0"/>
            <a:r>
              <a:rPr lang="it-IT" sz="2100" dirty="0"/>
              <a:t>Organizzare nella varie fasi della formazione di base iniziative formali che aiutino a condividere, conoscere e celebrare la vita, la storia personale, i contesti socio-culturali, religiosi e ecclesiali di provenienza di ogni membro della comunità.</a:t>
            </a:r>
          </a:p>
          <a:p>
            <a:pPr lvl="0"/>
            <a:r>
              <a:rPr lang="it-IT" sz="2100" dirty="0"/>
              <a:t>Creare iniziative ‘informali’ di scambio e di dialogo a livello comunitario (dopocena?), parlando e discutendo di se stessi e di successi e insuccessi nel proprio ambito di lavoro (parroci, direttori di scuola o di centri sanitari e di promozione umana, economi ecc.), per aiutarsi tra l’altro nell’affrontare eventuali situazioni di difficile soluzione.</a:t>
            </a:r>
          </a:p>
          <a:p>
            <a:pPr lvl="0"/>
            <a:r>
              <a:rPr lang="it-IT" sz="2100" dirty="0"/>
              <a:t>Incontrarsi come comunità settimanamente per adorazione eucaristica e preghiera gli uni per gli altri, dove portare le proprie gioie e preoccupazioni e quelle di chi, vicino o lontano, partecipa della nostra missione e si sente in comunione con noi.  </a:t>
            </a:r>
          </a:p>
          <a:p>
            <a:endParaRPr lang="it-IT"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buNone/>
            </a:pPr>
            <a:r>
              <a:rPr lang="it-IT" sz="2400" b="1" i="1" u="sng" dirty="0"/>
              <a:t>Due dinamiche che aiutano il dialogo</a:t>
            </a:r>
            <a:r>
              <a:rPr lang="it-IT" sz="2400" i="1" dirty="0" smtClean="0"/>
              <a:t>:</a:t>
            </a:r>
          </a:p>
          <a:p>
            <a:pPr>
              <a:buNone/>
            </a:pPr>
            <a:r>
              <a:rPr lang="it-IT" sz="2400" i="1" dirty="0" smtClean="0"/>
              <a:t>  </a:t>
            </a:r>
            <a:endParaRPr lang="it-IT" sz="2400" dirty="0"/>
          </a:p>
          <a:p>
            <a:pPr lvl="0"/>
            <a:r>
              <a:rPr lang="it-IT" sz="2400" b="1" i="1" u="sng" dirty="0"/>
              <a:t>Titolo</a:t>
            </a:r>
            <a:r>
              <a:rPr lang="it-IT" sz="2400" i="1" dirty="0"/>
              <a:t>: ‘Non tutti sanno che</a:t>
            </a:r>
            <a:r>
              <a:rPr lang="it-IT" sz="2400" dirty="0"/>
              <a:t>…’.  Attività per stimolare la curiosità e conoscenza reciproca (in comunità di formazione o con un discreto numero di membri, oppure in occasione di assemblee ecc.).</a:t>
            </a:r>
            <a:r>
              <a:rPr lang="it-IT" sz="2400" b="1" u="sng" dirty="0"/>
              <a:t> Metodo</a:t>
            </a:r>
            <a:r>
              <a:rPr lang="it-IT" sz="2400" dirty="0"/>
              <a:t> = In un foglio di carta scrivere qualcosa di sè che nessuno sa, senza scrivere il proprio nome.  Raccogliere i fogli e metterli in un unico contenitore. Estrarli uno ad uno e indovinare chi sia la persona descritta.   </a:t>
            </a:r>
          </a:p>
          <a:p>
            <a:pPr lvl="0"/>
            <a:r>
              <a:rPr lang="it-IT" sz="2400" i="1" dirty="0"/>
              <a:t>Nell’Assemblea Provinciale: </a:t>
            </a:r>
            <a:r>
              <a:rPr lang="it-IT" sz="2400" dirty="0"/>
              <a:t>scrivere i nomi di tre persone di cui si ha una certa conoscenza e dire: </a:t>
            </a:r>
            <a:r>
              <a:rPr lang="it-IT" sz="2400" i="1" dirty="0"/>
              <a:t>Caro confratello, di te so che</a:t>
            </a:r>
            <a:r>
              <a:rPr lang="it-IT" sz="2400" dirty="0"/>
              <a:t>… oppure: </a:t>
            </a:r>
            <a:r>
              <a:rPr lang="it-IT" sz="2400" i="1" dirty="0"/>
              <a:t>Caro confratello, di te apprezzo</a:t>
            </a:r>
            <a:r>
              <a:rPr lang="it-IT" sz="2400" dirty="0"/>
              <a:t>… oppure: </a:t>
            </a:r>
            <a:r>
              <a:rPr lang="it-IT" sz="2400" i="1" dirty="0"/>
              <a:t>Caro confratello, ho notato che la vita di comunità e il lavoro di evangelizzazione ti aiuta a…</a:t>
            </a:r>
            <a:endParaRPr lang="it-IT" sz="2400" dirty="0"/>
          </a:p>
          <a:p>
            <a:endParaRPr lang="it-IT"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2399</Words>
  <Application>Microsoft Office PowerPoint</Application>
  <PresentationFormat>Presentazione su schermo (4:3)</PresentationFormat>
  <Paragraphs>133</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Office Theme</vt:lpstr>
      <vt:lpstr>L’INTERCULTURALITA’ (dono e sfida) La sfida di formarci alla competenza interculturale</vt:lpstr>
      <vt:lpstr> 1.  “Il dono e la sfida dell’interculturalità.  Tutti uguali – Tutti diversi”.  </vt:lpstr>
      <vt:lpstr>Presentazione standard di PowerPoint</vt:lpstr>
      <vt:lpstr>  2. Identità personale e relazione empatica   (conoscere la propria cultura-personalità, decentrarsi, considerare i punti di riferimento altrui validi quanto i propri e giungere in tal modo all’empatia). </vt:lpstr>
      <vt:lpstr>Presentazione standard di PowerPoint</vt:lpstr>
      <vt:lpstr>Presentazione standard di PowerPoint</vt:lpstr>
      <vt:lpstr> Dialogo per la costruzione di comunione in missione </vt:lpstr>
      <vt:lpstr>Presentazione standard di PowerPoint</vt:lpstr>
      <vt:lpstr>Presentazione standard di PowerPoint</vt:lpstr>
      <vt:lpstr> 4/5.  Lo shock culturale – L’incontro con l’altro diverso – Le zone sensibili </vt:lpstr>
      <vt:lpstr>Presentazione standard di PowerPoint</vt:lpstr>
      <vt:lpstr>Presentazione standard di PowerPoint</vt:lpstr>
      <vt:lpstr> 6/7. La comunicazione interculturale  Pregiudizi e Stereotipi </vt:lpstr>
      <vt:lpstr>Presentazione standard di PowerPoint</vt:lpstr>
      <vt:lpstr>Presentazione standard di PowerPoint</vt:lpstr>
      <vt:lpstr> 8/9. “Identità multiculturali nelle comunità religiose multietniche”.  (AC 15, 47.3, AC 15, 47.4)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L’INTERCULTURALITA’ (dono e sfida) La sfida di formarci alla competenza interculturale</dc:title>
  <dc:creator>Utente</dc:creator>
  <cp:lastModifiedBy>utente</cp:lastModifiedBy>
  <cp:revision>8</cp:revision>
  <dcterms:created xsi:type="dcterms:W3CDTF">2019-01-26T07:51:19Z</dcterms:created>
  <dcterms:modified xsi:type="dcterms:W3CDTF">2019-01-26T12:42:46Z</dcterms:modified>
</cp:coreProperties>
</file>