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6" r:id="rId2"/>
    <p:sldId id="257" r:id="rId3"/>
    <p:sldId id="260" r:id="rId4"/>
    <p:sldId id="269" r:id="rId5"/>
    <p:sldId id="265" r:id="rId6"/>
    <p:sldId id="266" r:id="rId7"/>
    <p:sldId id="261" r:id="rId8"/>
    <p:sldId id="285" r:id="rId9"/>
    <p:sldId id="262" r:id="rId10"/>
    <p:sldId id="287" r:id="rId11"/>
    <p:sldId id="278" r:id="rId12"/>
    <p:sldId id="284" r:id="rId13"/>
    <p:sldId id="279" r:id="rId14"/>
    <p:sldId id="276" r:id="rId15"/>
    <p:sldId id="274" r:id="rId16"/>
    <p:sldId id="275" r:id="rId17"/>
    <p:sldId id="286" r:id="rId18"/>
    <p:sldId id="264" r:id="rId19"/>
    <p:sldId id="263" r:id="rId20"/>
    <p:sldId id="288" r:id="rId21"/>
    <p:sldId id="320" r:id="rId22"/>
    <p:sldId id="290" r:id="rId23"/>
    <p:sldId id="291" r:id="rId24"/>
    <p:sldId id="321" r:id="rId25"/>
    <p:sldId id="294" r:id="rId26"/>
    <p:sldId id="322" r:id="rId27"/>
    <p:sldId id="319" r:id="rId28"/>
    <p:sldId id="293" r:id="rId29"/>
    <p:sldId id="295" r:id="rId30"/>
    <p:sldId id="323" r:id="rId31"/>
    <p:sldId id="296" r:id="rId32"/>
    <p:sldId id="304" r:id="rId33"/>
    <p:sldId id="300" r:id="rId34"/>
    <p:sldId id="301" r:id="rId35"/>
    <p:sldId id="302" r:id="rId36"/>
    <p:sldId id="305" r:id="rId37"/>
    <p:sldId id="306" r:id="rId38"/>
    <p:sldId id="309" r:id="rId39"/>
    <p:sldId id="310" r:id="rId40"/>
    <p:sldId id="311" r:id="rId41"/>
    <p:sldId id="312" r:id="rId42"/>
    <p:sldId id="318" r:id="rId43"/>
    <p:sldId id="314" r:id="rId44"/>
    <p:sldId id="315" r:id="rId45"/>
    <p:sldId id="316" r:id="rId46"/>
    <p:sldId id="317" r:id="rId47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C982F3-290A-46C9-9FBC-B7A669016867}" type="datetimeFigureOut">
              <a:rPr lang="it-IT" smtClean="0"/>
              <a:t>14/03/2019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6B38BF-8AF6-455B-83F9-72BF73B19FF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1620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07DCBFF-9AEA-4D68-ADAA-5DA37E86023A}" type="slidenum">
              <a:rPr lang="it-IT" altLang="it-IT"/>
              <a:pPr/>
              <a:t>37</a:t>
            </a:fld>
            <a:endParaRPr lang="it-IT" altLang="it-IT"/>
          </a:p>
        </p:txBody>
      </p:sp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1003786" y="695134"/>
            <a:ext cx="4848989" cy="3428152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it-IT"/>
          </a:p>
        </p:txBody>
      </p:sp>
      <p:sp>
        <p:nvSpPr>
          <p:cNvPr id="2867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512" y="4343231"/>
            <a:ext cx="5439452" cy="407033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56FC941-60D1-48AB-929E-13C2BF0E79CE}" type="slidenum">
              <a:rPr lang="it-IT" altLang="it-IT"/>
              <a:pPr/>
              <a:t>39</a:t>
            </a:fld>
            <a:endParaRPr lang="it-IT" altLang="it-IT"/>
          </a:p>
        </p:txBody>
      </p:sp>
      <p:sp>
        <p:nvSpPr>
          <p:cNvPr id="44033" name="Text Box 1"/>
          <p:cNvSpPr txBox="1">
            <a:spLocks noChangeArrowheads="1"/>
          </p:cNvSpPr>
          <p:nvPr/>
        </p:nvSpPr>
        <p:spPr bwMode="auto">
          <a:xfrm>
            <a:off x="1003786" y="695134"/>
            <a:ext cx="4814425" cy="339556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it-IT"/>
          </a:p>
        </p:txBody>
      </p:sp>
      <p:sp>
        <p:nvSpPr>
          <p:cNvPr id="4403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512" y="4343231"/>
            <a:ext cx="5439452" cy="407033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DE4FA9C-062B-4FC8-A0F8-75F779EF44BD}" type="slidenum">
              <a:rPr lang="it-IT" altLang="it-IT"/>
              <a:pPr/>
              <a:t>40</a:t>
            </a:fld>
            <a:endParaRPr lang="it-IT" altLang="it-IT"/>
          </a:p>
        </p:txBody>
      </p:sp>
      <p:sp>
        <p:nvSpPr>
          <p:cNvPr id="45057" name="Text Box 1"/>
          <p:cNvSpPr txBox="1">
            <a:spLocks noChangeArrowheads="1"/>
          </p:cNvSpPr>
          <p:nvPr/>
        </p:nvSpPr>
        <p:spPr bwMode="auto">
          <a:xfrm>
            <a:off x="1003786" y="695134"/>
            <a:ext cx="4807225" cy="3388778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it-IT"/>
          </a:p>
        </p:txBody>
      </p:sp>
      <p:sp>
        <p:nvSpPr>
          <p:cNvPr id="4505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512" y="4343231"/>
            <a:ext cx="5439452" cy="407033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329565C-A63B-43E9-9578-30B9D934778C}" type="slidenum">
              <a:rPr lang="it-IT" altLang="it-IT"/>
              <a:pPr/>
              <a:t>41</a:t>
            </a:fld>
            <a:endParaRPr lang="it-IT" altLang="it-IT"/>
          </a:p>
        </p:txBody>
      </p:sp>
      <p:sp>
        <p:nvSpPr>
          <p:cNvPr id="46081" name="Text Box 1"/>
          <p:cNvSpPr txBox="1">
            <a:spLocks noChangeArrowheads="1"/>
          </p:cNvSpPr>
          <p:nvPr/>
        </p:nvSpPr>
        <p:spPr bwMode="auto">
          <a:xfrm>
            <a:off x="1003786" y="695134"/>
            <a:ext cx="4818746" cy="339964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it-IT"/>
          </a:p>
        </p:txBody>
      </p:sp>
      <p:sp>
        <p:nvSpPr>
          <p:cNvPr id="4608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512" y="4343231"/>
            <a:ext cx="5475455" cy="410427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AB7DA72-F659-45FC-A425-8D6D3DAB7784}" type="slidenum">
              <a:rPr lang="it-IT" altLang="it-IT"/>
              <a:pPr/>
              <a:t>43</a:t>
            </a:fld>
            <a:endParaRPr lang="it-IT" altLang="it-IT"/>
          </a:p>
        </p:txBody>
      </p:sp>
      <p:sp>
        <p:nvSpPr>
          <p:cNvPr id="481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81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6722CA6-931C-4280-B4D6-C95F0FFEAADE}" type="slidenum">
              <a:rPr lang="it-IT" altLang="it-IT"/>
              <a:pPr/>
              <a:t>44</a:t>
            </a:fld>
            <a:endParaRPr lang="it-IT" altLang="it-IT"/>
          </a:p>
        </p:txBody>
      </p:sp>
      <p:sp>
        <p:nvSpPr>
          <p:cNvPr id="491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91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E8ED955-2396-49A6-B769-B04E68E12869}" type="slidenum">
              <a:rPr lang="it-IT" altLang="it-IT"/>
              <a:pPr/>
              <a:t>45</a:t>
            </a:fld>
            <a:endParaRPr lang="it-IT" altLang="it-IT"/>
          </a:p>
        </p:txBody>
      </p:sp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1003786" y="695135"/>
            <a:ext cx="4823066" cy="3403713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it-IT"/>
          </a:p>
        </p:txBody>
      </p:sp>
      <p:sp>
        <p:nvSpPr>
          <p:cNvPr id="501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512" y="4343231"/>
            <a:ext cx="5439452" cy="407033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AD0AFE2-DA13-45C6-823D-C72F0F8FFE38}" type="slidenum">
              <a:rPr lang="it-IT" altLang="it-IT"/>
              <a:pPr/>
              <a:t>46</a:t>
            </a:fld>
            <a:endParaRPr lang="it-IT" altLang="it-IT"/>
          </a:p>
        </p:txBody>
      </p:sp>
      <p:sp>
        <p:nvSpPr>
          <p:cNvPr id="512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F5BB0-B779-4C54-9C0A-03A6DA99AB7E}" type="datetimeFigureOut">
              <a:rPr lang="it-IT"/>
              <a:pPr>
                <a:defRPr/>
              </a:pPr>
              <a:t>14/03/2019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84FF3-C393-4822-AAE2-B99AC16ED51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6080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08EC4-D79A-43BB-9620-2C8493382424}" type="datetimeFigureOut">
              <a:rPr lang="it-IT"/>
              <a:pPr>
                <a:defRPr/>
              </a:pPr>
              <a:t>14/03/2019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EF49C-3D7C-4CBF-9291-FB808D3BE38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9140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87C0A-E961-41B5-AB01-48ED37FF57FA}" type="datetimeFigureOut">
              <a:rPr lang="it-IT"/>
              <a:pPr>
                <a:defRPr/>
              </a:pPr>
              <a:t>14/03/2019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34811-EB6F-46B1-BFA1-C6437D7625B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9851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5D590-AA02-4EED-BC0D-82C73EA3A8C9}" type="datetimeFigureOut">
              <a:rPr lang="it-IT"/>
              <a:pPr>
                <a:defRPr/>
              </a:pPr>
              <a:t>14/03/2019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F6475-EF57-4F2A-B389-FB0BFFCBA0A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6709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73FB8-3232-467E-AAA5-D15CED590103}" type="datetimeFigureOut">
              <a:rPr lang="it-IT"/>
              <a:pPr>
                <a:defRPr/>
              </a:pPr>
              <a:t>14/03/2019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F530C-B839-4A42-B780-C6623F80686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2829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658FE-75A3-4191-97A2-586EFF170B11}" type="datetimeFigureOut">
              <a:rPr lang="it-IT"/>
              <a:pPr>
                <a:defRPr/>
              </a:pPr>
              <a:t>14/03/2019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CD6AF-04AE-4412-B291-8267D1836D5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6762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946CF-A562-4AD3-BC85-851D836DA0FD}" type="datetimeFigureOut">
              <a:rPr lang="it-IT"/>
              <a:pPr>
                <a:defRPr/>
              </a:pPr>
              <a:t>14/03/2019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E35B4-5E14-417C-AE39-B45593F1FB8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3029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AA702-EEC1-413B-A42F-83EFACACC0B4}" type="datetimeFigureOut">
              <a:rPr lang="it-IT"/>
              <a:pPr>
                <a:defRPr/>
              </a:pPr>
              <a:t>14/03/2019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009A7-8F9C-4E4D-B745-DADE3E19085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425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DC3B5-0AA7-4384-87F9-8F1C6CD4EFE1}" type="datetimeFigureOut">
              <a:rPr lang="it-IT"/>
              <a:pPr>
                <a:defRPr/>
              </a:pPr>
              <a:t>14/03/2019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77E12-0768-4592-AFCB-08AD9FA99B0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4221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989DA-675F-4DBF-B04F-89818DB4A24A}" type="datetimeFigureOut">
              <a:rPr lang="it-IT"/>
              <a:pPr>
                <a:defRPr/>
              </a:pPr>
              <a:t>14/03/2019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E59AF-22A3-4DE7-B6DE-0D2602F37E1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4352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EB837-2DE6-41D2-8F37-A93B4B13553C}" type="datetimeFigureOut">
              <a:rPr lang="it-IT"/>
              <a:pPr>
                <a:defRPr/>
              </a:pPr>
              <a:t>14/03/2019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C5329-0A53-4EF9-8666-26932D1E1A0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2696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D67F2A-71DC-434B-AAB1-B75658ECECEE}" type="datetimeFigureOut">
              <a:rPr lang="it-IT"/>
              <a:pPr>
                <a:defRPr/>
              </a:pPr>
              <a:t>14/03/2019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9A1A56D-D833-4551-B2EA-D93454B782F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sellaDiTesto 3"/>
          <p:cNvSpPr txBox="1">
            <a:spLocks noChangeArrowheads="1"/>
          </p:cNvSpPr>
          <p:nvPr/>
        </p:nvSpPr>
        <p:spPr bwMode="auto">
          <a:xfrm>
            <a:off x="468313" y="115888"/>
            <a:ext cx="7056437" cy="120173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it-IT" altLang="it-IT" sz="2400" b="1"/>
              <a:t>Mondo complesso perché:  </a:t>
            </a:r>
          </a:p>
          <a:p>
            <a:r>
              <a:rPr lang="it-IT" altLang="it-IT" sz="2400" b="1"/>
              <a:t>- Ha fatto dell’interesse individuale un valore   </a:t>
            </a:r>
          </a:p>
          <a:p>
            <a:r>
              <a:rPr lang="it-IT" altLang="it-IT" sz="2400" b="1"/>
              <a:t>- E’ affollato da forze con interessi contrapposti</a:t>
            </a:r>
          </a:p>
        </p:txBody>
      </p:sp>
      <p:pic>
        <p:nvPicPr>
          <p:cNvPr id="2051" name="Picture 2" descr="Risultati immagini per brawl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576388"/>
            <a:ext cx="5267325" cy="428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CasellaDiTesto 4"/>
          <p:cNvSpPr txBox="1">
            <a:spLocks noChangeArrowheads="1"/>
          </p:cNvSpPr>
          <p:nvPr/>
        </p:nvSpPr>
        <p:spPr bwMode="auto">
          <a:xfrm>
            <a:off x="3989388" y="6021388"/>
            <a:ext cx="4813300" cy="646112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it-IT"/>
              <a:t>“Individual Ambition Serves the Common Good.” </a:t>
            </a:r>
            <a:br>
              <a:rPr lang="en-US" altLang="it-IT"/>
            </a:br>
            <a:r>
              <a:rPr lang="en-US" altLang="it-IT"/>
              <a:t>― </a:t>
            </a:r>
            <a:r>
              <a:rPr lang="en-US" altLang="it-IT" b="1"/>
              <a:t>Adam Smith</a:t>
            </a:r>
            <a:endParaRPr lang="it-IT" altLang="it-IT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827584" y="764704"/>
            <a:ext cx="3174139" cy="36933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IL RITORNO DEI PROTEZIONISMI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742401" y="1628800"/>
            <a:ext cx="38861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SUPERAMENTO MULTILATERALISMO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LOTTA A SUON DI DAZI DOGANALI</a:t>
            </a:r>
          </a:p>
          <a:p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572123" y="5574085"/>
            <a:ext cx="6035883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sz="2400" b="1" dirty="0" smtClean="0"/>
              <a:t>VERE ACCUSE USA ALLA CINA: CHIUDE PORTE</a:t>
            </a:r>
            <a:br>
              <a:rPr lang="it-IT" sz="2400" b="1" dirty="0" smtClean="0"/>
            </a:br>
            <a:r>
              <a:rPr lang="it-IT" sz="2400" b="1" dirty="0" smtClean="0"/>
              <a:t>A IMPRESE USA  E RUBA BREVETTI</a:t>
            </a:r>
            <a:endParaRPr lang="it-IT" sz="24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115616" y="3033826"/>
            <a:ext cx="2099101" cy="646331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it-IT" dirty="0" smtClean="0"/>
              <a:t>I NEMICI DEGLI USA:</a:t>
            </a:r>
          </a:p>
          <a:p>
            <a:r>
              <a:rPr lang="it-IT" dirty="0" smtClean="0"/>
              <a:t>CINA E GERMANIA</a:t>
            </a:r>
            <a:endParaRPr lang="it-IT" dirty="0"/>
          </a:p>
        </p:txBody>
      </p:sp>
      <p:pic>
        <p:nvPicPr>
          <p:cNvPr id="35842" name="Picture 2" descr="Risultati immagini per TRADE CONFLIC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409" y="608778"/>
            <a:ext cx="288032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4" name="Picture 4" descr="Risultati immagini per US CHINA GERMANY FIGH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053" y="2797322"/>
            <a:ext cx="4307149" cy="24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1488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asellaDiTesto 1"/>
          <p:cNvSpPr txBox="1">
            <a:spLocks noChangeArrowheads="1"/>
          </p:cNvSpPr>
          <p:nvPr/>
        </p:nvSpPr>
        <p:spPr bwMode="auto">
          <a:xfrm>
            <a:off x="467544" y="620688"/>
            <a:ext cx="6370205" cy="4616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it-IT" altLang="it-IT" sz="2400" dirty="0"/>
              <a:t>LOTTA FRA NAZIONIPER ATTRARRE INVESTIMENTI</a:t>
            </a:r>
          </a:p>
        </p:txBody>
      </p:sp>
      <p:sp>
        <p:nvSpPr>
          <p:cNvPr id="10243" name="CasellaDiTesto 2"/>
          <p:cNvSpPr txBox="1">
            <a:spLocks noChangeArrowheads="1"/>
          </p:cNvSpPr>
          <p:nvPr/>
        </p:nvSpPr>
        <p:spPr bwMode="auto">
          <a:xfrm>
            <a:off x="597874" y="3124221"/>
            <a:ext cx="3478581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it-IT" altLang="it-IT" sz="2000" b="1" dirty="0"/>
              <a:t>LEGISLAZIONI ACCOMODANTI</a:t>
            </a:r>
            <a:r>
              <a:rPr lang="it-IT" altLang="it-IT" b="1" dirty="0"/>
              <a:t>: </a:t>
            </a:r>
            <a:endParaRPr lang="it-IT" altLang="it-IT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altLang="it-IT" b="1" dirty="0" smtClean="0"/>
              <a:t>LAVORO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altLang="it-IT" b="1" dirty="0" smtClean="0"/>
              <a:t>AMBIENTE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altLang="it-IT" b="1" dirty="0" smtClean="0"/>
              <a:t> </a:t>
            </a:r>
            <a:r>
              <a:rPr lang="it-IT" altLang="it-IT" b="1" dirty="0"/>
              <a:t>FISCO</a:t>
            </a:r>
          </a:p>
        </p:txBody>
      </p:sp>
      <p:pic>
        <p:nvPicPr>
          <p:cNvPr id="10247" name="Picture 7" descr="Risultati immagini per INVITING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1674812"/>
            <a:ext cx="4762500" cy="437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961662" y="1916832"/>
            <a:ext cx="2939138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it-IT" sz="2400" dirty="0" smtClean="0"/>
              <a:t>Lavoro nella tempesta</a:t>
            </a:r>
            <a:endParaRPr lang="it-IT" sz="24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043608" y="4365104"/>
            <a:ext cx="3672408" cy="175432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- </a:t>
            </a:r>
            <a:r>
              <a:rPr lang="it-IT" b="1" dirty="0" smtClean="0"/>
              <a:t>Trasferimento in mondo disuguale </a:t>
            </a:r>
          </a:p>
          <a:p>
            <a:r>
              <a:rPr lang="it-IT" b="1" dirty="0" smtClean="0"/>
              <a:t>- Frammentazione produttiva  </a:t>
            </a:r>
          </a:p>
          <a:p>
            <a:r>
              <a:rPr lang="it-IT" b="1" dirty="0" smtClean="0"/>
              <a:t>- </a:t>
            </a:r>
            <a:r>
              <a:rPr lang="it-IT" b="1" dirty="0" err="1" smtClean="0"/>
              <a:t>Gig</a:t>
            </a:r>
            <a:r>
              <a:rPr lang="it-IT" b="1" dirty="0" smtClean="0"/>
              <a:t> economy </a:t>
            </a:r>
          </a:p>
          <a:p>
            <a:r>
              <a:rPr lang="it-IT" b="1" dirty="0" smtClean="0"/>
              <a:t>- Competizione con migranti</a:t>
            </a:r>
          </a:p>
          <a:p>
            <a:r>
              <a:rPr lang="it-IT" b="1" dirty="0" smtClean="0"/>
              <a:t>- Automazione</a:t>
            </a:r>
          </a:p>
          <a:p>
            <a:endParaRPr lang="it-IT" dirty="0"/>
          </a:p>
        </p:txBody>
      </p:sp>
      <p:pic>
        <p:nvPicPr>
          <p:cNvPr id="31746" name="Picture 2" descr="Immagine correl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868" y="260648"/>
            <a:ext cx="4286250" cy="355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6372510" y="4642102"/>
            <a:ext cx="2663486" cy="12003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DISOCCUPAZIONE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DEBOLEZZA SINDACALE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PRECARIETA’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RIDUZIONE SALARIALE</a:t>
            </a:r>
          </a:p>
        </p:txBody>
      </p:sp>
      <p:sp>
        <p:nvSpPr>
          <p:cNvPr id="5" name="Freccia a destra 4"/>
          <p:cNvSpPr/>
          <p:nvPr/>
        </p:nvSpPr>
        <p:spPr>
          <a:xfrm>
            <a:off x="4860032" y="499995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43687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asellaDiTesto 1"/>
          <p:cNvSpPr txBox="1">
            <a:spLocks noChangeArrowheads="1"/>
          </p:cNvSpPr>
          <p:nvPr/>
        </p:nvSpPr>
        <p:spPr bwMode="auto">
          <a:xfrm>
            <a:off x="1258888" y="836613"/>
            <a:ext cx="2014013" cy="40011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it-IT" altLang="it-IT" sz="2000" dirty="0" smtClean="0"/>
              <a:t>PARADISI FISCALI </a:t>
            </a:r>
            <a:endParaRPr lang="it-IT" altLang="it-IT" sz="2000" dirty="0"/>
          </a:p>
        </p:txBody>
      </p:sp>
      <p:pic>
        <p:nvPicPr>
          <p:cNvPr id="11268" name="Picture 4" descr="Risultati immagini per paradis fiscaux 32000 miliar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899191"/>
            <a:ext cx="4849741" cy="45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asellaDiTesto 4"/>
          <p:cNvSpPr txBox="1">
            <a:spLocks noChangeArrowheads="1"/>
          </p:cNvSpPr>
          <p:nvPr/>
        </p:nvSpPr>
        <p:spPr bwMode="auto">
          <a:xfrm>
            <a:off x="395288" y="836613"/>
            <a:ext cx="5357492" cy="52322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it-IT" altLang="it-IT" sz="2800" dirty="0"/>
              <a:t>SOVRANNAZIONALE VS NAZIONALE</a:t>
            </a:r>
          </a:p>
        </p:txBody>
      </p:sp>
      <p:sp>
        <p:nvSpPr>
          <p:cNvPr id="12291" name="CasellaDiTesto 5"/>
          <p:cNvSpPr txBox="1">
            <a:spLocks noChangeArrowheads="1"/>
          </p:cNvSpPr>
          <p:nvPr/>
        </p:nvSpPr>
        <p:spPr bwMode="auto">
          <a:xfrm>
            <a:off x="468313" y="2492375"/>
            <a:ext cx="259019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altLang="it-IT" b="1" dirty="0"/>
              <a:t>TRATTATI ECONOMICI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altLang="it-IT" b="1" dirty="0"/>
              <a:t>TRATTATI POLITICI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altLang="it-IT" b="1" dirty="0"/>
              <a:t>TRATTATI AMBIENTALI</a:t>
            </a:r>
          </a:p>
        </p:txBody>
      </p:sp>
      <p:sp>
        <p:nvSpPr>
          <p:cNvPr id="12292" name="CasellaDiTesto 1"/>
          <p:cNvSpPr txBox="1">
            <a:spLocks noChangeArrowheads="1"/>
          </p:cNvSpPr>
          <p:nvPr/>
        </p:nvSpPr>
        <p:spPr bwMode="auto">
          <a:xfrm>
            <a:off x="1258888" y="4221163"/>
            <a:ext cx="5937523" cy="923330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it-IT" altLang="it-IT" dirty="0"/>
              <a:t>BUONI O CATTIVI? DIPENDE DALLA FINALITA’</a:t>
            </a:r>
          </a:p>
          <a:p>
            <a:endParaRPr lang="it-IT" altLang="it-IT" dirty="0"/>
          </a:p>
          <a:p>
            <a:r>
              <a:rPr lang="it-IT" altLang="it-IT" dirty="0"/>
              <a:t>IN OGNI CASO </a:t>
            </a:r>
            <a:r>
              <a:rPr lang="it-IT" altLang="it-IT" dirty="0" smtClean="0"/>
              <a:t>CREANO VINCOLI A PARLAMENTI E GOVERNI </a:t>
            </a:r>
            <a:endParaRPr lang="it-IT" altLang="it-IT" dirty="0"/>
          </a:p>
        </p:txBody>
      </p:sp>
      <p:sp>
        <p:nvSpPr>
          <p:cNvPr id="12293" name="CasellaDiTesto 2"/>
          <p:cNvSpPr txBox="1">
            <a:spLocks noChangeArrowheads="1"/>
          </p:cNvSpPr>
          <p:nvPr/>
        </p:nvSpPr>
        <p:spPr bwMode="auto">
          <a:xfrm>
            <a:off x="971550" y="5516563"/>
            <a:ext cx="630108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it-IT" altLang="it-IT" b="1" dirty="0">
                <a:solidFill>
                  <a:srgbClr val="C00000"/>
                </a:solidFill>
              </a:rPr>
              <a:t>CASO UE/DEBITI PUBBLICI = AUSTERITA’</a:t>
            </a:r>
          </a:p>
          <a:p>
            <a:r>
              <a:rPr lang="it-IT" altLang="it-IT" b="1" dirty="0">
                <a:solidFill>
                  <a:srgbClr val="C00000"/>
                </a:solidFill>
              </a:rPr>
              <a:t>CASO TRATTATI INVESTIMENTI = SUPREMAZIA </a:t>
            </a:r>
            <a:r>
              <a:rPr lang="it-IT" altLang="it-IT" b="1" dirty="0" smtClean="0">
                <a:solidFill>
                  <a:srgbClr val="C00000"/>
                </a:solidFill>
              </a:rPr>
              <a:t>MULTINAZIONALI</a:t>
            </a:r>
            <a:endParaRPr lang="it-IT" altLang="it-IT" b="1" dirty="0">
              <a:solidFill>
                <a:srgbClr val="C00000"/>
              </a:solidFill>
            </a:endParaRPr>
          </a:p>
          <a:p>
            <a:r>
              <a:rPr lang="it-IT" altLang="it-IT" b="1" dirty="0">
                <a:solidFill>
                  <a:srgbClr val="C00000"/>
                </a:solidFill>
              </a:rPr>
              <a:t>CASO CLIMA = SOSTENIBILITA’</a:t>
            </a:r>
          </a:p>
        </p:txBody>
      </p:sp>
      <p:pic>
        <p:nvPicPr>
          <p:cNvPr id="12295" name="Picture 7" descr="Risultati immagini per STRAITJACKET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096" y="1177925"/>
            <a:ext cx="1743075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asellaDiTesto 4"/>
          <p:cNvSpPr txBox="1">
            <a:spLocks noChangeArrowheads="1"/>
          </p:cNvSpPr>
          <p:nvPr/>
        </p:nvSpPr>
        <p:spPr bwMode="auto">
          <a:xfrm>
            <a:off x="534169" y="404664"/>
            <a:ext cx="3309937" cy="368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it-IT" altLang="it-IT" dirty="0"/>
              <a:t>E IL MILITARE DA CHE PARTE STA?</a:t>
            </a:r>
          </a:p>
        </p:txBody>
      </p:sp>
      <p:sp>
        <p:nvSpPr>
          <p:cNvPr id="13315" name="CasellaDiTesto 5"/>
          <p:cNvSpPr txBox="1">
            <a:spLocks noChangeArrowheads="1"/>
          </p:cNvSpPr>
          <p:nvPr/>
        </p:nvSpPr>
        <p:spPr bwMode="auto">
          <a:xfrm>
            <a:off x="5819657" y="407006"/>
            <a:ext cx="2173993" cy="369332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it-IT" altLang="it-IT" b="1" dirty="0">
                <a:solidFill>
                  <a:srgbClr val="FF0000"/>
                </a:solidFill>
              </a:rPr>
              <a:t>Globale o nazionale?</a:t>
            </a:r>
          </a:p>
        </p:txBody>
      </p:sp>
      <p:sp>
        <p:nvSpPr>
          <p:cNvPr id="13316" name="CasellaDiTesto 6"/>
          <p:cNvSpPr txBox="1">
            <a:spLocks noChangeArrowheads="1"/>
          </p:cNvSpPr>
          <p:nvPr/>
        </p:nvSpPr>
        <p:spPr bwMode="auto">
          <a:xfrm>
            <a:off x="755576" y="6000296"/>
            <a:ext cx="2583143" cy="369332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it-IT" altLang="it-IT" b="1" dirty="0">
                <a:solidFill>
                  <a:srgbClr val="7030A0"/>
                </a:solidFill>
              </a:rPr>
              <a:t>Finanziario o produttivo?</a:t>
            </a:r>
          </a:p>
        </p:txBody>
      </p:sp>
      <p:sp>
        <p:nvSpPr>
          <p:cNvPr id="13317" name="CasellaDiTesto 7"/>
          <p:cNvSpPr txBox="1">
            <a:spLocks noChangeArrowheads="1"/>
          </p:cNvSpPr>
          <p:nvPr/>
        </p:nvSpPr>
        <p:spPr bwMode="auto">
          <a:xfrm>
            <a:off x="5148064" y="6061938"/>
            <a:ext cx="2735906" cy="369332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it-IT" altLang="it-IT" b="1" dirty="0">
                <a:solidFill>
                  <a:srgbClr val="00B050"/>
                </a:solidFill>
              </a:rPr>
              <a:t>Aggressivo o </a:t>
            </a:r>
            <a:r>
              <a:rPr lang="it-IT" altLang="it-IT" b="1" dirty="0" smtClean="0">
                <a:solidFill>
                  <a:srgbClr val="00B050"/>
                </a:solidFill>
              </a:rPr>
              <a:t>sostenibile</a:t>
            </a:r>
            <a:r>
              <a:rPr lang="it-IT" altLang="it-IT" b="1" dirty="0">
                <a:solidFill>
                  <a:srgbClr val="00B050"/>
                </a:solidFill>
              </a:rPr>
              <a:t>?</a:t>
            </a:r>
          </a:p>
        </p:txBody>
      </p:sp>
      <p:sp>
        <p:nvSpPr>
          <p:cNvPr id="2" name="AutoShape 7" descr="Risultati immagini per MILITARY CARTOON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3321" name="Picture 9" descr="Risultati immagini per MILITARY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339" y="1493838"/>
            <a:ext cx="6527998" cy="36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asellaDiTesto 1"/>
          <p:cNvSpPr txBox="1">
            <a:spLocks noChangeArrowheads="1"/>
          </p:cNvSpPr>
          <p:nvPr/>
        </p:nvSpPr>
        <p:spPr bwMode="auto">
          <a:xfrm>
            <a:off x="1023938" y="332656"/>
            <a:ext cx="3167021" cy="95410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it-IT" altLang="it-IT" sz="2800" dirty="0" smtClean="0"/>
              <a:t>IL POTERE MILITARE </a:t>
            </a:r>
          </a:p>
          <a:p>
            <a:r>
              <a:rPr lang="it-IT" altLang="it-IT" sz="2800" dirty="0" smtClean="0"/>
              <a:t>NEL MONDO</a:t>
            </a:r>
            <a:endParaRPr lang="it-IT" altLang="it-IT" sz="2800" dirty="0"/>
          </a:p>
        </p:txBody>
      </p:sp>
      <p:pic>
        <p:nvPicPr>
          <p:cNvPr id="14340" name="Picture 4" descr="Risultati immagini per military expens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92896"/>
            <a:ext cx="8022841" cy="42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Risultati immagini per military expenditure tre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430" y="215716"/>
            <a:ext cx="3579718" cy="2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asellaDiTesto 1"/>
          <p:cNvSpPr txBox="1">
            <a:spLocks noChangeArrowheads="1"/>
          </p:cNvSpPr>
          <p:nvPr/>
        </p:nvSpPr>
        <p:spPr bwMode="auto">
          <a:xfrm>
            <a:off x="539552" y="1196975"/>
            <a:ext cx="4494307" cy="1754326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it-IT" altLang="it-IT" b="1" dirty="0" smtClean="0"/>
              <a:t>I grandi temi che influenzano umori popolari:</a:t>
            </a:r>
          </a:p>
          <a:p>
            <a:r>
              <a:rPr lang="it-IT" altLang="it-IT" dirty="0" smtClean="0"/>
              <a:t>Occupazione/disoccupazione</a:t>
            </a:r>
          </a:p>
          <a:p>
            <a:r>
              <a:rPr lang="it-IT" altLang="it-IT" dirty="0" smtClean="0"/>
              <a:t>Livelli salariali</a:t>
            </a:r>
          </a:p>
          <a:p>
            <a:r>
              <a:rPr lang="it-IT" altLang="it-IT" dirty="0" smtClean="0"/>
              <a:t>Situazione fiscale</a:t>
            </a:r>
          </a:p>
          <a:p>
            <a:r>
              <a:rPr lang="it-IT" altLang="it-IT" dirty="0" smtClean="0"/>
              <a:t>Sicurezza </a:t>
            </a:r>
          </a:p>
          <a:p>
            <a:r>
              <a:rPr lang="it-IT" altLang="it-IT" dirty="0" smtClean="0"/>
              <a:t>Servizi</a:t>
            </a:r>
          </a:p>
        </p:txBody>
      </p:sp>
      <p:sp>
        <p:nvSpPr>
          <p:cNvPr id="15365" name="CasellaDiTesto 5"/>
          <p:cNvSpPr txBox="1">
            <a:spLocks noChangeArrowheads="1"/>
          </p:cNvSpPr>
          <p:nvPr/>
        </p:nvSpPr>
        <p:spPr bwMode="auto">
          <a:xfrm>
            <a:off x="539552" y="4581128"/>
            <a:ext cx="6165983" cy="1754326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it-IT" altLang="it-IT" b="1" dirty="0"/>
              <a:t>40 anni di Liberismo + globalizzazione selvaggia =</a:t>
            </a:r>
          </a:p>
          <a:p>
            <a:r>
              <a:rPr lang="it-IT" altLang="it-IT" dirty="0" smtClean="0"/>
              <a:t>Più </a:t>
            </a:r>
            <a:r>
              <a:rPr lang="it-IT" altLang="it-IT" dirty="0"/>
              <a:t>disoccupazione per trasferimento produttivo e automazione</a:t>
            </a:r>
          </a:p>
          <a:p>
            <a:r>
              <a:rPr lang="it-IT" altLang="it-IT" dirty="0"/>
              <a:t>Più disoccupazione per crisi economica di tipo finanziario</a:t>
            </a:r>
          </a:p>
          <a:p>
            <a:r>
              <a:rPr lang="it-IT" altLang="it-IT" dirty="0"/>
              <a:t>Più precarietà per legislazione più favorevole alle imprese  </a:t>
            </a:r>
          </a:p>
          <a:p>
            <a:r>
              <a:rPr lang="it-IT" altLang="it-IT" dirty="0"/>
              <a:t>Più insicurezza sociale per </a:t>
            </a:r>
            <a:r>
              <a:rPr lang="it-IT" altLang="it-IT" dirty="0" smtClean="0"/>
              <a:t>austerità</a:t>
            </a:r>
          </a:p>
          <a:p>
            <a:r>
              <a:rPr lang="it-IT" altLang="it-IT" dirty="0" smtClean="0"/>
              <a:t>Più ingiustizia per  più iniquità fiscale</a:t>
            </a:r>
            <a:endParaRPr lang="it-IT" altLang="it-IT" dirty="0"/>
          </a:p>
        </p:txBody>
      </p:sp>
      <p:sp>
        <p:nvSpPr>
          <p:cNvPr id="15366" name="CasellaDiTesto 6"/>
          <p:cNvSpPr txBox="1">
            <a:spLocks noChangeArrowheads="1"/>
          </p:cNvSpPr>
          <p:nvPr/>
        </p:nvSpPr>
        <p:spPr bwMode="auto">
          <a:xfrm>
            <a:off x="539552" y="318442"/>
            <a:ext cx="4231095" cy="4616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it-IT" altLang="it-IT" sz="2400" dirty="0"/>
              <a:t>E IL POPOLO DA CHE PARTE STA?</a:t>
            </a:r>
          </a:p>
        </p:txBody>
      </p:sp>
      <p:pic>
        <p:nvPicPr>
          <p:cNvPr id="32770" name="Picture 2" descr="Risultati immagini per citoy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745301"/>
            <a:ext cx="3094184" cy="24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90000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asellaDiTesto 4"/>
          <p:cNvSpPr txBox="1">
            <a:spLocks noChangeArrowheads="1"/>
          </p:cNvSpPr>
          <p:nvPr/>
        </p:nvSpPr>
        <p:spPr bwMode="auto">
          <a:xfrm>
            <a:off x="797910" y="1152931"/>
            <a:ext cx="339785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it-IT" altLang="it-IT" dirty="0" smtClean="0"/>
              <a:t>RABBIA PER PROMESSE DISATTESE</a:t>
            </a:r>
          </a:p>
          <a:p>
            <a:r>
              <a:rPr lang="it-IT" altLang="it-IT" dirty="0" smtClean="0"/>
              <a:t>PAURA DI NON FARCELA</a:t>
            </a:r>
            <a:endParaRPr lang="it-IT" altLang="it-IT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746483" y="332656"/>
            <a:ext cx="3103222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it-IT" sz="2000" dirty="0" smtClean="0"/>
              <a:t>RABBIA E PAURA POPOLARE</a:t>
            </a:r>
            <a:endParaRPr lang="it-IT" sz="2000" dirty="0"/>
          </a:p>
        </p:txBody>
      </p:sp>
      <p:sp>
        <p:nvSpPr>
          <p:cNvPr id="3" name="Rettangolo 2"/>
          <p:cNvSpPr/>
          <p:nvPr/>
        </p:nvSpPr>
        <p:spPr>
          <a:xfrm>
            <a:off x="3052763" y="2066231"/>
            <a:ext cx="2286000" cy="9233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lvl="0"/>
            <a:r>
              <a:rPr lang="it-IT" altLang="it-IT" dirty="0">
                <a:solidFill>
                  <a:prstClr val="black"/>
                </a:solidFill>
              </a:rPr>
              <a:t>Ma non si trasforma in cambiamento sociale ed </a:t>
            </a:r>
            <a:r>
              <a:rPr lang="it-IT" altLang="it-IT" dirty="0" smtClean="0">
                <a:solidFill>
                  <a:prstClr val="black"/>
                </a:solidFill>
              </a:rPr>
              <a:t>economico perché</a:t>
            </a:r>
          </a:p>
        </p:txBody>
      </p:sp>
      <p:cxnSp>
        <p:nvCxnSpPr>
          <p:cNvPr id="5" name="Connettore 2 4"/>
          <p:cNvCxnSpPr>
            <a:stCxn id="3" idx="2"/>
          </p:cNvCxnSpPr>
          <p:nvPr/>
        </p:nvCxnSpPr>
        <p:spPr>
          <a:xfrm flipH="1">
            <a:off x="2915817" y="2989561"/>
            <a:ext cx="1279946" cy="10282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2 6"/>
          <p:cNvCxnSpPr>
            <a:stCxn id="3" idx="2"/>
          </p:cNvCxnSpPr>
          <p:nvPr/>
        </p:nvCxnSpPr>
        <p:spPr>
          <a:xfrm>
            <a:off x="4195763" y="2989561"/>
            <a:ext cx="1384349" cy="10282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/>
          <p:cNvSpPr txBox="1"/>
          <p:nvPr/>
        </p:nvSpPr>
        <p:spPr>
          <a:xfrm>
            <a:off x="4556883" y="4272770"/>
            <a:ext cx="2264466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Conclusioni affrettate:</a:t>
            </a:r>
          </a:p>
          <a:p>
            <a:r>
              <a:rPr lang="it-IT" dirty="0" smtClean="0"/>
              <a:t>Colpa degli stranieri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1316738" y="4252245"/>
            <a:ext cx="2944076" cy="64633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Incapacità di analisi</a:t>
            </a:r>
          </a:p>
          <a:p>
            <a:r>
              <a:rPr lang="it-IT" dirty="0" smtClean="0"/>
              <a:t>Mancanza di valori alternativi</a:t>
            </a:r>
          </a:p>
        </p:txBody>
      </p:sp>
      <p:sp>
        <p:nvSpPr>
          <p:cNvPr id="12" name="Uguale 11"/>
          <p:cNvSpPr/>
          <p:nvPr/>
        </p:nvSpPr>
        <p:spPr>
          <a:xfrm>
            <a:off x="3988132" y="4994178"/>
            <a:ext cx="914400" cy="9144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1851512" y="5988381"/>
            <a:ext cx="51876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/>
              <a:t>POPULISMO/NAZIONALISMO</a:t>
            </a:r>
            <a:endParaRPr lang="it-IT" sz="3200" b="1" dirty="0"/>
          </a:p>
        </p:txBody>
      </p:sp>
      <p:pic>
        <p:nvPicPr>
          <p:cNvPr id="17414" name="Picture 6" descr="Risultati immagini per NAZIONALISM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676" y="188640"/>
            <a:ext cx="302895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dirty="0" smtClean="0"/>
              <a:t>I nuovi concetti di  </a:t>
            </a:r>
            <a:br>
              <a:rPr lang="it-IT" dirty="0" smtClean="0"/>
            </a:br>
            <a:r>
              <a:rPr lang="it-IT" dirty="0" smtClean="0"/>
              <a:t>progressismo vs conservatore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754438" cy="2836863"/>
          </a:xfrm>
        </p:spPr>
        <p:txBody>
          <a:bodyPr rtlCol="0">
            <a:normAutofit fontScale="550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dirty="0" smtClean="0"/>
              <a:t>Più equità fiscale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dirty="0" smtClean="0"/>
              <a:t>Attenzione ambiente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dirty="0" smtClean="0"/>
              <a:t>Più tolleranza migranti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dirty="0" smtClean="0"/>
              <a:t>Più internazionalismo/globalismo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dirty="0" smtClean="0"/>
              <a:t>Più diplomazia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dirty="0" smtClean="0"/>
              <a:t>Più presenza del pubblico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dirty="0" smtClean="0"/>
              <a:t>Più regole ambito finanziario</a:t>
            </a: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b="1" dirty="0" smtClean="0"/>
              <a:t>MA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dirty="0" smtClean="0"/>
              <a:t>Più trattati uniformanti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dirty="0" smtClean="0"/>
              <a:t>Più competizione globale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dirty="0" smtClean="0"/>
              <a:t>Più rigore finanziario in ambito pubblico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it-IT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it-IT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it-IT" dirty="0" smtClean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27488" cy="2692400"/>
          </a:xfrm>
        </p:spPr>
        <p:txBody>
          <a:bodyPr rtlCol="0">
            <a:normAutofit fontScale="550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dirty="0" smtClean="0"/>
              <a:t>Più disuguaglianze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dirty="0" smtClean="0"/>
              <a:t>Più produttivismo vs ambiente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dirty="0" smtClean="0"/>
              <a:t>Più chiusura migranti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dirty="0" smtClean="0"/>
              <a:t>Più nazionalismo/protezionismo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dirty="0" smtClean="0"/>
              <a:t>Più spese militari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dirty="0" smtClean="0"/>
              <a:t>Più  privato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dirty="0" smtClean="0"/>
              <a:t>Più deregolamentazione finanziaria</a:t>
            </a: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b="1" dirty="0" smtClean="0"/>
              <a:t>MA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dirty="0" smtClean="0"/>
              <a:t>Meno trattati uniformanti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dirty="0" smtClean="0"/>
              <a:t>Meno competizione globale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dirty="0" smtClean="0"/>
              <a:t>Meno rigore finanziario in ambito pubblico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it-IT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it-IT" dirty="0" smtClean="0"/>
          </a:p>
        </p:txBody>
      </p:sp>
      <p:sp>
        <p:nvSpPr>
          <p:cNvPr id="5" name="CasellaDiTesto 4"/>
          <p:cNvSpPr txBox="1"/>
          <p:nvPr/>
        </p:nvSpPr>
        <p:spPr>
          <a:xfrm>
            <a:off x="395288" y="5084763"/>
            <a:ext cx="5400675" cy="1200150"/>
          </a:xfrm>
          <a:prstGeom prst="rect">
            <a:avLst/>
          </a:prstGeom>
          <a:solidFill>
            <a:srgbClr val="92D050"/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u="sng" dirty="0">
                <a:latin typeface="+mn-lt"/>
                <a:cs typeface="+mn-cs"/>
              </a:rPr>
              <a:t>Politiche comuni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latin typeface="+mn-lt"/>
                <a:cs typeface="+mn-cs"/>
              </a:rPr>
              <a:t>Richiamo imprese tramite: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dirty="0">
                <a:latin typeface="+mn-lt"/>
                <a:cs typeface="+mn-cs"/>
              </a:rPr>
              <a:t>Riduzione salariale e diritti lavoratori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dirty="0">
                <a:latin typeface="+mn-lt"/>
                <a:cs typeface="+mn-cs"/>
              </a:rPr>
              <a:t>Riduzione fiscale su profitti/</a:t>
            </a:r>
            <a:r>
              <a:rPr lang="it-IT" dirty="0" err="1">
                <a:latin typeface="+mn-lt"/>
                <a:cs typeface="+mn-cs"/>
              </a:rPr>
              <a:t>partrimoni</a:t>
            </a:r>
            <a:r>
              <a:rPr lang="it-IT" dirty="0">
                <a:latin typeface="+mn-lt"/>
                <a:cs typeface="+mn-cs"/>
              </a:rPr>
              <a:t>/eredità</a:t>
            </a:r>
          </a:p>
        </p:txBody>
      </p:sp>
      <p:pic>
        <p:nvPicPr>
          <p:cNvPr id="18438" name="Picture 4" descr="Risultati immagini per interconnected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502150"/>
            <a:ext cx="22193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asellaDiTesto 1"/>
          <p:cNvSpPr txBox="1">
            <a:spLocks noChangeArrowheads="1"/>
          </p:cNvSpPr>
          <p:nvPr/>
        </p:nvSpPr>
        <p:spPr bwMode="auto">
          <a:xfrm>
            <a:off x="530225" y="387350"/>
            <a:ext cx="8224838" cy="5238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it-IT" altLang="it-IT" sz="2800"/>
              <a:t>I 3 POTERI CON INTERESSI NON SEMPRE CONVERGENTI</a:t>
            </a:r>
          </a:p>
        </p:txBody>
      </p:sp>
      <p:sp>
        <p:nvSpPr>
          <p:cNvPr id="3075" name="AutoShape 2" descr="Risultati immagini per economic pow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it-IT" altLang="it-IT"/>
          </a:p>
        </p:txBody>
      </p:sp>
      <p:pic>
        <p:nvPicPr>
          <p:cNvPr id="3076" name="Picture 4" descr="Risultati immagini per economic pow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1112838"/>
            <a:ext cx="2085975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CasellaDiTesto 3"/>
          <p:cNvSpPr txBox="1">
            <a:spLocks noChangeArrowheads="1"/>
          </p:cNvSpPr>
          <p:nvPr/>
        </p:nvSpPr>
        <p:spPr bwMode="auto">
          <a:xfrm>
            <a:off x="6335713" y="3041650"/>
            <a:ext cx="1611312" cy="3683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it-IT" altLang="it-IT" b="1"/>
              <a:t>Potere militare</a:t>
            </a:r>
          </a:p>
        </p:txBody>
      </p:sp>
      <p:sp>
        <p:nvSpPr>
          <p:cNvPr id="3078" name="AutoShape 6" descr="Risultati immagini per poder economico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it-IT" altLang="it-IT"/>
          </a:p>
        </p:txBody>
      </p:sp>
      <p:pic>
        <p:nvPicPr>
          <p:cNvPr id="3079" name="Picture 8" descr="Risultati immagini per poder economic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3916363"/>
            <a:ext cx="3392488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CasellaDiTesto 6"/>
          <p:cNvSpPr txBox="1">
            <a:spLocks noChangeArrowheads="1"/>
          </p:cNvSpPr>
          <p:nvPr/>
        </p:nvSpPr>
        <p:spPr bwMode="auto">
          <a:xfrm>
            <a:off x="4160838" y="6337300"/>
            <a:ext cx="1911350" cy="369888"/>
          </a:xfrm>
          <a:prstGeom prst="rect">
            <a:avLst/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it-IT" altLang="it-IT" b="1"/>
              <a:t>Potere economico</a:t>
            </a:r>
          </a:p>
        </p:txBody>
      </p:sp>
      <p:sp>
        <p:nvSpPr>
          <p:cNvPr id="3081" name="AutoShape 10" descr="Risultati immagini per political power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it-IT" altLang="it-IT"/>
          </a:p>
        </p:txBody>
      </p:sp>
      <p:pic>
        <p:nvPicPr>
          <p:cNvPr id="3082" name="Immagin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38" y="1536700"/>
            <a:ext cx="302895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3" name="CasellaDiTesto 9"/>
          <p:cNvSpPr txBox="1">
            <a:spLocks noChangeArrowheads="1"/>
          </p:cNvSpPr>
          <p:nvPr/>
        </p:nvSpPr>
        <p:spPr bwMode="auto">
          <a:xfrm>
            <a:off x="1476375" y="3362325"/>
            <a:ext cx="1581150" cy="369888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it-IT" altLang="it-IT" b="1"/>
              <a:t>Potere politico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89027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50810" y="802159"/>
            <a:ext cx="4089389" cy="1077218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it-IT" sz="3200" dirty="0" smtClean="0"/>
              <a:t>La duplice crisi </a:t>
            </a:r>
          </a:p>
          <a:p>
            <a:r>
              <a:rPr lang="it-IT" sz="3200" dirty="0" smtClean="0"/>
              <a:t>che attanaglia il mondo</a:t>
            </a:r>
            <a:endParaRPr lang="it-IT" sz="3200" dirty="0"/>
          </a:p>
        </p:txBody>
      </p:sp>
      <p:pic>
        <p:nvPicPr>
          <p:cNvPr id="2052" name="Picture 4" descr="Risultati immagini per bomb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035" y="469230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5808141" y="5932165"/>
            <a:ext cx="19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C00000"/>
                </a:solidFill>
              </a:rPr>
              <a:t>CRISI AMBIENTALE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187624" y="5932165"/>
            <a:ext cx="1516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7030A0"/>
                </a:solidFill>
              </a:rPr>
              <a:t>CRISI SOCIALE</a:t>
            </a:r>
            <a:endParaRPr lang="it-IT" b="1" dirty="0">
              <a:solidFill>
                <a:srgbClr val="7030A0"/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10" y="3212976"/>
            <a:ext cx="3526608" cy="234000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626" y="3204061"/>
            <a:ext cx="3408192" cy="22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6539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83568" y="1052736"/>
            <a:ext cx="3137526" cy="83099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it-IT" sz="2400" dirty="0" smtClean="0"/>
              <a:t>Gli aspetti ambientali di</a:t>
            </a:r>
          </a:p>
          <a:p>
            <a:r>
              <a:rPr lang="it-IT" sz="2400" dirty="0" smtClean="0"/>
              <a:t>particolare criticità</a:t>
            </a:r>
            <a:endParaRPr lang="it-IT" sz="24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120157" y="3303568"/>
            <a:ext cx="207383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b="1" dirty="0" smtClean="0"/>
              <a:t>ACQUA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b="1" dirty="0" smtClean="0"/>
              <a:t>BIODIVERSITA’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b="1" dirty="0" smtClean="0"/>
              <a:t>CLIMA</a:t>
            </a:r>
            <a:endParaRPr lang="it-IT" sz="2000" b="1" dirty="0"/>
          </a:p>
        </p:txBody>
      </p:sp>
      <p:pic>
        <p:nvPicPr>
          <p:cNvPr id="38914" name="Picture 2" descr="Risultati immagini per RESOURCES CRIS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7" y="2080232"/>
            <a:ext cx="3924000" cy="39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49400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Risultati immagini per MAP WATER CRISIS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00" y="2060848"/>
            <a:ext cx="8572500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968112" y="652317"/>
            <a:ext cx="2627514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it-IT" sz="2800" dirty="0" smtClean="0"/>
              <a:t>L’ACQUA SCARSA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33310212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asellaDiTesto 3"/>
          <p:cNvSpPr txBox="1">
            <a:spLocks noChangeArrowheads="1"/>
          </p:cNvSpPr>
          <p:nvPr/>
        </p:nvSpPr>
        <p:spPr bwMode="auto">
          <a:xfrm>
            <a:off x="2425700" y="687388"/>
            <a:ext cx="4495800" cy="5238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t-IT" altLang="it-IT" sz="2800">
                <a:solidFill>
                  <a:schemeClr val="tx1"/>
                </a:solidFill>
              </a:rPr>
              <a:t>BIODIVERSITA’ PERDUTA</a:t>
            </a:r>
          </a:p>
        </p:txBody>
      </p:sp>
      <p:sp>
        <p:nvSpPr>
          <p:cNvPr id="6147" name="AutoShape 2" descr="Risultati immagini per Perdita biodiversità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/>
          </a:p>
        </p:txBody>
      </p:sp>
      <p:pic>
        <p:nvPicPr>
          <p:cNvPr id="6148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420938"/>
            <a:ext cx="7978775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2425700" y="6237312"/>
            <a:ext cx="4186531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it-IT" b="1" dirty="0" smtClean="0"/>
              <a:t>Tutti gli anni perdiamo il 2,5% degli insetti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25986959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115616" y="332656"/>
            <a:ext cx="6496137" cy="1077218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it-IT" sz="3200" dirty="0" smtClean="0"/>
              <a:t>Aumento temperatura terrestre </a:t>
            </a:r>
          </a:p>
          <a:p>
            <a:r>
              <a:rPr lang="it-IT" sz="3200" dirty="0" smtClean="0"/>
              <a:t>e cambiamenti climatici: conseguenze</a:t>
            </a:r>
            <a:endParaRPr lang="it-IT" sz="3200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83" y="1556792"/>
            <a:ext cx="8291153" cy="50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1452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60648"/>
            <a:ext cx="8300552" cy="64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9487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373423" y="476672"/>
            <a:ext cx="5859040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it-IT" sz="2400" dirty="0" smtClean="0"/>
              <a:t>BISOGNI INSODDISFATTI  E CRISI AMBIENTALE</a:t>
            </a:r>
            <a:endParaRPr lang="it-IT" sz="2400" dirty="0"/>
          </a:p>
        </p:txBody>
      </p:sp>
      <p:pic>
        <p:nvPicPr>
          <p:cNvPr id="36866" name="Picture 2" descr="Risultati immagini per URBAN POVER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132856"/>
            <a:ext cx="261937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8" name="Picture 4" descr="Risultati immagini per RESOURCES CRIS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132856"/>
            <a:ext cx="2466975" cy="18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899592" y="4725144"/>
            <a:ext cx="3021405" cy="1785104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it-IT" sz="2400" dirty="0" smtClean="0"/>
              <a:t>Africa:</a:t>
            </a:r>
          </a:p>
          <a:p>
            <a:r>
              <a:rPr lang="it-IT" sz="2400" dirty="0" smtClean="0"/>
              <a:t>35% no acqua potabile</a:t>
            </a:r>
          </a:p>
          <a:p>
            <a:r>
              <a:rPr lang="it-IT" sz="2400" dirty="0" smtClean="0"/>
              <a:t>53% no elettricità</a:t>
            </a:r>
          </a:p>
          <a:p>
            <a:r>
              <a:rPr lang="it-IT" sz="2400" dirty="0" smtClean="0"/>
              <a:t>64% no servizi igienici</a:t>
            </a:r>
          </a:p>
          <a:p>
            <a:r>
              <a:rPr lang="it-IT" sz="1400" dirty="0" smtClean="0"/>
              <a:t>(Banca Africana Sviluppo)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23383326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83568" y="1052736"/>
            <a:ext cx="3512436" cy="1015663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it-IT" sz="2000" dirty="0" smtClean="0"/>
              <a:t>PER PERMETTERE A QUALCUNO</a:t>
            </a:r>
          </a:p>
          <a:p>
            <a:r>
              <a:rPr lang="it-IT" sz="2000" dirty="0" smtClean="0"/>
              <a:t>DI SALIRE </a:t>
            </a:r>
          </a:p>
          <a:p>
            <a:r>
              <a:rPr lang="it-IT" sz="2000" dirty="0" smtClean="0"/>
              <a:t>ALTRI DEVONO SCENDERE</a:t>
            </a:r>
            <a:endParaRPr lang="it-IT" sz="2000" dirty="0"/>
          </a:p>
        </p:txBody>
      </p:sp>
      <p:pic>
        <p:nvPicPr>
          <p:cNvPr id="40962" name="Picture 2" descr="Risultati immagini per FOX WELL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300" y="332656"/>
            <a:ext cx="4800600" cy="6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899592" y="3380656"/>
            <a:ext cx="1704249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it-IT" dirty="0" smtClean="0"/>
              <a:t>LO VORRANNO?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800136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755576" y="2304794"/>
            <a:ext cx="3717684" cy="95410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it-IT" sz="2800" dirty="0" smtClean="0"/>
              <a:t>Come arrestare</a:t>
            </a:r>
          </a:p>
          <a:p>
            <a:r>
              <a:rPr lang="it-IT" sz="2800" dirty="0" smtClean="0"/>
              <a:t> i cambiamenti climatici:</a:t>
            </a:r>
            <a:endParaRPr lang="it-IT" sz="28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467544" y="4531121"/>
            <a:ext cx="8383129" cy="1877437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endParaRPr lang="it-IT" u="sng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it-IT" sz="4000" dirty="0" smtClean="0"/>
              <a:t>Dimezzare emissioni CO2 entro 2030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it-IT" sz="4000" dirty="0" smtClean="0"/>
              <a:t>Annientarle per il 2050</a:t>
            </a:r>
          </a:p>
          <a:p>
            <a:pPr algn="r"/>
            <a:r>
              <a:rPr lang="it-IT" dirty="0" smtClean="0"/>
              <a:t>(IPCC)</a:t>
            </a:r>
            <a:endParaRPr lang="it-IT" dirty="0"/>
          </a:p>
        </p:txBody>
      </p:sp>
      <p:pic>
        <p:nvPicPr>
          <p:cNvPr id="18434" name="Picture 2" descr="Immagine correl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845" y="116632"/>
            <a:ext cx="4319999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1344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asellaDiTesto 1"/>
          <p:cNvSpPr txBox="1">
            <a:spLocks noChangeArrowheads="1"/>
          </p:cNvSpPr>
          <p:nvPr/>
        </p:nvSpPr>
        <p:spPr bwMode="auto">
          <a:xfrm>
            <a:off x="1417638" y="503238"/>
            <a:ext cx="6124575" cy="5238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it-IT" altLang="it-IT" sz="2800"/>
              <a:t>Potere economico: realtà non omogenea</a:t>
            </a:r>
          </a:p>
        </p:txBody>
      </p:sp>
      <p:sp>
        <p:nvSpPr>
          <p:cNvPr id="4099" name="CasellaDiTesto 2"/>
          <p:cNvSpPr txBox="1">
            <a:spLocks noChangeArrowheads="1"/>
          </p:cNvSpPr>
          <p:nvPr/>
        </p:nvSpPr>
        <p:spPr bwMode="auto">
          <a:xfrm>
            <a:off x="900113" y="1773238"/>
            <a:ext cx="35798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 typeface="Arial" charset="0"/>
              <a:buChar char="•"/>
            </a:pPr>
            <a:r>
              <a:rPr lang="it-IT" altLang="it-IT" sz="2000" b="1"/>
              <a:t>Finanziario contro produttivo</a:t>
            </a:r>
          </a:p>
        </p:txBody>
      </p:sp>
      <p:sp>
        <p:nvSpPr>
          <p:cNvPr id="4100" name="CasellaDiTesto 3"/>
          <p:cNvSpPr txBox="1">
            <a:spLocks noChangeArrowheads="1"/>
          </p:cNvSpPr>
          <p:nvPr/>
        </p:nvSpPr>
        <p:spPr bwMode="auto">
          <a:xfrm>
            <a:off x="989013" y="3098800"/>
            <a:ext cx="28162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 typeface="Arial" charset="0"/>
              <a:buChar char="•"/>
            </a:pPr>
            <a:r>
              <a:rPr lang="it-IT" altLang="it-IT" sz="2000" b="1"/>
              <a:t>Grande contro piccolo</a:t>
            </a:r>
          </a:p>
        </p:txBody>
      </p:sp>
      <p:sp>
        <p:nvSpPr>
          <p:cNvPr id="4101" name="CasellaDiTesto 4"/>
          <p:cNvSpPr txBox="1">
            <a:spLocks noChangeArrowheads="1"/>
          </p:cNvSpPr>
          <p:nvPr/>
        </p:nvSpPr>
        <p:spPr bwMode="auto">
          <a:xfrm>
            <a:off x="984250" y="4395788"/>
            <a:ext cx="3008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 typeface="Arial" charset="0"/>
              <a:buChar char="•"/>
            </a:pPr>
            <a:r>
              <a:rPr lang="it-IT" altLang="it-IT" sz="2000" b="1"/>
              <a:t>Nazionale contro estero</a:t>
            </a:r>
          </a:p>
        </p:txBody>
      </p:sp>
      <p:sp>
        <p:nvSpPr>
          <p:cNvPr id="4102" name="CasellaDiTesto 5"/>
          <p:cNvSpPr txBox="1">
            <a:spLocks noChangeArrowheads="1"/>
          </p:cNvSpPr>
          <p:nvPr/>
        </p:nvSpPr>
        <p:spPr bwMode="auto">
          <a:xfrm>
            <a:off x="971550" y="5251707"/>
            <a:ext cx="3676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 typeface="Arial" charset="0"/>
              <a:buChar char="•"/>
            </a:pPr>
            <a:r>
              <a:rPr lang="it-IT" altLang="it-IT" sz="2000" b="1" dirty="0"/>
              <a:t>Responsabile contro selvaggio</a:t>
            </a:r>
          </a:p>
        </p:txBody>
      </p:sp>
      <p:sp>
        <p:nvSpPr>
          <p:cNvPr id="4103" name="AutoShape 4" descr="Risultati immagini per financial against productive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it-IT" altLang="it-IT"/>
          </a:p>
        </p:txBody>
      </p:sp>
      <p:pic>
        <p:nvPicPr>
          <p:cNvPr id="4104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938" y="1949450"/>
            <a:ext cx="2752725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5" name="AutoShape 6" descr="Risultati immagini per big against small cartoon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it-IT" altLang="it-IT"/>
          </a:p>
        </p:txBody>
      </p:sp>
      <p:sp>
        <p:nvSpPr>
          <p:cNvPr id="4106" name="AutoShape 8" descr="Risultati immagini per big against small cartoon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it-IT" altLang="it-IT"/>
          </a:p>
        </p:txBody>
      </p:sp>
      <p:pic>
        <p:nvPicPr>
          <p:cNvPr id="4107" name="Immagin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588" y="4075113"/>
            <a:ext cx="25431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1115616" y="6237312"/>
            <a:ext cx="2440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(Lavoro nella tempesta)</a:t>
            </a:r>
            <a:endParaRPr lang="it-IT" b="1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755576" y="764704"/>
            <a:ext cx="4924297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it-IT" sz="2400" dirty="0" smtClean="0"/>
              <a:t>IL COMPITO SPECIFICO DEGLI ITALIANI</a:t>
            </a:r>
            <a:endParaRPr lang="it-IT" sz="24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475656" y="6052415"/>
            <a:ext cx="6436634" cy="584775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it-IT" sz="3200" dirty="0" smtClean="0"/>
              <a:t>Più che dimezzare la nostra impronta </a:t>
            </a:r>
            <a:endParaRPr lang="it-IT" sz="3200" dirty="0"/>
          </a:p>
        </p:txBody>
      </p:sp>
      <p:pic>
        <p:nvPicPr>
          <p:cNvPr id="1026" name="Picture 2" descr="Risultati immagini per impronta ecolog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786124"/>
            <a:ext cx="828675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isultati immagini per impronta ecolog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609" y="476672"/>
            <a:ext cx="1621920" cy="41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539552" y="5301208"/>
            <a:ext cx="3076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Impronta sostenibile: 1,7 ettari</a:t>
            </a:r>
            <a:endParaRPr lang="it-IT" dirty="0"/>
          </a:p>
        </p:txBody>
      </p:sp>
      <p:sp>
        <p:nvSpPr>
          <p:cNvPr id="5" name="AutoShape 6" descr="Risultati immagini per bandiera italia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" name="AutoShape 8" descr="Risultati immagini per bandiera italian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34" name="Picture 10" descr="Risultati immagini per bandiera italian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290" y="4828542"/>
            <a:ext cx="768984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7461569" y="4931876"/>
            <a:ext cx="1034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4,6 ettari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96253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39552" y="764704"/>
            <a:ext cx="2479653" cy="83099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it-IT" sz="2400" dirty="0" smtClean="0"/>
              <a:t>Come ridurre </a:t>
            </a:r>
            <a:endParaRPr lang="it-IT" sz="2400" dirty="0"/>
          </a:p>
          <a:p>
            <a:r>
              <a:rPr lang="it-IT" sz="2400" dirty="0"/>
              <a:t>l</a:t>
            </a:r>
            <a:r>
              <a:rPr lang="it-IT" sz="2400" dirty="0" smtClean="0"/>
              <a:t>a nostra impronta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539552" y="2060848"/>
            <a:ext cx="2682657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t-IT" b="1" dirty="0" smtClean="0"/>
              <a:t>Convertirsi alle rinnovabili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539552" y="3212976"/>
            <a:ext cx="2500493" cy="369332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it-IT" b="1" dirty="0" smtClean="0"/>
              <a:t>Cambiare alimentazione</a:t>
            </a:r>
            <a:endParaRPr lang="it-IT" b="1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619702" y="4486635"/>
            <a:ext cx="2395528" cy="64633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it-IT" b="1" dirty="0" smtClean="0"/>
              <a:t>Avvicinare,</a:t>
            </a:r>
          </a:p>
          <a:p>
            <a:r>
              <a:rPr lang="it-IT" b="1" dirty="0"/>
              <a:t>r</a:t>
            </a:r>
            <a:r>
              <a:rPr lang="it-IT" b="1" dirty="0" smtClean="0"/>
              <a:t>allentare , </a:t>
            </a:r>
            <a:r>
              <a:rPr lang="it-IT" b="1" dirty="0" smtClean="0"/>
              <a:t>condividere</a:t>
            </a:r>
            <a:endParaRPr lang="it-IT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665292" y="5661248"/>
            <a:ext cx="2526333" cy="369332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it-IT" b="1" dirty="0" smtClean="0"/>
              <a:t>Costruire meno e meglio</a:t>
            </a:r>
            <a:endParaRPr lang="it-IT" b="1" dirty="0"/>
          </a:p>
        </p:txBody>
      </p:sp>
      <p:pic>
        <p:nvPicPr>
          <p:cNvPr id="16388" name="Picture 4" descr="Risultati immagini per sun energy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20489"/>
            <a:ext cx="2295525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Risultati immagini per vegetables carto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430180"/>
            <a:ext cx="24003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2" name="Picture 8" descr="Risultati immagini per bike and bus carto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025" y="3807301"/>
            <a:ext cx="1728000" cy="17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4" name="Picture 10" descr="Risultati immagini per houses with coat carto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267" y="4616771"/>
            <a:ext cx="2276475" cy="200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35600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isultati immagini per 2018 future of electric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634" y="3048000"/>
            <a:ext cx="71437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Risultati immagini per 2018 eia energy supply by sour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326" y="348000"/>
            <a:ext cx="4297964" cy="27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683568" y="548680"/>
            <a:ext cx="2894318" cy="156966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it-IT" sz="3200" dirty="0" smtClean="0"/>
              <a:t>Il futuro della</a:t>
            </a:r>
            <a:endParaRPr lang="it-IT" sz="3200" dirty="0"/>
          </a:p>
          <a:p>
            <a:r>
              <a:rPr lang="it-IT" sz="3200" dirty="0" smtClean="0"/>
              <a:t>energia elettrica</a:t>
            </a:r>
          </a:p>
          <a:p>
            <a:r>
              <a:rPr lang="it-IT" sz="3200" dirty="0" smtClean="0"/>
              <a:t>è rinnovabile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743283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isultati immagini per food sustainable di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88640"/>
            <a:ext cx="6066388" cy="63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179512" y="998486"/>
            <a:ext cx="2173672" cy="1323439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it-IT" sz="4000" dirty="0" smtClean="0"/>
              <a:t>Cambiare</a:t>
            </a:r>
          </a:p>
          <a:p>
            <a:r>
              <a:rPr lang="it-IT" sz="4000" dirty="0" smtClean="0"/>
              <a:t>dieta</a:t>
            </a:r>
            <a:endParaRPr lang="it-IT" sz="4000" dirty="0"/>
          </a:p>
        </p:txBody>
      </p:sp>
    </p:spTree>
    <p:extLst>
      <p:ext uri="{BB962C8B-B14F-4D97-AF65-F5344CB8AC3E}">
        <p14:creationId xmlns:p14="http://schemas.microsoft.com/office/powerpoint/2010/main" val="38597419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83568" y="467961"/>
            <a:ext cx="2873928" cy="58477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it-IT" sz="3200" dirty="0" smtClean="0"/>
              <a:t>Cambiare edifici</a:t>
            </a:r>
            <a:endParaRPr lang="it-IT" sz="3200" dirty="0"/>
          </a:p>
        </p:txBody>
      </p:sp>
      <p:pic>
        <p:nvPicPr>
          <p:cNvPr id="6146" name="Picture 2" descr="https://righttothecity.org/wp-content/uploads/2015/10/40-Sustainable-Dom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32856"/>
            <a:ext cx="8553450" cy="452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50414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39552" y="385958"/>
            <a:ext cx="3247236" cy="58477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it-IT" sz="3200" dirty="0" smtClean="0"/>
              <a:t>Cambiare mobilità</a:t>
            </a:r>
            <a:endParaRPr lang="it-IT" sz="3200" dirty="0"/>
          </a:p>
        </p:txBody>
      </p:sp>
      <p:sp>
        <p:nvSpPr>
          <p:cNvPr id="3" name="AutoShape 2" descr="Risultati immagini per bicycle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" name="AutoShape 4" descr="Risultati immagini per bicycle carto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7174" name="Picture 6" descr="Risultati immagini per bicycle carto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75" y="1437234"/>
            <a:ext cx="2752000" cy="15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1975130" y="3307050"/>
            <a:ext cx="710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Lenta</a:t>
            </a:r>
            <a:endParaRPr lang="it-IT" b="1" dirty="0"/>
          </a:p>
        </p:txBody>
      </p:sp>
      <p:sp>
        <p:nvSpPr>
          <p:cNvPr id="6" name="AutoShape 8" descr="Risultati immagini per electric transport carto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7178" name="Picture 10" descr="Risultati immagini per electric transport carto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80630"/>
            <a:ext cx="3775998" cy="21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6588224" y="2852936"/>
            <a:ext cx="970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Elettrica</a:t>
            </a:r>
            <a:endParaRPr lang="it-IT" b="1" dirty="0"/>
          </a:p>
        </p:txBody>
      </p:sp>
      <p:sp>
        <p:nvSpPr>
          <p:cNvPr id="8" name="AutoShape 12" descr="Risultati immagini per bus carto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7182" name="Picture 14" descr="Risultati immagini per bus carto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131" y="3656558"/>
            <a:ext cx="40918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3419872" y="5153352"/>
            <a:ext cx="1103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Condivisa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38897465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755576" y="908720"/>
            <a:ext cx="1894237" cy="58477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it-IT" sz="3200" dirty="0" smtClean="0"/>
              <a:t>IN SINTESI</a:t>
            </a:r>
            <a:endParaRPr lang="it-IT" sz="32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755576" y="1988840"/>
            <a:ext cx="29790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La tecnologia può aiutarci,</a:t>
            </a:r>
          </a:p>
          <a:p>
            <a:r>
              <a:rPr lang="it-IT" sz="2000" b="1" dirty="0" smtClean="0"/>
              <a:t> ma da sola non basta</a:t>
            </a:r>
            <a:endParaRPr lang="it-IT" sz="2000" b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755576" y="3933056"/>
            <a:ext cx="2769861" cy="1846659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Serve anche ridurre: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Spostamenti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Costruzioni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Imballaggi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Cibo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Riscaldamento</a:t>
            </a:r>
            <a:endParaRPr lang="it-IT" dirty="0"/>
          </a:p>
        </p:txBody>
      </p:sp>
      <p:pic>
        <p:nvPicPr>
          <p:cNvPr id="41986" name="Picture 2" descr="Risultati immagini per PRUNING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60648"/>
            <a:ext cx="4080000" cy="61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9161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63549"/>
            <a:ext cx="8228160" cy="1166522"/>
          </a:xfrm>
          <a:solidFill>
            <a:srgbClr val="FFC000"/>
          </a:solidFill>
          <a:ln/>
        </p:spPr>
        <p:txBody>
          <a:bodyPr tIns="35268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s-ES" altLang="it-IT" dirty="0" smtClean="0"/>
              <a:t>Ma la sobrietà ci preoccupa</a:t>
            </a:r>
            <a:endParaRPr lang="es-ES" altLang="it-IT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320" y="4003620"/>
            <a:ext cx="3588480" cy="269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00" y="1633132"/>
            <a:ext cx="1844640" cy="2053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080" y="1289656"/>
            <a:ext cx="2197440" cy="2740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581760" y="3918652"/>
            <a:ext cx="1831680" cy="313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55188" rIns="81639" bIns="4082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s-ES" altLang="it-IT"/>
              <a:t>Come lavorerò?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6717181" y="4259785"/>
            <a:ext cx="1968480" cy="341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55188" rIns="81639" bIns="4082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it-IT" dirty="0">
                <a:latin typeface="Times New Roman" pitchFamily="18" charset="0"/>
              </a:rPr>
              <a:t>Come mi </a:t>
            </a:r>
            <a:r>
              <a:rPr lang="en-US" altLang="it-IT" dirty="0" err="1">
                <a:latin typeface="Times New Roman" pitchFamily="18" charset="0"/>
              </a:rPr>
              <a:t>curerò</a:t>
            </a:r>
            <a:r>
              <a:rPr lang="en-US" altLang="it-IT" dirty="0">
                <a:latin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085656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611560" y="692696"/>
            <a:ext cx="7905690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it-IT" sz="2400" dirty="0" smtClean="0"/>
              <a:t>Per uscirne cominciare a dire che il lavoro è un falso problema</a:t>
            </a:r>
            <a:endParaRPr lang="it-IT" sz="24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294371" y="1412776"/>
            <a:ext cx="60153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 smtClean="0"/>
              <a:t>L’umanità non ha mai avuto l’ossessione per il lavoro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 smtClean="0"/>
              <a:t>Noi l’abbiamo perché la vita dipende dai soldi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 smtClean="0"/>
              <a:t>L’unico modo per ottenere soldi è vendere il nostro tempo</a:t>
            </a:r>
            <a:endParaRPr lang="it-IT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619672" y="5601956"/>
            <a:ext cx="6183296" cy="92333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it-IT" b="1" dirty="0" smtClean="0"/>
              <a:t>SE VIVESSIMO IN  MONDO DOVE TUTTO CI È GARANTITO NON </a:t>
            </a:r>
          </a:p>
          <a:p>
            <a:r>
              <a:rPr lang="it-IT" b="1" dirty="0" smtClean="0"/>
              <a:t>CI PREOCCUPEREMMO DEL LAVORO.</a:t>
            </a:r>
          </a:p>
          <a:p>
            <a:r>
              <a:rPr lang="it-IT" b="1" dirty="0" smtClean="0"/>
              <a:t>IL NOSTRO PROBLEMA SONO LE SICUREZZE. </a:t>
            </a:r>
            <a:endParaRPr lang="it-IT" b="1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1115616" y="55892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pic>
        <p:nvPicPr>
          <p:cNvPr id="43010" name="Picture 2" descr="Risultati immagini per SECURITY UMBRELLA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041" y="2636912"/>
            <a:ext cx="2180330" cy="28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33369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95232"/>
            <a:ext cx="8193600" cy="1049870"/>
          </a:xfrm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it-IT" altLang="it-IT"/>
              <a:t>La sfida del futuro</a:t>
            </a:r>
          </a:p>
        </p:txBody>
      </p:sp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846720" y="1263013"/>
            <a:ext cx="7153920" cy="1676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40820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r>
              <a:rPr lang="en-US" altLang="it-IT" sz="3600"/>
              <a:t> garantire le sicurezze a tutti</a:t>
            </a:r>
          </a:p>
          <a:p>
            <a:pPr>
              <a:lnSpc>
                <a:spcPct val="100000"/>
              </a:lnSpc>
              <a:buFont typeface="Times New Roman" pitchFamily="18" charset="0"/>
              <a:buChar char="•"/>
            </a:pPr>
            <a:r>
              <a:rPr lang="en-US" altLang="it-IT" sz="2500"/>
              <a:t>utilizzando meno risorse possibili</a:t>
            </a:r>
          </a:p>
          <a:p>
            <a:pPr>
              <a:lnSpc>
                <a:spcPct val="100000"/>
              </a:lnSpc>
              <a:buFont typeface="Times New Roman" pitchFamily="18" charset="0"/>
              <a:buChar char="•"/>
            </a:pPr>
            <a:r>
              <a:rPr lang="en-US" altLang="it-IT" sz="2500"/>
              <a:t>producendo meno rifiuti possibili</a:t>
            </a:r>
          </a:p>
          <a:p>
            <a:pPr>
              <a:lnSpc>
                <a:spcPct val="100000"/>
              </a:lnSpc>
              <a:buFont typeface="Times New Roman" pitchFamily="18" charset="0"/>
              <a:buChar char="•"/>
            </a:pPr>
            <a:r>
              <a:rPr lang="en-US" altLang="it-IT" sz="2500"/>
              <a:t>lavorando il meno possibile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1795680" y="5730362"/>
            <a:ext cx="5633280" cy="802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40820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r>
              <a:rPr lang="en-US" altLang="it-IT" sz="2500"/>
              <a:t>L'obiettivo non è la piena occupazione</a:t>
            </a:r>
          </a:p>
          <a:p>
            <a:pPr>
              <a:lnSpc>
                <a:spcPct val="100000"/>
              </a:lnSpc>
              <a:buClrTx/>
              <a:buFontTx/>
              <a:buNone/>
            </a:pPr>
            <a:r>
              <a:rPr lang="en-US" altLang="it-IT" sz="2500"/>
              <a:t> ma la piena partecipazione produttiva</a:t>
            </a: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680" y="3266263"/>
            <a:ext cx="1867680" cy="2076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8881" y="3429001"/>
            <a:ext cx="1766880" cy="20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60" y="3266264"/>
            <a:ext cx="1955520" cy="2174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62805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asellaDiTesto 1"/>
          <p:cNvSpPr txBox="1">
            <a:spLocks noChangeArrowheads="1"/>
          </p:cNvSpPr>
          <p:nvPr/>
        </p:nvSpPr>
        <p:spPr bwMode="auto">
          <a:xfrm>
            <a:off x="683568" y="620688"/>
            <a:ext cx="4804072" cy="36933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it-IT" altLang="it-IT" b="1" dirty="0" smtClean="0"/>
              <a:t>FINANZIARIO – PRODUTTIVO: FRATELLI COLTELLI</a:t>
            </a:r>
            <a:endParaRPr lang="it-IT" altLang="it-IT" b="1" dirty="0"/>
          </a:p>
        </p:txBody>
      </p:sp>
      <p:sp>
        <p:nvSpPr>
          <p:cNvPr id="5123" name="CasellaDiTesto 2"/>
          <p:cNvSpPr txBox="1">
            <a:spLocks noChangeArrowheads="1"/>
          </p:cNvSpPr>
          <p:nvPr/>
        </p:nvSpPr>
        <p:spPr bwMode="auto">
          <a:xfrm>
            <a:off x="1116013" y="2492896"/>
            <a:ext cx="20748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altLang="it-IT" b="1" dirty="0"/>
              <a:t>Uniti nel profitto</a:t>
            </a:r>
          </a:p>
        </p:txBody>
      </p:sp>
      <p:sp>
        <p:nvSpPr>
          <p:cNvPr id="5124" name="CasellaDiTesto 3"/>
          <p:cNvSpPr txBox="1">
            <a:spLocks noChangeArrowheads="1"/>
          </p:cNvSpPr>
          <p:nvPr/>
        </p:nvSpPr>
        <p:spPr bwMode="auto">
          <a:xfrm>
            <a:off x="1116013" y="4692344"/>
            <a:ext cx="23906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altLang="it-IT" b="1" dirty="0"/>
              <a:t>Divisi nelle strategie</a:t>
            </a:r>
          </a:p>
        </p:txBody>
      </p:sp>
      <p:pic>
        <p:nvPicPr>
          <p:cNvPr id="5126" name="Picture 6" descr="Risultati immagini per snakes in love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340768"/>
            <a:ext cx="357187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4734720" y="1481917"/>
            <a:ext cx="3428640" cy="1130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it-IT" altLang="it-IT" sz="4000"/>
              <a:t>Due passaggi </a:t>
            </a:r>
            <a:br>
              <a:rPr lang="it-IT" altLang="it-IT" sz="4000"/>
            </a:br>
            <a:r>
              <a:rPr lang="it-IT" altLang="it-IT" sz="4000"/>
              <a:t>per riuscirci</a:t>
            </a:r>
          </a:p>
        </p:txBody>
      </p:sp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162721" y="4572481"/>
            <a:ext cx="8712000" cy="1143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40820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endParaRPr lang="it-IT" altLang="it-IT"/>
          </a:p>
          <a:p>
            <a:pPr>
              <a:lnSpc>
                <a:spcPct val="100000"/>
              </a:lnSpc>
              <a:buSzPct val="45000"/>
              <a:buFont typeface="Wingdings" pitchFamily="2" charset="2"/>
              <a:buChar char=""/>
            </a:pPr>
            <a:r>
              <a:rPr lang="it-IT" altLang="it-IT" b="1"/>
              <a:t>Ridurre la dipendenza dal lavoro salariato</a:t>
            </a:r>
            <a:r>
              <a:rPr lang="it-IT" altLang="it-IT"/>
              <a:t> (per uscire dalla trappola del consumismo)</a:t>
            </a:r>
          </a:p>
          <a:p>
            <a:pPr>
              <a:lnSpc>
                <a:spcPct val="100000"/>
              </a:lnSpc>
              <a:buClrTx/>
              <a:buFontTx/>
              <a:buNone/>
            </a:pPr>
            <a:endParaRPr lang="it-IT" altLang="it-IT"/>
          </a:p>
          <a:p>
            <a:pPr>
              <a:lnSpc>
                <a:spcPct val="100000"/>
              </a:lnSpc>
              <a:buClrTx/>
              <a:buFontTx/>
              <a:buNone/>
            </a:pPr>
            <a:endParaRPr lang="it-IT" altLang="it-IT"/>
          </a:p>
          <a:p>
            <a:pPr>
              <a:lnSpc>
                <a:spcPct val="100000"/>
              </a:lnSpc>
              <a:buClrTx/>
              <a:buFontTx/>
              <a:buNone/>
            </a:pPr>
            <a:endParaRPr lang="it-IT" altLang="it-IT" b="1"/>
          </a:p>
          <a:p>
            <a:pPr>
              <a:lnSpc>
                <a:spcPct val="100000"/>
              </a:lnSpc>
              <a:buSzPct val="45000"/>
              <a:buFont typeface="Wingdings" pitchFamily="2" charset="2"/>
              <a:buChar char=""/>
            </a:pPr>
            <a:r>
              <a:rPr lang="it-IT" altLang="it-IT" b="1"/>
              <a:t>Ridurre la dipendenza dal denaro e dal mercato</a:t>
            </a:r>
            <a:r>
              <a:rPr lang="it-IT" altLang="it-IT"/>
              <a:t> (per uscire dalla trappola della crescita)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60" y="489651"/>
            <a:ext cx="3363840" cy="3354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73996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403242"/>
            <a:ext cx="8197920" cy="1216928"/>
          </a:xfrm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it-IT" altLang="it-IT"/>
              <a:t>COSTRUIRE UNA SOCIETA' MULTIOCCUPAZIONALE</a:t>
            </a:r>
          </a:p>
        </p:txBody>
      </p:sp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979201" y="1960046"/>
            <a:ext cx="7584480" cy="979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it-IT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961" y="2808295"/>
            <a:ext cx="5061600" cy="2612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783360" y="4180759"/>
            <a:ext cx="979200" cy="391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40820" rIns="81639" bIns="4082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r>
              <a:rPr lang="it-IT" altLang="it-IT" b="1"/>
              <a:t>Fai da te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2874240" y="2449698"/>
            <a:ext cx="2096640" cy="442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40820" rIns="81639" bIns="4082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r>
              <a:rPr lang="it-IT" altLang="it-IT" b="1"/>
              <a:t>Lavoro comunitario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7020000" y="4310373"/>
            <a:ext cx="1761120" cy="391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40820" rIns="81639" bIns="4082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r>
              <a:rPr lang="it-IT" altLang="it-IT" b="1"/>
              <a:t>Lavoro salariato</a:t>
            </a: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1795681" y="2449698"/>
            <a:ext cx="5958720" cy="442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it-IT"/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456481" y="5747645"/>
            <a:ext cx="8095680" cy="560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552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r>
              <a:rPr lang="it-IT" altLang="it-IT" b="1"/>
              <a:t>TANTO PIU' SI AMPLIA IL FAI DA  TE E IL LAVORO COMUNITARIO TANTO MENO </a:t>
            </a:r>
          </a:p>
          <a:p>
            <a:r>
              <a:rPr lang="it-IT" altLang="it-IT" b="1"/>
              <a:t>SERVE IL LAVORO SALARIATO</a:t>
            </a:r>
          </a:p>
        </p:txBody>
      </p:sp>
    </p:spTree>
    <p:extLst>
      <p:ext uri="{BB962C8B-B14F-4D97-AF65-F5344CB8AC3E}">
        <p14:creationId xmlns:p14="http://schemas.microsoft.com/office/powerpoint/2010/main" val="14188367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mtClean="0"/>
              <a:t>La società della multiattività</a:t>
            </a:r>
          </a:p>
        </p:txBody>
      </p:sp>
      <p:sp>
        <p:nvSpPr>
          <p:cNvPr id="22531" name="Segnaposto contenuto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eaLnBrk="1" hangingPunct="1"/>
            <a:r>
              <a:rPr lang="it-IT" altLang="it-IT" smtClean="0"/>
              <a:t>Meno lavoro salariato</a:t>
            </a:r>
          </a:p>
        </p:txBody>
      </p:sp>
      <p:sp>
        <p:nvSpPr>
          <p:cNvPr id="22532" name="Segnaposto contenuto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eaLnBrk="1" hangingPunct="1"/>
            <a:r>
              <a:rPr lang="it-IT" altLang="it-IT" dirty="0" smtClean="0"/>
              <a:t>Più lavoro non monetario</a:t>
            </a:r>
          </a:p>
        </p:txBody>
      </p:sp>
      <p:pic>
        <p:nvPicPr>
          <p:cNvPr id="22533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068638"/>
            <a:ext cx="3924300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463" y="2276475"/>
            <a:ext cx="3743325" cy="325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CasellaDiTesto 2"/>
          <p:cNvSpPr txBox="1">
            <a:spLocks noChangeArrowheads="1"/>
          </p:cNvSpPr>
          <p:nvPr/>
        </p:nvSpPr>
        <p:spPr bwMode="auto">
          <a:xfrm>
            <a:off x="5724525" y="5826125"/>
            <a:ext cx="2997200" cy="461963"/>
          </a:xfrm>
          <a:prstGeom prst="rect">
            <a:avLst/>
          </a:prstGeom>
          <a:solidFill>
            <a:srgbClr val="00B0F0"/>
          </a:solidFill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/>
              <a:t>Individuale e collettivo</a:t>
            </a:r>
          </a:p>
        </p:txBody>
      </p:sp>
    </p:spTree>
    <p:extLst>
      <p:ext uri="{BB962C8B-B14F-4D97-AF65-F5344CB8AC3E}">
        <p14:creationId xmlns:p14="http://schemas.microsoft.com/office/powerpoint/2010/main" val="53234818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1144921"/>
          </a:xfrm>
          <a:ln/>
        </p:spPr>
        <p:txBody>
          <a:bodyPr tIns="35203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it-IT" altLang="it-IT"/>
              <a:t>Il ruolo fondamentale dell'economia pubblica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800" y="2007571"/>
            <a:ext cx="3974400" cy="2384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849600" y="5420730"/>
            <a:ext cx="7214400" cy="424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616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r>
              <a:rPr lang="it-IT" altLang="it-IT" sz="2400" b="1"/>
              <a:t>Bisogni fondamentali come diritti gratuiti per tutti</a:t>
            </a:r>
          </a:p>
        </p:txBody>
      </p:sp>
    </p:spTree>
    <p:extLst>
      <p:ext uri="{BB962C8B-B14F-4D97-AF65-F5344CB8AC3E}">
        <p14:creationId xmlns:p14="http://schemas.microsoft.com/office/powerpoint/2010/main" val="8056333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ChangeArrowheads="1"/>
          </p:cNvSpPr>
          <p:nvPr/>
        </p:nvSpPr>
        <p:spPr bwMode="auto">
          <a:xfrm>
            <a:off x="456481" y="0"/>
            <a:ext cx="8228160" cy="1700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35203" rIns="0" bIns="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r>
              <a:rPr lang="it-IT" altLang="it-IT" sz="4000"/>
              <a:t>Come rompere la dipendenza dell'economia pubblica dalla crescita?</a:t>
            </a:r>
          </a:p>
        </p:txBody>
      </p:sp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587520" y="2155907"/>
            <a:ext cx="2024640" cy="1081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r>
              <a:rPr lang="it-IT" altLang="it-IT" sz="2200" b="1"/>
              <a:t>Passare dalla tassazione del reddito.....</a:t>
            </a: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520" y="1241410"/>
            <a:ext cx="3369600" cy="2488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587521" y="5160063"/>
            <a:ext cx="2532960" cy="76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61621" rIns="81639" bIns="4082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r>
              <a:rPr lang="it-IT" altLang="it-IT" sz="2400" b="1"/>
              <a:t>...alla tassazione</a:t>
            </a:r>
          </a:p>
          <a:p>
            <a:r>
              <a:rPr lang="it-IT" altLang="it-IT" sz="2400" b="1"/>
              <a:t>del tempo</a:t>
            </a:r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200" y="3997860"/>
            <a:ext cx="3137760" cy="246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48851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456480" y="262108"/>
            <a:ext cx="8202240" cy="1131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it-IT" altLang="it-IT" sz="4000"/>
              <a:t>Nuovo patto di cittadinanza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653760" y="1820352"/>
            <a:ext cx="3199680" cy="792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40820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r>
              <a:rPr lang="it-IT" altLang="it-IT"/>
              <a:t>In cambio di uno-due</a:t>
            </a:r>
          </a:p>
          <a:p>
            <a:pPr>
              <a:lnSpc>
                <a:spcPct val="100000"/>
              </a:lnSpc>
              <a:buClrTx/>
              <a:buFontTx/>
              <a:buNone/>
            </a:pPr>
            <a:r>
              <a:rPr lang="it-IT" altLang="it-IT"/>
              <a:t>giorni di lavoro a settimana </a:t>
            </a:r>
          </a:p>
          <a:p>
            <a:pPr>
              <a:lnSpc>
                <a:spcPct val="100000"/>
              </a:lnSpc>
              <a:buClrTx/>
              <a:buFontTx/>
              <a:buNone/>
            </a:pPr>
            <a:endParaRPr lang="it-IT" altLang="it-IT"/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5721120" y="1905321"/>
            <a:ext cx="1463040" cy="544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40820" rIns="81639" bIns="4082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r>
              <a:rPr lang="it-IT" altLang="it-IT"/>
              <a:t>Si ricevono</a:t>
            </a:r>
          </a:p>
          <a:p>
            <a:pPr>
              <a:lnSpc>
                <a:spcPct val="100000"/>
              </a:lnSpc>
              <a:buClrTx/>
              <a:buFontTx/>
              <a:buNone/>
            </a:pPr>
            <a:r>
              <a:rPr lang="it-IT" altLang="it-IT"/>
              <a:t>Servizi gratuiti</a:t>
            </a: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920" y="3126569"/>
            <a:ext cx="2937600" cy="193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241" y="2413694"/>
            <a:ext cx="1700640" cy="1504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5456160" y="4095790"/>
            <a:ext cx="2054880" cy="31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40820" rIns="81639" bIns="4082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r>
              <a:rPr lang="it-IT" altLang="it-IT"/>
              <a:t>e reddito d'esistenza</a:t>
            </a:r>
          </a:p>
        </p:txBody>
      </p:sp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080" y="4454389"/>
            <a:ext cx="1437120" cy="1424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46920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1144921"/>
          </a:xfrm>
          <a:ln/>
        </p:spPr>
        <p:txBody>
          <a:bodyPr tIns="35203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it-IT" altLang="it-IT"/>
              <a:t>Subito un milione di posti di lavoro congelando il debito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921" y="2000371"/>
            <a:ext cx="4484160" cy="336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-131040" y="6270418"/>
            <a:ext cx="9404640" cy="397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r>
              <a:rPr lang="it-IT" altLang="it-IT" sz="2200" b="1"/>
              <a:t>  70 miliardi usati per arricchire le banche invece che creare lavoro</a:t>
            </a:r>
          </a:p>
        </p:txBody>
      </p:sp>
    </p:spTree>
    <p:extLst>
      <p:ext uri="{BB962C8B-B14F-4D97-AF65-F5344CB8AC3E}">
        <p14:creationId xmlns:p14="http://schemas.microsoft.com/office/powerpoint/2010/main" val="2120460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asellaDiTesto 3"/>
          <p:cNvSpPr txBox="1">
            <a:spLocks noChangeArrowheads="1"/>
          </p:cNvSpPr>
          <p:nvPr/>
        </p:nvSpPr>
        <p:spPr bwMode="auto">
          <a:xfrm>
            <a:off x="1184275" y="815975"/>
            <a:ext cx="166688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it-IT" alt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694080" y="354062"/>
            <a:ext cx="7492336" cy="530032"/>
          </a:xfrm>
          <a:prstGeom prst="rect">
            <a:avLst/>
          </a:prstGeom>
          <a:solidFill>
            <a:srgbClr val="FF0000"/>
          </a:solidFill>
        </p:spPr>
        <p:txBody>
          <a:bodyPr wrap="none" lIns="82945" tIns="41473" rIns="82945" bIns="41473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900" dirty="0">
                <a:latin typeface="+mn-lt"/>
                <a:cs typeface="+mn-cs"/>
              </a:rPr>
              <a:t>La giungla finanziaria vale 340.000 miliardi (5PIL)</a:t>
            </a:r>
            <a:endParaRPr lang="it-IT" sz="2900" strike="sngStrike" dirty="0">
              <a:latin typeface="+mn-lt"/>
              <a:cs typeface="+mn-cs"/>
            </a:endParaRPr>
          </a:p>
        </p:txBody>
      </p:sp>
      <p:sp>
        <p:nvSpPr>
          <p:cNvPr id="6148" name="AutoShape 2" descr="Risultati immagini per Banks cartoon"/>
          <p:cNvSpPr>
            <a:spLocks noChangeAspect="1" noChangeArrowheads="1"/>
          </p:cNvSpPr>
          <p:nvPr/>
        </p:nvSpPr>
        <p:spPr bwMode="auto">
          <a:xfrm>
            <a:off x="141288" y="-120650"/>
            <a:ext cx="2762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it-IT" altLang="it-IT"/>
          </a:p>
        </p:txBody>
      </p:sp>
      <p:sp>
        <p:nvSpPr>
          <p:cNvPr id="6149" name="AutoShape 4" descr="Risultati immagini per Banks cartoon"/>
          <p:cNvSpPr>
            <a:spLocks noChangeAspect="1" noChangeArrowheads="1"/>
          </p:cNvSpPr>
          <p:nvPr/>
        </p:nvSpPr>
        <p:spPr bwMode="auto">
          <a:xfrm>
            <a:off x="279400" y="17463"/>
            <a:ext cx="2762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it-IT" altLang="it-IT"/>
          </a:p>
        </p:txBody>
      </p:sp>
      <p:sp>
        <p:nvSpPr>
          <p:cNvPr id="6150" name="AutoShape 6" descr="Risultati immagini per Banks cartoon"/>
          <p:cNvSpPr>
            <a:spLocks noChangeAspect="1" noChangeArrowheads="1"/>
          </p:cNvSpPr>
          <p:nvPr/>
        </p:nvSpPr>
        <p:spPr bwMode="auto">
          <a:xfrm>
            <a:off x="417513" y="155575"/>
            <a:ext cx="2762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it-IT" altLang="it-IT"/>
          </a:p>
        </p:txBody>
      </p:sp>
      <p:sp>
        <p:nvSpPr>
          <p:cNvPr id="6151" name="AutoShape 8" descr="Risultati immagini per Banks cartoon"/>
          <p:cNvSpPr>
            <a:spLocks noChangeAspect="1" noChangeArrowheads="1"/>
          </p:cNvSpPr>
          <p:nvPr/>
        </p:nvSpPr>
        <p:spPr bwMode="auto">
          <a:xfrm>
            <a:off x="555625" y="293688"/>
            <a:ext cx="2762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it-IT" altLang="it-IT"/>
          </a:p>
        </p:txBody>
      </p:sp>
      <p:pic>
        <p:nvPicPr>
          <p:cNvPr id="6152" name="Picture 10" descr="Risultati immagini per Banks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1204913"/>
            <a:ext cx="3070225" cy="307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12" descr="Risultati immagini per pension funds carto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075" y="946150"/>
            <a:ext cx="4808538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4" name="AutoShape 14" descr="Risultati immagini per investment bank cartoon"/>
          <p:cNvSpPr>
            <a:spLocks noChangeAspect="1" noChangeArrowheads="1"/>
          </p:cNvSpPr>
          <p:nvPr/>
        </p:nvSpPr>
        <p:spPr bwMode="auto">
          <a:xfrm>
            <a:off x="693738" y="431800"/>
            <a:ext cx="2762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it-IT" altLang="it-IT"/>
          </a:p>
        </p:txBody>
      </p:sp>
      <p:pic>
        <p:nvPicPr>
          <p:cNvPr id="6155" name="Picture 20" descr="https://s-i.huffpost.com/gen/3683134/images/n-OTAVIANO-CANUTO-628x31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225" y="4473575"/>
            <a:ext cx="3070225" cy="153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6" name="CasellaDiTesto 11"/>
          <p:cNvSpPr txBox="1">
            <a:spLocks noChangeArrowheads="1"/>
          </p:cNvSpPr>
          <p:nvPr/>
        </p:nvSpPr>
        <p:spPr bwMode="auto">
          <a:xfrm>
            <a:off x="1184275" y="4670425"/>
            <a:ext cx="171132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it-IT" altLang="it-IT" b="1"/>
              <a:t>180.000 miliardi</a:t>
            </a:r>
          </a:p>
        </p:txBody>
      </p:sp>
      <p:sp>
        <p:nvSpPr>
          <p:cNvPr id="6157" name="CasellaDiTesto 12"/>
          <p:cNvSpPr txBox="1">
            <a:spLocks noChangeArrowheads="1"/>
          </p:cNvSpPr>
          <p:nvPr/>
        </p:nvSpPr>
        <p:spPr bwMode="auto">
          <a:xfrm>
            <a:off x="5534025" y="3765550"/>
            <a:ext cx="171132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it-IT" altLang="it-IT" b="1"/>
              <a:t>115.000 miliardi</a:t>
            </a:r>
          </a:p>
        </p:txBody>
      </p:sp>
      <p:sp>
        <p:nvSpPr>
          <p:cNvPr id="6158" name="CasellaDiTesto 13"/>
          <p:cNvSpPr txBox="1">
            <a:spLocks noChangeArrowheads="1"/>
          </p:cNvSpPr>
          <p:nvPr/>
        </p:nvSpPr>
        <p:spPr bwMode="auto">
          <a:xfrm>
            <a:off x="5878513" y="6369050"/>
            <a:ext cx="159385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it-IT" altLang="it-IT" b="1"/>
              <a:t>45.000 miliardi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mtClean="0"/>
              <a:t>3 grandi attività finanziarie</a:t>
            </a:r>
          </a:p>
        </p:txBody>
      </p:sp>
      <p:sp>
        <p:nvSpPr>
          <p:cNvPr id="7171" name="Ovale 7"/>
          <p:cNvSpPr>
            <a:spLocks noChangeArrowheads="1"/>
          </p:cNvSpPr>
          <p:nvPr/>
        </p:nvSpPr>
        <p:spPr bwMode="auto">
          <a:xfrm>
            <a:off x="1216025" y="2144713"/>
            <a:ext cx="2963863" cy="1169987"/>
          </a:xfrm>
          <a:prstGeom prst="ellipse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it-IT" altLang="it-IT"/>
              <a:t>CREDITO</a:t>
            </a:r>
          </a:p>
          <a:p>
            <a:r>
              <a:rPr lang="it-IT" altLang="it-IT"/>
              <a:t>(e cartolarizzazoni)</a:t>
            </a:r>
          </a:p>
        </p:txBody>
      </p:sp>
      <p:sp>
        <p:nvSpPr>
          <p:cNvPr id="7172" name="Ovale 8"/>
          <p:cNvSpPr>
            <a:spLocks noChangeArrowheads="1"/>
          </p:cNvSpPr>
          <p:nvPr/>
        </p:nvSpPr>
        <p:spPr bwMode="auto">
          <a:xfrm>
            <a:off x="4899025" y="2316163"/>
            <a:ext cx="2984500" cy="82867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it-IT" altLang="it-IT"/>
              <a:t>SPECULAZIONE</a:t>
            </a:r>
          </a:p>
        </p:txBody>
      </p:sp>
      <p:sp>
        <p:nvSpPr>
          <p:cNvPr id="7173" name="Ovale 9"/>
          <p:cNvSpPr>
            <a:spLocks noChangeArrowheads="1"/>
          </p:cNvSpPr>
          <p:nvPr/>
        </p:nvSpPr>
        <p:spPr bwMode="auto">
          <a:xfrm>
            <a:off x="3173413" y="4619625"/>
            <a:ext cx="3200400" cy="830263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it-IT" altLang="it-IT"/>
              <a:t>SCOMMESSE</a:t>
            </a:r>
          </a:p>
          <a:p>
            <a:r>
              <a:rPr lang="it-IT" altLang="it-IT"/>
              <a:t>(derivati)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mtClean="0"/>
              <a:t>Finanziario contro produttivo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970338" cy="2044700"/>
          </a:xfrm>
        </p:spPr>
        <p:txBody>
          <a:bodyPr rtlCol="0">
            <a:normAutofit fontScale="92500" lnSpcReduction="20000"/>
          </a:bodyPr>
          <a:lstStyle/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sz="3000" u="sng" dirty="0" smtClean="0"/>
              <a:t>Interessi finanza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200" dirty="0" smtClean="0"/>
              <a:t>Espansione crediti con rischio crisi sistemiche per: 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romanUcPeriod"/>
              <a:defRPr/>
            </a:pPr>
            <a:r>
              <a:rPr lang="it-IT" sz="2200" dirty="0" smtClean="0"/>
              <a:t>Crisi bancarie (NPL)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romanUcPeriod"/>
              <a:defRPr/>
            </a:pPr>
            <a:r>
              <a:rPr lang="it-IT" sz="2200" dirty="0" smtClean="0"/>
              <a:t>Blocco domanda (D.P.)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dirty="0" smtClean="0"/>
              <a:t>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it-IT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it-IT" dirty="0" smtClean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27488" cy="1468438"/>
          </a:xfrm>
        </p:spPr>
        <p:txBody>
          <a:bodyPr rtlCol="0">
            <a:normAutofit fontScale="92500" lnSpcReduction="20000"/>
          </a:bodyPr>
          <a:lstStyle/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u="sng" dirty="0" smtClean="0"/>
              <a:t>Interessi produzione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it-IT" sz="2200" dirty="0" smtClean="0"/>
              <a:t>Contenere debiti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it-IT" sz="2200" dirty="0" smtClean="0"/>
              <a:t>Contenere interessi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it-IT" sz="2200" dirty="0" smtClean="0"/>
              <a:t>Rilanciare domanda</a:t>
            </a:r>
          </a:p>
        </p:txBody>
      </p:sp>
      <p:pic>
        <p:nvPicPr>
          <p:cNvPr id="8197" name="Picture 2" descr="Risultati immagini per finance against real economy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4005263"/>
            <a:ext cx="4564063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475021" y="332656"/>
            <a:ext cx="4272516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it-IT" sz="4000" dirty="0" smtClean="0"/>
              <a:t>Finanza &amp;  razzismo</a:t>
            </a:r>
            <a:endParaRPr lang="it-IT" sz="40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4747537" y="5350938"/>
            <a:ext cx="28441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7030A0"/>
                </a:solidFill>
              </a:rPr>
              <a:t>ODIO PER IMMIGRATI  </a:t>
            </a:r>
          </a:p>
          <a:p>
            <a:r>
              <a:rPr lang="it-IT" b="1" dirty="0" smtClean="0">
                <a:solidFill>
                  <a:srgbClr val="7030A0"/>
                </a:solidFill>
              </a:rPr>
              <a:t>VISSUTI COME USURPATORI</a:t>
            </a:r>
            <a:endParaRPr lang="it-IT" b="1" dirty="0">
              <a:solidFill>
                <a:srgbClr val="7030A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97087" y="2049859"/>
            <a:ext cx="2916696" cy="40011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Asservimento alla finanza</a:t>
            </a:r>
            <a:endParaRPr lang="it-IT" sz="2000" b="1" dirty="0"/>
          </a:p>
        </p:txBody>
      </p:sp>
      <p:sp>
        <p:nvSpPr>
          <p:cNvPr id="8" name="Freccia a destra 7"/>
          <p:cNvSpPr/>
          <p:nvPr/>
        </p:nvSpPr>
        <p:spPr>
          <a:xfrm rot="5400000">
            <a:off x="1266231" y="271738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1071359" y="3646728"/>
            <a:ext cx="1368152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AUSTERITA’</a:t>
            </a:r>
            <a:endParaRPr lang="it-IT" dirty="0"/>
          </a:p>
        </p:txBody>
      </p:sp>
      <p:sp>
        <p:nvSpPr>
          <p:cNvPr id="10" name="Freccia a destra 9"/>
          <p:cNvSpPr/>
          <p:nvPr/>
        </p:nvSpPr>
        <p:spPr>
          <a:xfrm rot="5400000">
            <a:off x="1340942" y="427378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982423" y="5229200"/>
            <a:ext cx="2321854" cy="92333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 smtClean="0">
                <a:solidFill>
                  <a:srgbClr val="C00000"/>
                </a:solidFill>
              </a:rPr>
              <a:t>DISOCCUPAZIONE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 smtClean="0">
                <a:solidFill>
                  <a:srgbClr val="C00000"/>
                </a:solidFill>
              </a:rPr>
              <a:t>RIDUZIONE SERVIZI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 smtClean="0">
                <a:solidFill>
                  <a:srgbClr val="C00000"/>
                </a:solidFill>
              </a:rPr>
              <a:t>POVERTA</a:t>
            </a:r>
            <a:r>
              <a:rPr lang="it-IT" dirty="0" smtClean="0"/>
              <a:t>’</a:t>
            </a:r>
            <a:endParaRPr lang="it-IT" dirty="0"/>
          </a:p>
        </p:txBody>
      </p:sp>
      <p:sp>
        <p:nvSpPr>
          <p:cNvPr id="12" name="Freccia a destra 11"/>
          <p:cNvSpPr/>
          <p:nvPr/>
        </p:nvSpPr>
        <p:spPr>
          <a:xfrm>
            <a:off x="3419872" y="544854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0722" name="Picture 2" descr="Risultati immagini per HATE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625" y="1412776"/>
            <a:ext cx="4572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92100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Grande vs piccolo/Nazionale vs estero</a:t>
            </a:r>
            <a:br>
              <a:rPr lang="it-IT" dirty="0" smtClean="0"/>
            </a:br>
            <a:endParaRPr lang="it-IT" dirty="0" smtClean="0"/>
          </a:p>
        </p:txBody>
      </p:sp>
      <p:sp>
        <p:nvSpPr>
          <p:cNvPr id="6" name="Segnaposto contenuto 5"/>
          <p:cNvSpPr>
            <a:spLocks noGrp="1"/>
          </p:cNvSpPr>
          <p:nvPr>
            <p:ph sz="half" idx="1"/>
          </p:nvPr>
        </p:nvSpPr>
        <p:spPr/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u="sng" dirty="0" smtClean="0"/>
              <a:t>Interessi grandi imprese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dirty="0" smtClean="0"/>
              <a:t>Mercato aperto uniformato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dirty="0" smtClean="0"/>
              <a:t>Globale conquistato con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dirty="0" smtClean="0"/>
              <a:t>     competitività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dirty="0" smtClean="0"/>
              <a:t>Moneta unica rigida</a:t>
            </a:r>
          </a:p>
        </p:txBody>
      </p:sp>
      <p:sp>
        <p:nvSpPr>
          <p:cNvPr id="7" name="Segnaposto contenuto 6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71950" cy="3557588"/>
          </a:xfrm>
        </p:spPr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u="sng" dirty="0" smtClean="0"/>
              <a:t>Interessi piccole </a:t>
            </a:r>
            <a:r>
              <a:rPr lang="it-IT" u="sng" dirty="0" err="1" smtClean="0"/>
              <a:t>imp</a:t>
            </a:r>
            <a:r>
              <a:rPr lang="it-IT" u="sng" dirty="0" smtClean="0"/>
              <a:t>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dirty="0" smtClean="0"/>
              <a:t>Mercato protetto differenziato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dirty="0" smtClean="0"/>
              <a:t>Globale conquistato con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dirty="0" smtClean="0"/>
              <a:t>     aggressività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dirty="0" smtClean="0"/>
              <a:t>Monete differenziate svalutabili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673100" y="4797425"/>
            <a:ext cx="3689350" cy="2030413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u="sng" dirty="0" smtClean="0">
                <a:latin typeface="+mn-lt"/>
                <a:cs typeface="+mn-cs"/>
              </a:rPr>
              <a:t>EFFETTI CULTURALI:</a:t>
            </a:r>
            <a:endParaRPr lang="it-IT" b="1" u="sng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dirty="0">
                <a:latin typeface="+mn-lt"/>
                <a:cs typeface="+mn-cs"/>
              </a:rPr>
              <a:t>Cultura aperta vs cultura chiusa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dirty="0">
                <a:latin typeface="+mn-lt"/>
                <a:cs typeface="+mn-cs"/>
              </a:rPr>
              <a:t>Internazionalismo vs nazionalismi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dirty="0">
                <a:latin typeface="+mn-lt"/>
                <a:cs typeface="+mn-cs"/>
              </a:rPr>
              <a:t>Interculturalismo vs razzismo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dirty="0">
                <a:latin typeface="+mn-lt"/>
                <a:cs typeface="+mn-cs"/>
              </a:rPr>
              <a:t>Diplomazia vs militarismo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dirty="0">
                <a:latin typeface="+mn-lt"/>
                <a:cs typeface="+mn-cs"/>
              </a:rPr>
              <a:t>Progressismo vs conservatorismo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it-IT" dirty="0">
              <a:latin typeface="+mn-lt"/>
              <a:cs typeface="+mn-cs"/>
            </a:endParaRPr>
          </a:p>
        </p:txBody>
      </p:sp>
      <p:pic>
        <p:nvPicPr>
          <p:cNvPr id="9222" name="Picture 2" descr="Risultati immagini per paradox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5156200"/>
            <a:ext cx="348615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11321</TotalTime>
  <Words>969</Words>
  <Application>Microsoft Office PowerPoint</Application>
  <PresentationFormat>Presentazione su schermo (4:3)</PresentationFormat>
  <Paragraphs>269</Paragraphs>
  <Slides>46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46</vt:i4>
      </vt:variant>
    </vt:vector>
  </HeadingPairs>
  <TitlesOfParts>
    <vt:vector size="47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3 grandi attività finanziarie</vt:lpstr>
      <vt:lpstr>Finanziario contro produttivo</vt:lpstr>
      <vt:lpstr>Presentazione standard di PowerPoint</vt:lpstr>
      <vt:lpstr> Grande vs piccolo/Nazionale vs estero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 nuovi concetti di   progressismo vs conservatore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Ma la sobrietà ci preoccupa</vt:lpstr>
      <vt:lpstr>Presentazione standard di PowerPoint</vt:lpstr>
      <vt:lpstr>La sfida del futuro</vt:lpstr>
      <vt:lpstr>Presentazione standard di PowerPoint</vt:lpstr>
      <vt:lpstr>COSTRUIRE UNA SOCIETA' MULTIOCCUPAZIONALE</vt:lpstr>
      <vt:lpstr>La società della multiattività</vt:lpstr>
      <vt:lpstr>Il ruolo fondamentale dell'economia pubblica</vt:lpstr>
      <vt:lpstr>Presentazione standard di PowerPoint</vt:lpstr>
      <vt:lpstr>Presentazione standard di PowerPoint</vt:lpstr>
      <vt:lpstr>Subito un milione di posti di lavoro congelando il debito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Franco</dc:creator>
  <cp:lastModifiedBy>Franco</cp:lastModifiedBy>
  <cp:revision>67</cp:revision>
  <dcterms:created xsi:type="dcterms:W3CDTF">2019-02-28T09:38:34Z</dcterms:created>
  <dcterms:modified xsi:type="dcterms:W3CDTF">2019-03-14T16:15:26Z</dcterms:modified>
</cp:coreProperties>
</file>