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98" r:id="rId2"/>
    <p:sldId id="299" r:id="rId3"/>
    <p:sldId id="256" r:id="rId4"/>
    <p:sldId id="304" r:id="rId5"/>
    <p:sldId id="323" r:id="rId6"/>
    <p:sldId id="258" r:id="rId7"/>
    <p:sldId id="305" r:id="rId8"/>
    <p:sldId id="324" r:id="rId9"/>
    <p:sldId id="260" r:id="rId10"/>
    <p:sldId id="306" r:id="rId11"/>
    <p:sldId id="325" r:id="rId12"/>
    <p:sldId id="262" r:id="rId13"/>
    <p:sldId id="307" r:id="rId14"/>
    <p:sldId id="326" r:id="rId15"/>
    <p:sldId id="264" r:id="rId16"/>
    <p:sldId id="308" r:id="rId17"/>
    <p:sldId id="327" r:id="rId18"/>
    <p:sldId id="266" r:id="rId19"/>
    <p:sldId id="309" r:id="rId20"/>
    <p:sldId id="328" r:id="rId21"/>
    <p:sldId id="268" r:id="rId22"/>
    <p:sldId id="310" r:id="rId23"/>
    <p:sldId id="329" r:id="rId24"/>
    <p:sldId id="270" r:id="rId25"/>
    <p:sldId id="311" r:id="rId26"/>
    <p:sldId id="330" r:id="rId27"/>
    <p:sldId id="272" r:id="rId28"/>
    <p:sldId id="312" r:id="rId29"/>
    <p:sldId id="331" r:id="rId30"/>
    <p:sldId id="274" r:id="rId31"/>
    <p:sldId id="313" r:id="rId32"/>
    <p:sldId id="332" r:id="rId33"/>
    <p:sldId id="276" r:id="rId34"/>
    <p:sldId id="314" r:id="rId35"/>
    <p:sldId id="333" r:id="rId36"/>
    <p:sldId id="278" r:id="rId37"/>
    <p:sldId id="315" r:id="rId38"/>
    <p:sldId id="334" r:id="rId39"/>
    <p:sldId id="280" r:id="rId40"/>
    <p:sldId id="316" r:id="rId41"/>
    <p:sldId id="335" r:id="rId42"/>
    <p:sldId id="282" r:id="rId43"/>
    <p:sldId id="317" r:id="rId44"/>
    <p:sldId id="336" r:id="rId45"/>
    <p:sldId id="303" r:id="rId46"/>
    <p:sldId id="318" r:id="rId47"/>
    <p:sldId id="319" r:id="rId48"/>
    <p:sldId id="320" r:id="rId49"/>
    <p:sldId id="322" r:id="rId50"/>
    <p:sldId id="302"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1"/>
    <p:restoredTop sz="94586"/>
  </p:normalViewPr>
  <p:slideViewPr>
    <p:cSldViewPr snapToGrid="0" snapToObjects="1">
      <p:cViewPr varScale="1">
        <p:scale>
          <a:sx n="72" d="100"/>
          <a:sy n="72" d="100"/>
        </p:scale>
        <p:origin x="904" y="200"/>
      </p:cViewPr>
      <p:guideLst>
        <p:guide orient="horz" pos="3072"/>
        <p:guide pos="40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6382271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613714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11620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41172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306535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1761965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288207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249908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316216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404661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54829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342741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162117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320382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163353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3712001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Tree>
    <p:extLst>
      <p:ext uri="{BB962C8B-B14F-4D97-AF65-F5344CB8AC3E}">
        <p14:creationId xmlns:p14="http://schemas.microsoft.com/office/powerpoint/2010/main" val="760522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50900" y="1270000"/>
            <a:ext cx="11303000" cy="3505200"/>
          </a:xfrm>
          <a:prstGeom prst="rect">
            <a:avLst/>
          </a:prstGeom>
        </p:spPr>
        <p:txBody>
          <a:bodyPr anchor="b"/>
          <a:lstStyle/>
          <a:p>
            <a:r>
              <a:t>Title Text</a:t>
            </a:r>
          </a:p>
        </p:txBody>
      </p:sp>
      <p:sp>
        <p:nvSpPr>
          <p:cNvPr id="12" name="Shape 12"/>
          <p:cNvSpPr>
            <a:spLocks noGrp="1"/>
          </p:cNvSpPr>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Shape 101"/>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2" name="Shape 10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hape 109"/>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825500" y="914400"/>
            <a:ext cx="11341100" cy="57404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787400" y="6807200"/>
            <a:ext cx="11430000" cy="1219200"/>
          </a:xfrm>
          <a:prstGeom prst="rect">
            <a:avLst/>
          </a:prstGeom>
        </p:spPr>
        <p:txBody>
          <a:bodyPr anchor="b"/>
          <a:lstStyle/>
          <a:p>
            <a:r>
              <a:t>Title Text</a:t>
            </a:r>
          </a:p>
        </p:txBody>
      </p:sp>
      <p:sp>
        <p:nvSpPr>
          <p:cNvPr id="22" name="Shape 22"/>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Shape 29"/>
          <p:cNvSpPr>
            <a:spLocks noGrp="1"/>
          </p:cNvSpPr>
          <p:nvPr>
            <p:ph type="title"/>
          </p:nvPr>
        </p:nvSpPr>
        <p:spPr>
          <a:xfrm>
            <a:off x="787400" y="3657600"/>
            <a:ext cx="11430000" cy="2438400"/>
          </a:xfrm>
          <a:prstGeom prst="rect">
            <a:avLst/>
          </a:prstGeom>
        </p:spPr>
        <p:txBody>
          <a:bodyPr/>
          <a:lstStyle/>
          <a:p>
            <a:r>
              <a:t>Title Text</a:t>
            </a:r>
          </a:p>
        </p:txBody>
      </p:sp>
      <p:sp>
        <p:nvSpPr>
          <p:cNvPr id="30" name="Shape 30"/>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Shape 37"/>
          <p:cNvSpPr>
            <a:spLocks noGrp="1"/>
          </p:cNvSpPr>
          <p:nvPr>
            <p:ph type="pic" sz="half" idx="13"/>
          </p:nvPr>
        </p:nvSpPr>
        <p:spPr>
          <a:xfrm>
            <a:off x="7200900" y="1257300"/>
            <a:ext cx="5016500" cy="7213600"/>
          </a:xfrm>
          <a:prstGeom prst="rect">
            <a:avLst/>
          </a:prstGeom>
          <a:ln w="9525">
            <a:round/>
          </a:ln>
        </p:spPr>
        <p:txBody>
          <a:bodyPr lIns="91439" tIns="45719" rIns="91439" bIns="45719" anchor="t">
            <a:noAutofit/>
          </a:bodyPr>
          <a:lstStyle/>
          <a:p>
            <a:endParaRPr/>
          </a:p>
        </p:txBody>
      </p:sp>
      <p:sp>
        <p:nvSpPr>
          <p:cNvPr id="38" name="Shape 38"/>
          <p:cNvSpPr>
            <a:spLocks noGrp="1"/>
          </p:cNvSpPr>
          <p:nvPr>
            <p:ph type="title"/>
          </p:nvPr>
        </p:nvSpPr>
        <p:spPr>
          <a:xfrm>
            <a:off x="787400" y="1384300"/>
            <a:ext cx="5638800" cy="3505200"/>
          </a:xfrm>
          <a:prstGeom prst="rect">
            <a:avLst/>
          </a:prstGeom>
        </p:spPr>
        <p:txBody>
          <a:bodyPr anchor="b"/>
          <a:lstStyle/>
          <a:p>
            <a:r>
              <a:t>Title Text</a:t>
            </a:r>
          </a:p>
        </p:txBody>
      </p:sp>
      <p:sp>
        <p:nvSpPr>
          <p:cNvPr id="39" name="Shape 39"/>
          <p:cNvSpPr>
            <a:spLocks noGrp="1"/>
          </p:cNvSpPr>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Shape 64"/>
          <p:cNvSpPr>
            <a:spLocks noGrp="1"/>
          </p:cNvSpPr>
          <p:nvPr>
            <p:ph type="pic" sz="half" idx="13"/>
          </p:nvPr>
        </p:nvSpPr>
        <p:spPr>
          <a:xfrm>
            <a:off x="7213600" y="2755900"/>
            <a:ext cx="5016500" cy="5715000"/>
          </a:xfrm>
          <a:prstGeom prst="rect">
            <a:avLst/>
          </a:prstGeom>
          <a:ln w="9525">
            <a:round/>
          </a:ln>
        </p:spPr>
        <p:txBody>
          <a:bodyPr lIns="91439" tIns="45719" rIns="91439" bIns="45719" anchor="t">
            <a:noAutofit/>
          </a:bodyPr>
          <a:lstStyle/>
          <a:p>
            <a:endParaRPr/>
          </a:p>
        </p:txBody>
      </p:sp>
      <p:sp>
        <p:nvSpPr>
          <p:cNvPr id="65" name="Shape 65"/>
          <p:cNvSpPr>
            <a:spLocks noGrp="1"/>
          </p:cNvSpPr>
          <p:nvPr>
            <p:ph type="title"/>
          </p:nvPr>
        </p:nvSpPr>
        <p:spPr>
          <a:prstGeom prst="rect">
            <a:avLst/>
          </a:prstGeom>
        </p:spPr>
        <p:txBody>
          <a:bodyPr/>
          <a:lstStyle/>
          <a:p>
            <a:r>
              <a:t>Title Text</a:t>
            </a:r>
          </a:p>
        </p:txBody>
      </p:sp>
      <p:sp>
        <p:nvSpPr>
          <p:cNvPr id="66" name="Shape 66"/>
          <p:cNvSpPr>
            <a:spLocks noGrp="1"/>
          </p:cNvSpPr>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Shape 74"/>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Shape 82"/>
          <p:cNvSpPr>
            <a:spLocks noGrp="1"/>
          </p:cNvSpPr>
          <p:nvPr>
            <p:ph type="pic" sz="quarter" idx="13"/>
          </p:nvPr>
        </p:nvSpPr>
        <p:spPr>
          <a:xfrm>
            <a:off x="6858000" y="5105400"/>
            <a:ext cx="5321300" cy="3381384"/>
          </a:xfrm>
          <a:prstGeom prst="rect">
            <a:avLst/>
          </a:prstGeom>
          <a:ln w="9525">
            <a:round/>
          </a:ln>
        </p:spPr>
        <p:txBody>
          <a:bodyPr lIns="91439" tIns="45719" rIns="91439" bIns="45719" anchor="t">
            <a:noAutofit/>
          </a:bodyPr>
          <a:lstStyle/>
          <a:p>
            <a:endParaRPr/>
          </a:p>
        </p:txBody>
      </p:sp>
      <p:sp>
        <p:nvSpPr>
          <p:cNvPr id="83" name="Shape 83"/>
          <p:cNvSpPr>
            <a:spLocks noGrp="1"/>
          </p:cNvSpPr>
          <p:nvPr>
            <p:ph type="pic" sz="quarter" idx="14"/>
          </p:nvPr>
        </p:nvSpPr>
        <p:spPr>
          <a:xfrm>
            <a:off x="6858000" y="1270000"/>
            <a:ext cx="5316292" cy="3378200"/>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half" idx="15"/>
          </p:nvPr>
        </p:nvSpPr>
        <p:spPr>
          <a:xfrm>
            <a:off x="1143000" y="1244600"/>
            <a:ext cx="5219700" cy="7213600"/>
          </a:xfrm>
          <a:prstGeom prst="rect">
            <a:avLst/>
          </a:prstGeom>
          <a:ln w="9525">
            <a:round/>
          </a:ln>
        </p:spPr>
        <p:txBody>
          <a:bodyPr lIns="91439" tIns="45719" rIns="91439" bIns="45719" anchor="t">
            <a:noAutofit/>
          </a:bodyPr>
          <a:lstStyle/>
          <a:p>
            <a:endParaRPr/>
          </a:p>
        </p:txBody>
      </p:sp>
      <p:sp>
        <p:nvSpPr>
          <p:cNvPr id="85" name="Shape 85"/>
          <p:cNvSpPr>
            <a:spLocks noGrp="1"/>
          </p:cNvSpPr>
          <p:nvPr>
            <p:ph type="sldNum" sz="quarter" idx="2"/>
          </p:nvPr>
        </p:nvSpPr>
        <p:spPr>
          <a:xfrm>
            <a:off x="12534899" y="9309100"/>
            <a:ext cx="312015" cy="312343"/>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Shape 92"/>
          <p:cNvSpPr>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–Johnny Appleseed</a:t>
            </a:r>
          </a:p>
        </p:txBody>
      </p:sp>
      <p:sp>
        <p:nvSpPr>
          <p:cNvPr id="93" name="Shape 93"/>
          <p:cNvSpPr>
            <a:spLocks noGrp="1"/>
          </p:cNvSpPr>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“Type a quote here.” </a:t>
            </a:r>
          </a:p>
        </p:txBody>
      </p:sp>
      <p:sp>
        <p:nvSpPr>
          <p:cNvPr id="94" name="Shape 94"/>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12536220" y="9309100"/>
            <a:ext cx="312015" cy="312343"/>
          </a:xfrm>
          <a:prstGeom prst="rect">
            <a:avLst/>
          </a:prstGeom>
          <a:ln w="12700">
            <a:miter lim="400000"/>
          </a:ln>
        </p:spPr>
        <p:txBody>
          <a:bodyPr wrap="none" lIns="50800" tIns="50800" rIns="50800" bIns="50800">
            <a:spAutoFit/>
          </a:bodyPr>
          <a:lstStyle>
            <a:lvl1pPr algn="r">
              <a:defRPr sz="14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14"/>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436032" y="7289865"/>
            <a:ext cx="12132735" cy="1368551"/>
          </a:xfrm>
        </p:spPr>
        <p:txBody>
          <a:bodyPr rtlCol="0">
            <a:noAutofit/>
          </a:bodyPr>
          <a:lstStyle/>
          <a:p>
            <a:pPr algn="ctr">
              <a:defRPr/>
            </a:pPr>
            <a:r>
              <a:rPr lang="en-GB" altLang="en-US" sz="5400" b="1" dirty="0">
                <a:solidFill>
                  <a:schemeClr val="accent3">
                    <a:lumMod val="20000"/>
                    <a:lumOff val="80000"/>
                  </a:schemeClr>
                </a:solidFill>
                <a:latin typeface="Papyrus" panose="020B0602040200020303" pitchFamily="34" charset="77"/>
                <a:ea typeface="Didot" charset="0"/>
                <a:cs typeface="Didot" charset="0"/>
              </a:rPr>
              <a:t>LA VIA CRUCIS</a:t>
            </a:r>
            <a:br>
              <a:rPr lang="en-GB" altLang="en-US" sz="4400" b="1" dirty="0">
                <a:solidFill>
                  <a:schemeClr val="tx1"/>
                </a:solidFill>
                <a:latin typeface="Didot" charset="0"/>
                <a:ea typeface="Didot" charset="0"/>
                <a:cs typeface="Didot" charset="0"/>
              </a:rPr>
            </a:br>
            <a:r>
              <a:rPr lang="it-IT" altLang="en-US" sz="3600" dirty="0">
                <a:solidFill>
                  <a:schemeClr val="accent4"/>
                </a:solidFill>
                <a:latin typeface="Times" pitchFamily="2" charset="0"/>
                <a:ea typeface="Didot" charset="0"/>
                <a:cs typeface="Didot" charset="0"/>
              </a:rPr>
              <a:t>al tempo del </a:t>
            </a:r>
            <a:r>
              <a:rPr lang="it-IT" altLang="en-US" sz="3600" b="1" dirty="0">
                <a:solidFill>
                  <a:schemeClr val="accent4"/>
                </a:solidFill>
                <a:latin typeface="Times" pitchFamily="2" charset="0"/>
                <a:ea typeface="Didot" charset="0"/>
                <a:cs typeface="Didot" charset="0"/>
              </a:rPr>
              <a:t>coronavirus</a:t>
            </a:r>
            <a:endParaRPr lang="en-US" altLang="en-US" sz="3600" b="1" dirty="0">
              <a:solidFill>
                <a:schemeClr val="accent4"/>
              </a:solidFill>
              <a:latin typeface="Times" pitchFamily="2" charset="0"/>
              <a:ea typeface="Didot" charset="0"/>
              <a:cs typeface="Didot"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6837" y="987612"/>
            <a:ext cx="3810232" cy="5791552"/>
          </a:xfrm>
          <a:prstGeom prst="rect">
            <a:avLst/>
          </a:prstGeom>
          <a:effectLst>
            <a:innerShdw blurRad="114300">
              <a:schemeClr val="accent5">
                <a:lumMod val="60000"/>
                <a:lumOff val="40000"/>
              </a:schemeClr>
            </a:innerShdw>
          </a:effectLst>
        </p:spPr>
      </p:pic>
    </p:spTree>
    <p:extLst>
      <p:ext uri="{BB962C8B-B14F-4D97-AF65-F5344CB8AC3E}">
        <p14:creationId xmlns:p14="http://schemas.microsoft.com/office/powerpoint/2010/main" val="569902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9457"/>
                                        </p:tgtEl>
                                        <p:attrNameLst>
                                          <p:attrName>style.visibility</p:attrName>
                                        </p:attrNameLst>
                                      </p:cBhvr>
                                      <p:to>
                                        <p:strVal val="visible"/>
                                      </p:to>
                                    </p:set>
                                    <p:anim calcmode="lin" valueType="num">
                                      <p:cBhvr>
                                        <p:cTn id="11" dur="1000" fill="hold"/>
                                        <p:tgtEl>
                                          <p:spTgt spid="19457"/>
                                        </p:tgtEl>
                                        <p:attrNameLst>
                                          <p:attrName>ppt_w</p:attrName>
                                        </p:attrNameLst>
                                      </p:cBhvr>
                                      <p:tavLst>
                                        <p:tav tm="0">
                                          <p:val>
                                            <p:fltVal val="0"/>
                                          </p:val>
                                        </p:tav>
                                        <p:tav tm="100000">
                                          <p:val>
                                            <p:strVal val="#ppt_w"/>
                                          </p:val>
                                        </p:tav>
                                      </p:tavLst>
                                    </p:anim>
                                    <p:anim calcmode="lin" valueType="num">
                                      <p:cBhvr>
                                        <p:cTn id="12" dur="1000" fill="hold"/>
                                        <p:tgtEl>
                                          <p:spTgt spid="19457"/>
                                        </p:tgtEl>
                                        <p:attrNameLst>
                                          <p:attrName>ppt_h</p:attrName>
                                        </p:attrNameLst>
                                      </p:cBhvr>
                                      <p:tavLst>
                                        <p:tav tm="0">
                                          <p:val>
                                            <p:fltVal val="0"/>
                                          </p:val>
                                        </p:tav>
                                        <p:tav tm="100000">
                                          <p:val>
                                            <p:strVal val="#ppt_h"/>
                                          </p:val>
                                        </p:tav>
                                      </p:tavLst>
                                    </p:anim>
                                    <p:animEffect transition="in" filter="fade">
                                      <p:cBhvr>
                                        <p:cTn id="13" dur="10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5792650"/>
            <a:ext cx="11494247" cy="2705892"/>
          </a:xfrm>
        </p:spPr>
        <p:txBody>
          <a:bodyPr>
            <a:noAutofit/>
          </a:bodyPr>
          <a:lstStyle/>
          <a:p>
            <a:pPr algn="ctr"/>
            <a:r>
              <a:rPr lang="it-IT" sz="3200" dirty="0">
                <a:solidFill>
                  <a:schemeClr val="accent3">
                    <a:lumMod val="20000"/>
                    <a:lumOff val="80000"/>
                  </a:schemeClr>
                </a:solidFill>
                <a:effectLst/>
                <a:latin typeface="Times" pitchFamily="2" charset="0"/>
              </a:rPr>
              <a:t>Siamo in Quaresima tempo di digiuno, ma quest’anno il digiuno è diverso. C’è un digiuno dei progetti, digiuno dei programmi, digiuno anche dei piaceri della vita sociale.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Il migliore atteggiamento è stare attenti e vivere profondamente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il  momento presente per scoprirne la ricchezza. </a:t>
            </a:r>
            <a:endParaRPr lang="it-IT" sz="3200" dirty="0">
              <a:solidFill>
                <a:srgbClr val="FF0000"/>
              </a:solidFill>
              <a:latin typeface="Times" pitchFamily="2" charset="0"/>
            </a:endParaRPr>
          </a:p>
        </p:txBody>
      </p:sp>
      <p:pic>
        <p:nvPicPr>
          <p:cNvPr id="5" name="Picture 4">
            <a:extLst>
              <a:ext uri="{FF2B5EF4-FFF2-40B4-BE49-F238E27FC236}">
                <a16:creationId xmlns:a16="http://schemas.microsoft.com/office/drawing/2014/main" id="{441FA672-ABBE-D548-B745-408A417461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0925" y="503473"/>
            <a:ext cx="8362950" cy="4678125"/>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83035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5760049"/>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a:t>
            </a:r>
            <a:r>
              <a:rPr lang="it-IT" sz="3200" dirty="0">
                <a:effectLst/>
                <a:latin typeface="Times" pitchFamily="2" charset="0"/>
              </a:rPr>
              <a:t> </a:t>
            </a:r>
            <a:r>
              <a:rPr lang="it-IT" sz="3200" dirty="0">
                <a:solidFill>
                  <a:srgbClr val="FF0000"/>
                </a:solidFill>
                <a:effectLst/>
                <a:latin typeface="Times" pitchFamily="2" charset="0"/>
              </a:rPr>
              <a:t>guariscici dalla nostra paura,</a:t>
            </a:r>
            <a:br>
              <a:rPr lang="it-IT" sz="3200" dirty="0">
                <a:solidFill>
                  <a:srgbClr val="FF0000"/>
                </a:solidFill>
                <a:effectLst/>
                <a:latin typeface="Times" pitchFamily="2" charset="0"/>
              </a:rPr>
            </a:br>
            <a:r>
              <a:rPr lang="it-IT" sz="3200" dirty="0">
                <a:solidFill>
                  <a:srgbClr val="FF0000"/>
                </a:solidFill>
                <a:effectLst/>
                <a:latin typeface="Times" pitchFamily="2" charset="0"/>
              </a:rPr>
              <a:t>che impedisce alle nazioni di lavorare insieme</a:t>
            </a:r>
            <a:br>
              <a:rPr lang="it-IT" sz="3200" dirty="0">
                <a:solidFill>
                  <a:srgbClr val="FF0000"/>
                </a:solidFill>
                <a:effectLst/>
                <a:latin typeface="Times" pitchFamily="2" charset="0"/>
              </a:rPr>
            </a:br>
            <a:r>
              <a:rPr lang="it-IT" sz="3200" dirty="0">
                <a:solidFill>
                  <a:srgbClr val="FF0000"/>
                </a:solidFill>
                <a:effectLst/>
                <a:latin typeface="Times" pitchFamily="2" charset="0"/>
              </a:rPr>
              <a:t>e ai vicini di aiutarsi reciprocamente.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52646"/>
            <a:ext cx="12317506"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algn="l"/>
            <a:r>
              <a:rPr lang="it-IT" sz="3200" dirty="0">
                <a:effectLst/>
                <a:latin typeface="Times" pitchFamily="2" charset="0"/>
              </a:rPr>
              <a:t>a.	Che nuova consapevolezza è sorta da questo “digiuno”?</a:t>
            </a:r>
          </a:p>
          <a:p>
            <a:pPr algn="l"/>
            <a:r>
              <a:rPr lang="it-IT" sz="3200" dirty="0">
                <a:effectLst/>
                <a:latin typeface="Times" pitchFamily="2" charset="0"/>
              </a:rPr>
              <a:t>b.	In che modo il Signore è venuto a cercarmi in questo tempo?</a:t>
            </a:r>
          </a:p>
          <a:p>
            <a:pPr algn="l"/>
            <a:endParaRPr lang="it-IT" sz="3200" dirty="0">
              <a:solidFill>
                <a:schemeClr val="accent6">
                  <a:lumMod val="40000"/>
                  <a:lumOff val="60000"/>
                </a:schemeClr>
              </a:solidFill>
              <a:effectLst/>
              <a:latin typeface="Times" pitchFamily="2" charset="0"/>
            </a:endParaRPr>
          </a:p>
        </p:txBody>
      </p:sp>
    </p:spTree>
    <p:extLst>
      <p:ext uri="{BB962C8B-B14F-4D97-AF65-F5344CB8AC3E}">
        <p14:creationId xmlns:p14="http://schemas.microsoft.com/office/powerpoint/2010/main" val="678852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Placeholder 139"/>
          <p:cNvPicPr>
            <a:picLocks noGrp="1"/>
          </p:cNvPicPr>
          <p:nvPr>
            <p:ph type="pic" idx="13"/>
          </p:nvPr>
        </p:nvPicPr>
        <p:blipFill>
          <a:blip r:embed="rId2"/>
          <a:stretch>
            <a:fillRect/>
          </a:stretch>
        </p:blipFill>
        <p:spPr>
          <a:xfrm>
            <a:off x="7462971" y="82586"/>
            <a:ext cx="5414829" cy="7672881"/>
          </a:xfrm>
          <a:prstGeom prst="rect">
            <a:avLst/>
          </a:prstGeom>
        </p:spPr>
      </p:pic>
      <p:sp>
        <p:nvSpPr>
          <p:cNvPr id="141" name="Shape 141"/>
          <p:cNvSpPr>
            <a:spLocks noGrp="1"/>
          </p:cNvSpPr>
          <p:nvPr>
            <p:ph type="title"/>
          </p:nvPr>
        </p:nvSpPr>
        <p:spPr>
          <a:xfrm>
            <a:off x="897465" y="2920511"/>
            <a:ext cx="5638801" cy="1997030"/>
          </a:xfrm>
          <a:prstGeom prst="rect">
            <a:avLst/>
          </a:prstGeom>
        </p:spPr>
        <p:txBody>
          <a:bodyPr>
            <a:noAutofit/>
          </a:bodyPr>
          <a:lstStyle/>
          <a:p>
            <a:pPr algn="ctr" defTabSz="397763">
              <a:tabLst>
                <a:tab pos="152400" algn="l"/>
              </a:tabLst>
              <a:defRPr sz="348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4</a:t>
            </a:r>
            <a:r>
              <a:rPr lang="es-ES" sz="4000" dirty="0">
                <a:solidFill>
                  <a:schemeClr val="accent4"/>
                </a:solidFill>
                <a:latin typeface="Papyrus" panose="020B0602040200020303" pitchFamily="34" charset="77"/>
              </a:rPr>
              <a:t> -</a:t>
            </a:r>
            <a:r>
              <a:rPr lang="it-IT" sz="4000" dirty="0">
                <a:solidFill>
                  <a:schemeClr val="accent4"/>
                </a:solidFill>
                <a:latin typeface="Papyrus" panose="020B0602040200020303" pitchFamily="34" charset="77"/>
              </a:rPr>
              <a:t> </a:t>
            </a:r>
            <a:br>
              <a:rPr lang="it-IT" sz="4000" dirty="0">
                <a:solidFill>
                  <a:schemeClr val="tx1"/>
                </a:solidFill>
                <a:latin typeface="Papyrus" panose="020B0602040200020303" pitchFamily="34" charset="77"/>
              </a:rPr>
            </a:br>
            <a:r>
              <a:rPr lang="it-IT" sz="4000" b="1" dirty="0">
                <a:solidFill>
                  <a:schemeClr val="accent4"/>
                </a:solidFill>
                <a:effectLst/>
                <a:latin typeface="Papyrus" panose="020B0602040200020303" pitchFamily="34" charset="77"/>
              </a:rPr>
              <a:t>Gesù Incontra</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 sua madre</a:t>
            </a:r>
          </a:p>
        </p:txBody>
      </p:sp>
      <p:sp>
        <p:nvSpPr>
          <p:cNvPr id="2" name="Rectangle 1">
            <a:extLst>
              <a:ext uri="{FF2B5EF4-FFF2-40B4-BE49-F238E27FC236}">
                <a16:creationId xmlns:a16="http://schemas.microsoft.com/office/drawing/2014/main" id="{B85D4F6A-F1CD-484A-B95B-3F45E4FFE850}"/>
              </a:ext>
            </a:extLst>
          </p:cNvPr>
          <p:cNvSpPr/>
          <p:nvPr/>
        </p:nvSpPr>
        <p:spPr>
          <a:xfrm>
            <a:off x="457199" y="8049325"/>
            <a:ext cx="12158133"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«Simeone parlò a Maria, sua madre: "Egli è qui per la rovina e la risurrezione di molti in Israele…. E anche a te una spada trafiggerà l'anima"». </a:t>
            </a:r>
          </a:p>
          <a:p>
            <a:r>
              <a:rPr lang="it-IT" sz="2800" dirty="0">
                <a:solidFill>
                  <a:schemeClr val="accent3">
                    <a:lumMod val="20000"/>
                    <a:lumOff val="80000"/>
                  </a:schemeClr>
                </a:solidFill>
                <a:effectLst/>
                <a:latin typeface="Times" pitchFamily="2" charset="0"/>
                <a:ea typeface="Times New Roman" panose="02020603050405020304" pitchFamily="18" charset="0"/>
              </a:rPr>
              <a:t>(Lc 2, 34-35. 51) </a:t>
            </a:r>
          </a:p>
        </p:txBody>
      </p:sp>
      <p:sp>
        <p:nvSpPr>
          <p:cNvPr id="6" name="Rectangle 5">
            <a:extLst>
              <a:ext uri="{FF2B5EF4-FFF2-40B4-BE49-F238E27FC236}">
                <a16:creationId xmlns:a16="http://schemas.microsoft.com/office/drawing/2014/main" id="{12531E45-0206-1A49-9F6E-1D034F1BDA95}"/>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1000" fill="hold"/>
                                        <p:tgtEl>
                                          <p:spTgt spid="141"/>
                                        </p:tgtEl>
                                        <p:attrNameLst>
                                          <p:attrName>ppt_w</p:attrName>
                                        </p:attrNameLst>
                                      </p:cBhvr>
                                      <p:tavLst>
                                        <p:tav tm="0">
                                          <p:val>
                                            <p:fltVal val="0"/>
                                          </p:val>
                                        </p:tav>
                                        <p:tav tm="100000">
                                          <p:val>
                                            <p:strVal val="#ppt_w"/>
                                          </p:val>
                                        </p:tav>
                                      </p:tavLst>
                                    </p:anim>
                                    <p:anim calcmode="lin" valueType="num">
                                      <p:cBhvr>
                                        <p:cTn id="8" dur="1000" fill="hold"/>
                                        <p:tgtEl>
                                          <p:spTgt spid="141"/>
                                        </p:tgtEl>
                                        <p:attrNameLst>
                                          <p:attrName>ppt_h</p:attrName>
                                        </p:attrNameLst>
                                      </p:cBhvr>
                                      <p:tavLst>
                                        <p:tav tm="0">
                                          <p:val>
                                            <p:fltVal val="0"/>
                                          </p:val>
                                        </p:tav>
                                        <p:tav tm="100000">
                                          <p:val>
                                            <p:strVal val="#ppt_h"/>
                                          </p:val>
                                        </p:tav>
                                      </p:tavLst>
                                    </p:anim>
                                    <p:animEffect transition="in" filter="fade">
                                      <p:cBhvr>
                                        <p:cTn id="9" dur="1000"/>
                                        <p:tgtEl>
                                          <p:spTgt spid="141"/>
                                        </p:tgtEl>
                                      </p:cBhvr>
                                    </p:animEffect>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4" y="5308239"/>
            <a:ext cx="11494247" cy="2578847"/>
          </a:xfrm>
        </p:spPr>
        <p:txBody>
          <a:bodyPr>
            <a:noAutofit/>
          </a:bodyPr>
          <a:lstStyle/>
          <a:p>
            <a:pPr algn="ctr"/>
            <a:r>
              <a:rPr lang="it-IT" sz="3200" dirty="0">
                <a:solidFill>
                  <a:schemeClr val="accent3">
                    <a:lumMod val="20000"/>
                    <a:lumOff val="80000"/>
                  </a:schemeClr>
                </a:solidFill>
                <a:effectLst/>
                <a:latin typeface="Times" pitchFamily="2" charset="0"/>
              </a:rPr>
              <a:t>L’umanità in questi giorni del coronavirus, é come una madre che sente il grido della paura, lo custodisce amaro nel cuore, ma non rimane inerme. Mette in moto tutte le possibilità di donazione che porta compresse per arrivare a tutti e poter dire: non temere! </a:t>
            </a:r>
            <a:endParaRPr lang="it-IT" sz="3200" dirty="0">
              <a:solidFill>
                <a:srgbClr val="FF0000"/>
              </a:solidFill>
              <a:latin typeface="Times" pitchFamily="2" charset="0"/>
            </a:endParaRPr>
          </a:p>
        </p:txBody>
      </p:sp>
      <p:pic>
        <p:nvPicPr>
          <p:cNvPr id="5" name="Picture 4">
            <a:extLst>
              <a:ext uri="{FF2B5EF4-FFF2-40B4-BE49-F238E27FC236}">
                <a16:creationId xmlns:a16="http://schemas.microsoft.com/office/drawing/2014/main" id="{A35179BD-01FB-E740-8389-20998ED10BB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385982" y="534494"/>
            <a:ext cx="4232833" cy="4280286"/>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5571529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5785013"/>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Grazie, Signore, per l’umanità capace di farsi madre. </a:t>
            </a:r>
            <a:br>
              <a:rPr lang="it-IT" sz="3200" dirty="0">
                <a:solidFill>
                  <a:srgbClr val="FF0000"/>
                </a:solidFill>
                <a:effectLst/>
                <a:latin typeface="Times" pitchFamily="2" charset="0"/>
              </a:rPr>
            </a:br>
            <a:r>
              <a:rPr lang="it-IT" sz="3200" dirty="0">
                <a:solidFill>
                  <a:srgbClr val="FF0000"/>
                </a:solidFill>
                <a:effectLst/>
                <a:latin typeface="Times" pitchFamily="2" charset="0"/>
              </a:rPr>
              <a:t>Per chi non resta a guardare ma trova il modo per farsi madre premurosa per qualcuno.</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65128"/>
            <a:ext cx="12317506"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Quale “grido” di sofferenza ho sentito in queste ultime settimane?</a:t>
            </a:r>
          </a:p>
          <a:p>
            <a:pPr marL="514350" indent="-514350" algn="l">
              <a:buFont typeface="+mj-lt"/>
              <a:buAutoNum type="alphaLcPeriod"/>
            </a:pPr>
            <a:r>
              <a:rPr lang="it-IT" sz="3200" dirty="0">
                <a:effectLst/>
                <a:latin typeface="Times" pitchFamily="2" charset="0"/>
              </a:rPr>
              <a:t>Cosa mi ha suscitato nel profondo?</a:t>
            </a:r>
          </a:p>
          <a:p>
            <a:pPr algn="l"/>
            <a:endParaRPr lang="it-IT" sz="3200" dirty="0">
              <a:solidFill>
                <a:schemeClr val="accent6">
                  <a:lumMod val="40000"/>
                  <a:lumOff val="60000"/>
                </a:schemeClr>
              </a:solidFill>
              <a:effectLst/>
              <a:latin typeface="Book Antiqua" panose="02040602050305030304" pitchFamily="18" charset="0"/>
            </a:endParaRPr>
          </a:p>
        </p:txBody>
      </p:sp>
    </p:spTree>
    <p:extLst>
      <p:ext uri="{BB962C8B-B14F-4D97-AF65-F5344CB8AC3E}">
        <p14:creationId xmlns:p14="http://schemas.microsoft.com/office/powerpoint/2010/main" val="12708859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Placeholder 146"/>
          <p:cNvPicPr>
            <a:picLocks noGrp="1"/>
          </p:cNvPicPr>
          <p:nvPr>
            <p:ph type="pic" idx="13"/>
          </p:nvPr>
        </p:nvPicPr>
        <p:blipFill>
          <a:blip r:embed="rId2"/>
          <a:stretch>
            <a:fillRect/>
          </a:stretch>
        </p:blipFill>
        <p:spPr>
          <a:xfrm>
            <a:off x="7463969" y="132657"/>
            <a:ext cx="5404442" cy="7656676"/>
          </a:xfrm>
          <a:prstGeom prst="rect">
            <a:avLst/>
          </a:prstGeom>
        </p:spPr>
      </p:pic>
      <p:sp>
        <p:nvSpPr>
          <p:cNvPr id="148" name="Shape 148"/>
          <p:cNvSpPr>
            <a:spLocks noGrp="1"/>
          </p:cNvSpPr>
          <p:nvPr>
            <p:ph type="title"/>
          </p:nvPr>
        </p:nvSpPr>
        <p:spPr>
          <a:xfrm>
            <a:off x="1104899" y="2932615"/>
            <a:ext cx="5397501" cy="2056760"/>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5</a:t>
            </a:r>
            <a:r>
              <a:rPr lang="es-ES" sz="4000" dirty="0">
                <a:solidFill>
                  <a:schemeClr val="accent4"/>
                </a:solidFill>
                <a:latin typeface="Papyrus" panose="020B0602040200020303" pitchFamily="34" charset="77"/>
              </a:rPr>
              <a:t>- </a:t>
            </a:r>
            <a:br>
              <a:rPr lang="es-ES" sz="4000" dirty="0">
                <a:solidFill>
                  <a:schemeClr val="accent4"/>
                </a:solidFill>
                <a:latin typeface="Papyrus" panose="020B0602040200020303" pitchFamily="34" charset="77"/>
              </a:rPr>
            </a:br>
            <a:r>
              <a:rPr lang="it-IT" sz="4000" b="1" dirty="0">
                <a:solidFill>
                  <a:schemeClr val="accent4"/>
                </a:solidFill>
                <a:effectLst/>
                <a:latin typeface="Papyrus" panose="020B0602040200020303" pitchFamily="34" charset="77"/>
              </a:rPr>
              <a:t>Simone di Cirene porta la croce di Gesù</a:t>
            </a:r>
          </a:p>
        </p:txBody>
      </p:sp>
      <p:sp>
        <p:nvSpPr>
          <p:cNvPr id="2" name="Rectangle 1">
            <a:extLst>
              <a:ext uri="{FF2B5EF4-FFF2-40B4-BE49-F238E27FC236}">
                <a16:creationId xmlns:a16="http://schemas.microsoft.com/office/drawing/2014/main" id="{3B853651-75F1-634B-BB52-BB996D004B60}"/>
              </a:ext>
            </a:extLst>
          </p:cNvPr>
          <p:cNvSpPr/>
          <p:nvPr/>
        </p:nvSpPr>
        <p:spPr>
          <a:xfrm>
            <a:off x="508000" y="8057642"/>
            <a:ext cx="11988800"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«Mentre uscivano, incontrarono un uomo di Cirene, chiamato Simone, che veniva dalla campagna, gli misero addosso la croce da portare dietro a Gesù». </a:t>
            </a:r>
          </a:p>
          <a:p>
            <a:r>
              <a:rPr lang="it-IT" sz="2800" dirty="0">
                <a:solidFill>
                  <a:schemeClr val="accent3">
                    <a:lumMod val="20000"/>
                    <a:lumOff val="80000"/>
                  </a:schemeClr>
                </a:solidFill>
                <a:effectLst/>
                <a:latin typeface="Times" pitchFamily="2" charset="0"/>
                <a:ea typeface="Times New Roman" panose="02020603050405020304" pitchFamily="18" charset="0"/>
              </a:rPr>
              <a:t>(Mt 27,32; Lc 23,26) </a:t>
            </a:r>
          </a:p>
        </p:txBody>
      </p:sp>
      <p:sp>
        <p:nvSpPr>
          <p:cNvPr id="6" name="Rectangle 5">
            <a:extLst>
              <a:ext uri="{FF2B5EF4-FFF2-40B4-BE49-F238E27FC236}">
                <a16:creationId xmlns:a16="http://schemas.microsoft.com/office/drawing/2014/main" id="{69323472-DE96-A149-A945-3F9731896542}"/>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fltVal val="0"/>
                                          </p:val>
                                        </p:tav>
                                        <p:tav tm="100000">
                                          <p:val>
                                            <p:strVal val="#ppt_w"/>
                                          </p:val>
                                        </p:tav>
                                      </p:tavLst>
                                    </p:anim>
                                    <p:anim calcmode="lin" valueType="num">
                                      <p:cBhvr>
                                        <p:cTn id="8" dur="1000" fill="hold"/>
                                        <p:tgtEl>
                                          <p:spTgt spid="148"/>
                                        </p:tgtEl>
                                        <p:attrNameLst>
                                          <p:attrName>ppt_h</p:attrName>
                                        </p:attrNameLst>
                                      </p:cBhvr>
                                      <p:tavLst>
                                        <p:tav tm="0">
                                          <p:val>
                                            <p:fltVal val="0"/>
                                          </p:val>
                                        </p:tav>
                                        <p:tav tm="100000">
                                          <p:val>
                                            <p:strVal val="#ppt_h"/>
                                          </p:val>
                                        </p:tav>
                                      </p:tavLst>
                                    </p:anim>
                                    <p:animEffect transition="in" filter="fade">
                                      <p:cBhvr>
                                        <p:cTn id="9" dur="1000"/>
                                        <p:tgtEl>
                                          <p:spTgt spid="148"/>
                                        </p:tgtEl>
                                      </p:cBhvr>
                                    </p:animEffect>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406399" y="5934634"/>
            <a:ext cx="12192000" cy="2043953"/>
          </a:xfrm>
        </p:spPr>
        <p:txBody>
          <a:bodyPr>
            <a:noAutofit/>
          </a:bodyPr>
          <a:lstStyle/>
          <a:p>
            <a:pPr algn="ctr"/>
            <a:r>
              <a:rPr lang="it-IT" sz="3200" dirty="0">
                <a:solidFill>
                  <a:schemeClr val="accent3">
                    <a:lumMod val="20000"/>
                    <a:lumOff val="80000"/>
                  </a:schemeClr>
                </a:solidFill>
                <a:effectLst/>
                <a:latin typeface="Times" pitchFamily="2" charset="0"/>
              </a:rPr>
              <a:t>Sembra che il virus temuto abbia messo la corona sulla voglia tutta umana di farsi prossimi!  C’è chi vuole metterci la vita a disposizione di tutti, c´é tanta solidarietá e amore in mezzo a noi. </a:t>
            </a:r>
            <a:endParaRPr lang="it-IT" sz="3200" dirty="0">
              <a:solidFill>
                <a:srgbClr val="FF0000"/>
              </a:solidFill>
              <a:latin typeface="Times" pitchFamily="2" charset="0"/>
            </a:endParaRPr>
          </a:p>
        </p:txBody>
      </p:sp>
      <p:pic>
        <p:nvPicPr>
          <p:cNvPr id="3" name="Picture 2">
            <a:extLst>
              <a:ext uri="{FF2B5EF4-FFF2-40B4-BE49-F238E27FC236}">
                <a16:creationId xmlns:a16="http://schemas.microsoft.com/office/drawing/2014/main" id="{E4331EC8-7AA4-F94D-9D52-31DAB587A1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1201" y="519957"/>
            <a:ext cx="7282397" cy="4854931"/>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21115483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6287025"/>
            <a:ext cx="11494247" cy="2014294"/>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Grazie Signore, per le mani di chi si mette</a:t>
            </a:r>
            <a:br>
              <a:rPr lang="it-IT" sz="3200" dirty="0">
                <a:solidFill>
                  <a:srgbClr val="FF0000"/>
                </a:solidFill>
                <a:effectLst/>
                <a:latin typeface="Times" pitchFamily="2" charset="0"/>
              </a:rPr>
            </a:br>
            <a:r>
              <a:rPr lang="it-IT" sz="3200" dirty="0">
                <a:solidFill>
                  <a:srgbClr val="FF0000"/>
                </a:solidFill>
                <a:effectLst/>
                <a:latin typeface="Times" pitchFamily="2" charset="0"/>
              </a:rPr>
              <a:t>a servizio rischiando la vita.</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69913"/>
            <a:ext cx="1231750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Hai pensato che la vita fosse bella nonostante gli orrori di questa pandemia?</a:t>
            </a:r>
          </a:p>
          <a:p>
            <a:pPr marL="514350" indent="-514350" algn="l">
              <a:buFont typeface="+mj-lt"/>
              <a:buAutoNum type="alphaLcPeriod"/>
            </a:pPr>
            <a:r>
              <a:rPr lang="it-IT" sz="3200" dirty="0">
                <a:effectLst/>
                <a:latin typeface="Times" pitchFamily="2" charset="0"/>
              </a:rPr>
              <a:t>Tanta solidarietà, amore e servizio ti parlano della presenza di Dio in questa crisi?</a:t>
            </a:r>
          </a:p>
        </p:txBody>
      </p:sp>
    </p:spTree>
    <p:extLst>
      <p:ext uri="{BB962C8B-B14F-4D97-AF65-F5344CB8AC3E}">
        <p14:creationId xmlns:p14="http://schemas.microsoft.com/office/powerpoint/2010/main" val="36781866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Placeholder 153"/>
          <p:cNvPicPr>
            <a:picLocks noGrp="1"/>
          </p:cNvPicPr>
          <p:nvPr>
            <p:ph type="pic" idx="13"/>
          </p:nvPr>
        </p:nvPicPr>
        <p:blipFill>
          <a:blip r:embed="rId2"/>
          <a:stretch>
            <a:fillRect/>
          </a:stretch>
        </p:blipFill>
        <p:spPr>
          <a:xfrm>
            <a:off x="7460420" y="83943"/>
            <a:ext cx="5430080" cy="7694757"/>
          </a:xfrm>
          <a:prstGeom prst="rect">
            <a:avLst/>
          </a:prstGeom>
        </p:spPr>
      </p:pic>
      <p:sp>
        <p:nvSpPr>
          <p:cNvPr id="155" name="Shape 155"/>
          <p:cNvSpPr>
            <a:spLocks noGrp="1"/>
          </p:cNvSpPr>
          <p:nvPr>
            <p:ph type="title"/>
          </p:nvPr>
        </p:nvSpPr>
        <p:spPr>
          <a:xfrm>
            <a:off x="1245236" y="2906320"/>
            <a:ext cx="4964708" cy="2050002"/>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6</a:t>
            </a:r>
            <a:r>
              <a:rPr lang="es-ES"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La Veronica asciuga </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il volto a Gesù</a:t>
            </a:r>
          </a:p>
        </p:txBody>
      </p:sp>
      <p:sp>
        <p:nvSpPr>
          <p:cNvPr id="2" name="Rectangle 1">
            <a:extLst>
              <a:ext uri="{FF2B5EF4-FFF2-40B4-BE49-F238E27FC236}">
                <a16:creationId xmlns:a16="http://schemas.microsoft.com/office/drawing/2014/main" id="{5276D425-9C38-2F47-8787-CDC32DB6D12A}"/>
              </a:ext>
            </a:extLst>
          </p:cNvPr>
          <p:cNvSpPr/>
          <p:nvPr/>
        </p:nvSpPr>
        <p:spPr>
          <a:xfrm>
            <a:off x="294217" y="8078380"/>
            <a:ext cx="12416366"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«Non ha apparenza né bellezza per attirare i nostri sguardi, non splendore per potercene compiacere. Disprezzato e reietto dagli uomini». </a:t>
            </a:r>
          </a:p>
          <a:p>
            <a:r>
              <a:rPr lang="it-IT" sz="2800" dirty="0">
                <a:solidFill>
                  <a:schemeClr val="accent3">
                    <a:lumMod val="20000"/>
                    <a:lumOff val="80000"/>
                  </a:schemeClr>
                </a:solidFill>
                <a:effectLst/>
                <a:latin typeface="Times" pitchFamily="2" charset="0"/>
                <a:ea typeface="Times New Roman" panose="02020603050405020304" pitchFamily="18" charset="0"/>
              </a:rPr>
              <a:t>(</a:t>
            </a:r>
            <a:r>
              <a:rPr lang="it-IT" sz="2800" dirty="0" err="1">
                <a:solidFill>
                  <a:schemeClr val="accent3">
                    <a:lumMod val="20000"/>
                    <a:lumOff val="80000"/>
                  </a:schemeClr>
                </a:solidFill>
                <a:effectLst/>
                <a:latin typeface="Times" pitchFamily="2" charset="0"/>
                <a:ea typeface="Times New Roman" panose="02020603050405020304" pitchFamily="18" charset="0"/>
              </a:rPr>
              <a:t>Is</a:t>
            </a:r>
            <a:r>
              <a:rPr lang="it-IT" sz="2800" dirty="0">
                <a:solidFill>
                  <a:schemeClr val="accent3">
                    <a:lumMod val="20000"/>
                    <a:lumOff val="80000"/>
                  </a:schemeClr>
                </a:solidFill>
                <a:effectLst/>
                <a:latin typeface="Times" pitchFamily="2" charset="0"/>
                <a:ea typeface="Times New Roman" panose="02020603050405020304" pitchFamily="18" charset="0"/>
              </a:rPr>
              <a:t> 53,2-3) </a:t>
            </a:r>
          </a:p>
        </p:txBody>
      </p:sp>
      <p:sp>
        <p:nvSpPr>
          <p:cNvPr id="6" name="Rectangle 5">
            <a:extLst>
              <a:ext uri="{FF2B5EF4-FFF2-40B4-BE49-F238E27FC236}">
                <a16:creationId xmlns:a16="http://schemas.microsoft.com/office/drawing/2014/main" id="{2FBD84C2-5F66-2B47-8B9A-9596C57322E9}"/>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2000" fill="hold"/>
                                        <p:tgtEl>
                                          <p:spTgt spid="155"/>
                                        </p:tgtEl>
                                        <p:attrNameLst>
                                          <p:attrName>ppt_w</p:attrName>
                                        </p:attrNameLst>
                                      </p:cBhvr>
                                      <p:tavLst>
                                        <p:tav tm="0">
                                          <p:val>
                                            <p:fltVal val="0"/>
                                          </p:val>
                                        </p:tav>
                                        <p:tav tm="100000">
                                          <p:val>
                                            <p:strVal val="#ppt_w"/>
                                          </p:val>
                                        </p:tav>
                                      </p:tavLst>
                                    </p:anim>
                                    <p:anim calcmode="lin" valueType="num">
                                      <p:cBhvr>
                                        <p:cTn id="8" dur="2000" fill="hold"/>
                                        <p:tgtEl>
                                          <p:spTgt spid="155"/>
                                        </p:tgtEl>
                                        <p:attrNameLst>
                                          <p:attrName>ppt_h</p:attrName>
                                        </p:attrNameLst>
                                      </p:cBhvr>
                                      <p:tavLst>
                                        <p:tav tm="0">
                                          <p:val>
                                            <p:fltVal val="0"/>
                                          </p:val>
                                        </p:tav>
                                        <p:tav tm="100000">
                                          <p:val>
                                            <p:strVal val="#ppt_h"/>
                                          </p:val>
                                        </p:tav>
                                      </p:tavLst>
                                    </p:anim>
                                    <p:animEffect transition="in" filter="fade">
                                      <p:cBhvr>
                                        <p:cTn id="9" dur="2000"/>
                                        <p:tgtEl>
                                          <p:spTgt spid="155"/>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5266189"/>
            <a:ext cx="11494247" cy="3995391"/>
          </a:xfrm>
        </p:spPr>
        <p:txBody>
          <a:bodyPr>
            <a:noAutofit/>
          </a:bodyPr>
          <a:lstStyle/>
          <a:p>
            <a:pPr algn="ctr"/>
            <a:r>
              <a:rPr lang="it-IT" sz="3200" dirty="0">
                <a:solidFill>
                  <a:schemeClr val="accent3">
                    <a:lumMod val="20000"/>
                    <a:lumOff val="80000"/>
                  </a:schemeClr>
                </a:solidFill>
                <a:effectLst/>
                <a:latin typeface="Times" pitchFamily="2" charset="0"/>
              </a:rPr>
              <a:t>Sono in tanti che stanno percorrendo la via della Croce da protagonisti, spendendosi fino all’ultimo per dare speranza ad un popolo che sembra perderla.  Ricordiamo medici, infermieri e forze dell´ ordine.</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Noi vorremmo avvicinarci ad ognuno per poter asciugar loro il volto, con il lino della nostra gratitudine.</a:t>
            </a:r>
            <a:endParaRPr lang="it-IT" sz="3200" dirty="0">
              <a:solidFill>
                <a:srgbClr val="FF0000"/>
              </a:solidFill>
              <a:latin typeface="Times" pitchFamily="2" charset="0"/>
            </a:endParaRPr>
          </a:p>
        </p:txBody>
      </p:sp>
      <p:pic>
        <p:nvPicPr>
          <p:cNvPr id="3" name="Picture 2">
            <a:extLst>
              <a:ext uri="{FF2B5EF4-FFF2-40B4-BE49-F238E27FC236}">
                <a16:creationId xmlns:a16="http://schemas.microsoft.com/office/drawing/2014/main" id="{B4C38096-D8B6-D342-B6E9-56403CD6986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17003" y="489492"/>
            <a:ext cx="8370794" cy="3995390"/>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2702715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2"/>
          <p:cNvSpPr txBox="1">
            <a:spLocks noChangeArrowheads="1"/>
          </p:cNvSpPr>
          <p:nvPr/>
        </p:nvSpPr>
        <p:spPr bwMode="auto">
          <a:xfrm>
            <a:off x="310726" y="4876800"/>
            <a:ext cx="12383347"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defTabSz="457200" eaLnBrk="0" fontAlgn="base" hangingPunct="0">
              <a:spcBef>
                <a:spcPct val="0"/>
              </a:spcBef>
              <a:spcAft>
                <a:spcPct val="0"/>
              </a:spcAft>
              <a:defRPr>
                <a:solidFill>
                  <a:schemeClr val="tx1"/>
                </a:solidFill>
                <a:latin typeface="Garamond" charset="0"/>
              </a:defRPr>
            </a:lvl6pPr>
            <a:lvl7pPr marL="2971800" indent="-228600" defTabSz="457200" eaLnBrk="0" fontAlgn="base" hangingPunct="0">
              <a:spcBef>
                <a:spcPct val="0"/>
              </a:spcBef>
              <a:spcAft>
                <a:spcPct val="0"/>
              </a:spcAft>
              <a:defRPr>
                <a:solidFill>
                  <a:schemeClr val="tx1"/>
                </a:solidFill>
                <a:latin typeface="Garamond" charset="0"/>
              </a:defRPr>
            </a:lvl7pPr>
            <a:lvl8pPr marL="3429000" indent="-228600" defTabSz="457200" eaLnBrk="0" fontAlgn="base" hangingPunct="0">
              <a:spcBef>
                <a:spcPct val="0"/>
              </a:spcBef>
              <a:spcAft>
                <a:spcPct val="0"/>
              </a:spcAft>
              <a:defRPr>
                <a:solidFill>
                  <a:schemeClr val="tx1"/>
                </a:solidFill>
                <a:latin typeface="Garamond" charset="0"/>
              </a:defRPr>
            </a:lvl8pPr>
            <a:lvl9pPr marL="3886200" indent="-228600" defTabSz="457200" eaLnBrk="0" fontAlgn="base" hangingPunct="0">
              <a:spcBef>
                <a:spcPct val="0"/>
              </a:spcBef>
              <a:spcAft>
                <a:spcPct val="0"/>
              </a:spcAft>
              <a:defRPr>
                <a:solidFill>
                  <a:schemeClr val="tx1"/>
                </a:solidFill>
                <a:latin typeface="Garamond" charset="0"/>
              </a:defRPr>
            </a:lvl9pPr>
          </a:lstStyle>
          <a:p>
            <a:endParaRPr lang="it-IT" sz="1050" b="1" dirty="0">
              <a:effectLst/>
            </a:endParaRPr>
          </a:p>
          <a:p>
            <a:r>
              <a:rPr lang="it-IT" sz="3600" dirty="0">
                <a:solidFill>
                  <a:schemeClr val="accent3">
                    <a:lumMod val="20000"/>
                    <a:lumOff val="80000"/>
                  </a:schemeClr>
                </a:solidFill>
                <a:effectLst/>
                <a:latin typeface="Times" pitchFamily="2" charset="0"/>
              </a:rPr>
              <a:t>Preghiamo:</a:t>
            </a:r>
          </a:p>
          <a:p>
            <a:r>
              <a:rPr lang="it-IT" sz="3600" dirty="0">
                <a:solidFill>
                  <a:schemeClr val="accent3">
                    <a:lumMod val="20000"/>
                    <a:lumOff val="80000"/>
                  </a:schemeClr>
                </a:solidFill>
                <a:effectLst/>
                <a:latin typeface="Times" pitchFamily="2" charset="0"/>
              </a:rPr>
              <a:t>Ti ringraziamo, Signore, perché non permetti mai</a:t>
            </a:r>
          </a:p>
          <a:p>
            <a:r>
              <a:rPr lang="it-IT" sz="3600" dirty="0">
                <a:solidFill>
                  <a:schemeClr val="accent3">
                    <a:lumMod val="20000"/>
                    <a:lumOff val="80000"/>
                  </a:schemeClr>
                </a:solidFill>
                <a:effectLst/>
                <a:latin typeface="Times" pitchFamily="2" charset="0"/>
              </a:rPr>
              <a:t>di attraversare la notte senza garantirci una Luce.</a:t>
            </a:r>
          </a:p>
          <a:p>
            <a:r>
              <a:rPr lang="it-IT" sz="3600" dirty="0">
                <a:solidFill>
                  <a:schemeClr val="accent3">
                    <a:lumMod val="20000"/>
                    <a:lumOff val="80000"/>
                  </a:schemeClr>
                </a:solidFill>
                <a:effectLst/>
                <a:latin typeface="Times" pitchFamily="2" charset="0"/>
              </a:rPr>
              <a:t>La metti da sempre nelle nostre mani,</a:t>
            </a:r>
          </a:p>
          <a:p>
            <a:r>
              <a:rPr lang="it-IT" sz="3600" dirty="0">
                <a:solidFill>
                  <a:schemeClr val="accent3">
                    <a:lumMod val="20000"/>
                    <a:lumOff val="80000"/>
                  </a:schemeClr>
                </a:solidFill>
                <a:effectLst/>
                <a:latin typeface="Times" pitchFamily="2" charset="0"/>
              </a:rPr>
              <a:t>ma aiutaci a cercarla e a trovarla,</a:t>
            </a:r>
          </a:p>
          <a:p>
            <a:r>
              <a:rPr lang="it-IT" sz="3600" dirty="0">
                <a:solidFill>
                  <a:schemeClr val="accent3">
                    <a:lumMod val="20000"/>
                    <a:lumOff val="80000"/>
                  </a:schemeClr>
                </a:solidFill>
                <a:effectLst/>
                <a:latin typeface="Times" pitchFamily="2" charset="0"/>
              </a:rPr>
              <a:t>ad accenderla e a custodirla,</a:t>
            </a:r>
          </a:p>
          <a:p>
            <a:r>
              <a:rPr lang="it-IT" sz="3600" dirty="0">
                <a:solidFill>
                  <a:schemeClr val="accent3">
                    <a:lumMod val="20000"/>
                    <a:lumOff val="80000"/>
                  </a:schemeClr>
                </a:solidFill>
                <a:effectLst/>
                <a:latin typeface="Times" pitchFamily="2" charset="0"/>
              </a:rPr>
              <a:t>perché dalla paura possa presto scaturire la speranza.</a:t>
            </a:r>
          </a:p>
          <a:p>
            <a:pPr algn="ctr"/>
            <a:endParaRPr lang="en-US" altLang="en-US" sz="4000" dirty="0">
              <a:latin typeface="Baskerville" charset="0"/>
              <a:ea typeface="Baskerville" charset="0"/>
              <a:cs typeface="Baskerville" charset="0"/>
            </a:endParaRPr>
          </a:p>
        </p:txBody>
      </p:sp>
      <p:pic>
        <p:nvPicPr>
          <p:cNvPr id="4" name="Picture 3">
            <a:extLst>
              <a:ext uri="{FF2B5EF4-FFF2-40B4-BE49-F238E27FC236}">
                <a16:creationId xmlns:a16="http://schemas.microsoft.com/office/drawing/2014/main" id="{FB1990CB-05E7-6846-809A-BE0D8FBAD0FA}"/>
              </a:ext>
            </a:extLst>
          </p:cNvPr>
          <p:cNvPicPr>
            <a:picLocks noChangeAspect="1"/>
          </p:cNvPicPr>
          <p:nvPr/>
        </p:nvPicPr>
        <p:blipFill rotWithShape="1">
          <a:blip r:embed="rId2">
            <a:extLst>
              <a:ext uri="{28A0092B-C50C-407E-A947-70E740481C1C}">
                <a14:useLocalDpi xmlns:a14="http://schemas.microsoft.com/office/drawing/2010/main" val="0"/>
              </a:ext>
            </a:extLst>
          </a:blip>
          <a:srcRect t="26700" b="4510"/>
          <a:stretch/>
        </p:blipFill>
        <p:spPr>
          <a:xfrm>
            <a:off x="2656841" y="546462"/>
            <a:ext cx="7691118" cy="3527162"/>
          </a:xfrm>
          <a:prstGeom prst="rect">
            <a:avLst/>
          </a:prstGeom>
        </p:spPr>
      </p:pic>
    </p:spTree>
    <p:extLst>
      <p:ext uri="{BB962C8B-B14F-4D97-AF65-F5344CB8AC3E}">
        <p14:creationId xmlns:p14="http://schemas.microsoft.com/office/powerpoint/2010/main" val="400402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14337"/>
                                        </p:tgtEl>
                                        <p:attrNameLst>
                                          <p:attrName>style.visibility</p:attrName>
                                        </p:attrNameLst>
                                      </p:cBhvr>
                                      <p:to>
                                        <p:strVal val="visible"/>
                                      </p:to>
                                    </p:set>
                                    <p:anim calcmode="lin" valueType="num">
                                      <p:cBhvr>
                                        <p:cTn id="13" dur="2000" fill="hold"/>
                                        <p:tgtEl>
                                          <p:spTgt spid="14337"/>
                                        </p:tgtEl>
                                        <p:attrNameLst>
                                          <p:attrName>ppt_w</p:attrName>
                                        </p:attrNameLst>
                                      </p:cBhvr>
                                      <p:tavLst>
                                        <p:tav tm="0">
                                          <p:val>
                                            <p:fltVal val="0"/>
                                          </p:val>
                                        </p:tav>
                                        <p:tav tm="100000">
                                          <p:val>
                                            <p:strVal val="#ppt_w"/>
                                          </p:val>
                                        </p:tav>
                                      </p:tavLst>
                                    </p:anim>
                                    <p:anim calcmode="lin" valueType="num">
                                      <p:cBhvr>
                                        <p:cTn id="14" dur="2000" fill="hold"/>
                                        <p:tgtEl>
                                          <p:spTgt spid="14337"/>
                                        </p:tgtEl>
                                        <p:attrNameLst>
                                          <p:attrName>ppt_h</p:attrName>
                                        </p:attrNameLst>
                                      </p:cBhvr>
                                      <p:tavLst>
                                        <p:tav tm="0">
                                          <p:val>
                                            <p:fltVal val="0"/>
                                          </p:val>
                                        </p:tav>
                                        <p:tav tm="100000">
                                          <p:val>
                                            <p:strVal val="#ppt_h"/>
                                          </p:val>
                                        </p:tav>
                                      </p:tavLst>
                                    </p:anim>
                                    <p:animEffect transition="in" filter="fade">
                                      <p:cBhvr>
                                        <p:cTn id="15" dur="20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6215307"/>
            <a:ext cx="11494247" cy="2050159"/>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Grazie Signore, per le parole di chi ha il vaccino della speranza </a:t>
            </a:r>
            <a:br>
              <a:rPr lang="it-IT" sz="3200" dirty="0">
                <a:solidFill>
                  <a:srgbClr val="FF0000"/>
                </a:solidFill>
                <a:effectLst/>
                <a:latin typeface="Times" pitchFamily="2" charset="0"/>
              </a:rPr>
            </a:br>
            <a:r>
              <a:rPr lang="it-IT" sz="3200" dirty="0">
                <a:solidFill>
                  <a:srgbClr val="FF0000"/>
                </a:solidFill>
                <a:effectLst/>
                <a:latin typeface="Times" pitchFamily="2" charset="0"/>
              </a:rPr>
              <a:t>per vincere il virus della disperazione.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34054"/>
            <a:ext cx="1231750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Quali segni dì speranza, amore e della presenza di Dio scopri in questa crisi? </a:t>
            </a:r>
          </a:p>
          <a:p>
            <a:pPr marL="514350" indent="-514350" algn="l">
              <a:buFont typeface="+mj-lt"/>
              <a:buAutoNum type="alphaLcPeriod"/>
            </a:pPr>
            <a:r>
              <a:rPr lang="it-IT" sz="3200" dirty="0">
                <a:effectLst/>
                <a:latin typeface="Times" pitchFamily="2" charset="0"/>
              </a:rPr>
              <a:t>Come tu puoi essere segno della presenza di Dio per altre persone?</a:t>
            </a:r>
          </a:p>
          <a:p>
            <a:pPr algn="l"/>
            <a:endParaRPr lang="it-IT" sz="3200" dirty="0">
              <a:solidFill>
                <a:schemeClr val="accent6">
                  <a:lumMod val="40000"/>
                  <a:lumOff val="60000"/>
                </a:schemeClr>
              </a:solidFill>
              <a:effectLst/>
              <a:latin typeface="Times" pitchFamily="2" charset="0"/>
            </a:endParaRPr>
          </a:p>
        </p:txBody>
      </p:sp>
    </p:spTree>
    <p:extLst>
      <p:ext uri="{BB962C8B-B14F-4D97-AF65-F5344CB8AC3E}">
        <p14:creationId xmlns:p14="http://schemas.microsoft.com/office/powerpoint/2010/main" val="18647492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Placeholder 160"/>
          <p:cNvPicPr>
            <a:picLocks noGrp="1"/>
          </p:cNvPicPr>
          <p:nvPr>
            <p:ph type="pic" idx="13"/>
          </p:nvPr>
        </p:nvPicPr>
        <p:blipFill>
          <a:blip r:embed="rId2"/>
          <a:stretch>
            <a:fillRect/>
          </a:stretch>
        </p:blipFill>
        <p:spPr>
          <a:xfrm>
            <a:off x="7494230" y="65626"/>
            <a:ext cx="5402620" cy="7655974"/>
          </a:xfrm>
          <a:prstGeom prst="rect">
            <a:avLst/>
          </a:prstGeom>
        </p:spPr>
      </p:pic>
      <p:sp>
        <p:nvSpPr>
          <p:cNvPr id="162" name="Shape 162"/>
          <p:cNvSpPr>
            <a:spLocks noGrp="1"/>
          </p:cNvSpPr>
          <p:nvPr>
            <p:ph type="title"/>
          </p:nvPr>
        </p:nvSpPr>
        <p:spPr>
          <a:xfrm>
            <a:off x="1084908" y="2948332"/>
            <a:ext cx="5638800" cy="1890562"/>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7</a:t>
            </a:r>
            <a:r>
              <a:rPr lang="es-ES"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Gesù cade per la seconda volta</a:t>
            </a:r>
          </a:p>
        </p:txBody>
      </p:sp>
      <p:sp>
        <p:nvSpPr>
          <p:cNvPr id="2" name="Rectangle 1">
            <a:extLst>
              <a:ext uri="{FF2B5EF4-FFF2-40B4-BE49-F238E27FC236}">
                <a16:creationId xmlns:a16="http://schemas.microsoft.com/office/drawing/2014/main" id="{8E9231CD-F430-B042-81B3-05EEE4B093DE}"/>
              </a:ext>
            </a:extLst>
          </p:cNvPr>
          <p:cNvSpPr/>
          <p:nvPr/>
        </p:nvSpPr>
        <p:spPr>
          <a:xfrm>
            <a:off x="651933" y="7993227"/>
            <a:ext cx="11700933" cy="1508105"/>
          </a:xfrm>
          <a:prstGeom prst="rect">
            <a:avLst/>
          </a:prstGeom>
        </p:spPr>
        <p:txBody>
          <a:bodyPr wrap="square">
            <a:spAutoFit/>
          </a:bodyPr>
          <a:lstStyle/>
          <a:p>
            <a:r>
              <a:rPr lang="it-IT" sz="3600" dirty="0">
                <a:solidFill>
                  <a:schemeClr val="accent3">
                    <a:lumMod val="20000"/>
                    <a:lumOff val="80000"/>
                  </a:schemeClr>
                </a:solidFill>
                <a:effectLst/>
                <a:latin typeface="Times" pitchFamily="2" charset="0"/>
                <a:ea typeface="Times New Roman" panose="02020603050405020304" pitchFamily="18" charset="0"/>
              </a:rPr>
              <a:t>“</a:t>
            </a:r>
            <a:r>
              <a:rPr lang="it-IT" sz="2800" dirty="0">
                <a:solidFill>
                  <a:schemeClr val="accent3">
                    <a:lumMod val="20000"/>
                    <a:lumOff val="80000"/>
                  </a:schemeClr>
                </a:solidFill>
                <a:effectLst/>
                <a:latin typeface="Times" pitchFamily="2" charset="0"/>
                <a:ea typeface="Times New Roman" panose="02020603050405020304" pitchFamily="18" charset="0"/>
              </a:rPr>
              <a:t>Disprezzato e reietto dagli uomini, uomo dei dolori, familiare con il partire, come uno davanti al quale ci si copre la faccia” </a:t>
            </a:r>
          </a:p>
          <a:p>
            <a:r>
              <a:rPr lang="it-IT" sz="2800" dirty="0">
                <a:solidFill>
                  <a:schemeClr val="accent3">
                    <a:lumMod val="20000"/>
                    <a:lumOff val="80000"/>
                  </a:schemeClr>
                </a:solidFill>
                <a:effectLst/>
                <a:latin typeface="Times" pitchFamily="2" charset="0"/>
                <a:ea typeface="Times New Roman" panose="02020603050405020304" pitchFamily="18" charset="0"/>
              </a:rPr>
              <a:t>(</a:t>
            </a:r>
            <a:r>
              <a:rPr lang="it-IT" sz="2800" dirty="0" err="1">
                <a:solidFill>
                  <a:schemeClr val="accent3">
                    <a:lumMod val="20000"/>
                    <a:lumOff val="80000"/>
                  </a:schemeClr>
                </a:solidFill>
                <a:effectLst/>
                <a:latin typeface="Times" pitchFamily="2" charset="0"/>
                <a:ea typeface="Times New Roman" panose="02020603050405020304" pitchFamily="18" charset="0"/>
              </a:rPr>
              <a:t>Is</a:t>
            </a:r>
            <a:r>
              <a:rPr lang="it-IT" sz="2800" dirty="0">
                <a:solidFill>
                  <a:schemeClr val="accent3">
                    <a:lumMod val="20000"/>
                    <a:lumOff val="80000"/>
                  </a:schemeClr>
                </a:solidFill>
                <a:effectLst/>
                <a:latin typeface="Times" pitchFamily="2" charset="0"/>
                <a:ea typeface="Times New Roman" panose="02020603050405020304" pitchFamily="18" charset="0"/>
              </a:rPr>
              <a:t>. 53, 2-3.)</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561BEDE9-969A-6845-A52E-8A084E18B09C}"/>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Book Antiqua" panose="02040602050305030304" pitchFamily="18" charset="0"/>
                <a:ea typeface="Times New Roman" panose="02020603050405020304" pitchFamily="18" charset="0"/>
              </a:rPr>
              <a:t>Ti adoriamo o Cristo e ti benediciamo. </a:t>
            </a:r>
          </a:p>
          <a:p>
            <a:pPr algn="l"/>
            <a:r>
              <a:rPr lang="it-IT" sz="2200" dirty="0">
                <a:solidFill>
                  <a:schemeClr val="accent4"/>
                </a:solidFill>
                <a:effectLst/>
                <a:latin typeface="Book Antiqua" panose="02040602050305030304" pitchFamily="18"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2000" fill="hold"/>
                                        <p:tgtEl>
                                          <p:spTgt spid="162"/>
                                        </p:tgtEl>
                                        <p:attrNameLst>
                                          <p:attrName>ppt_w</p:attrName>
                                        </p:attrNameLst>
                                      </p:cBhvr>
                                      <p:tavLst>
                                        <p:tav tm="0">
                                          <p:val>
                                            <p:fltVal val="0"/>
                                          </p:val>
                                        </p:tav>
                                        <p:tav tm="100000">
                                          <p:val>
                                            <p:strVal val="#ppt_w"/>
                                          </p:val>
                                        </p:tav>
                                      </p:tavLst>
                                    </p:anim>
                                    <p:anim calcmode="lin" valueType="num">
                                      <p:cBhvr>
                                        <p:cTn id="8" dur="2000" fill="hold"/>
                                        <p:tgtEl>
                                          <p:spTgt spid="162"/>
                                        </p:tgtEl>
                                        <p:attrNameLst>
                                          <p:attrName>ppt_h</p:attrName>
                                        </p:attrNameLst>
                                      </p:cBhvr>
                                      <p:tavLst>
                                        <p:tav tm="0">
                                          <p:val>
                                            <p:fltVal val="0"/>
                                          </p:val>
                                        </p:tav>
                                        <p:tav tm="100000">
                                          <p:val>
                                            <p:strVal val="#ppt_h"/>
                                          </p:val>
                                        </p:tav>
                                      </p:tavLst>
                                    </p:anim>
                                    <p:animEffect transition="in" filter="fade">
                                      <p:cBhvr>
                                        <p:cTn id="9" dur="2000"/>
                                        <p:tgtEl>
                                          <p:spTgt spid="162"/>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5235450"/>
            <a:ext cx="11494247" cy="2850777"/>
          </a:xfrm>
        </p:spPr>
        <p:txBody>
          <a:bodyPr>
            <a:normAutofit/>
          </a:bodyPr>
          <a:lstStyle/>
          <a:p>
            <a:pPr algn="ctr"/>
            <a:r>
              <a:rPr lang="it-IT" sz="3200" dirty="0">
                <a:solidFill>
                  <a:schemeClr val="accent3">
                    <a:lumMod val="20000"/>
                    <a:lumOff val="80000"/>
                  </a:schemeClr>
                </a:solidFill>
                <a:effectLst/>
                <a:latin typeface="Times" pitchFamily="2" charset="0"/>
              </a:rPr>
              <a:t>Qual è la volontà di Dio in tempi di Coronavirus? Collaborare con Dio, amando gli altri e amando tutta la creazione,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incluso noi stessi.</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Prendere precauzioni ragionevoli, fare quello che le autorità ci dicono, non uscire di casa, può essere un atto d'amore.</a:t>
            </a:r>
            <a:endParaRPr lang="it-IT" sz="3200" dirty="0">
              <a:solidFill>
                <a:srgbClr val="FF0000"/>
              </a:solidFill>
              <a:latin typeface="Times" pitchFamily="2" charset="0"/>
            </a:endParaRPr>
          </a:p>
        </p:txBody>
      </p:sp>
      <p:pic>
        <p:nvPicPr>
          <p:cNvPr id="3" name="Picture 2">
            <a:extLst>
              <a:ext uri="{FF2B5EF4-FFF2-40B4-BE49-F238E27FC236}">
                <a16:creationId xmlns:a16="http://schemas.microsoft.com/office/drawing/2014/main" id="{0D9BB9B8-FBE1-0242-800B-41D70B68FE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7079" y="513430"/>
            <a:ext cx="9510642" cy="4237802"/>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099089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5282982"/>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guaritore di tutti,</a:t>
            </a:r>
            <a:br>
              <a:rPr lang="it-IT" sz="3200" dirty="0">
                <a:solidFill>
                  <a:srgbClr val="FF0000"/>
                </a:solidFill>
                <a:effectLst/>
                <a:latin typeface="Times" pitchFamily="2" charset="0"/>
              </a:rPr>
            </a:br>
            <a:r>
              <a:rPr lang="it-IT" sz="3200" dirty="0">
                <a:solidFill>
                  <a:srgbClr val="FF0000"/>
                </a:solidFill>
                <a:effectLst/>
                <a:latin typeface="Times" pitchFamily="2" charset="0"/>
              </a:rPr>
              <a:t>resta al nostro fianco</a:t>
            </a:r>
            <a:br>
              <a:rPr lang="it-IT" sz="3200" dirty="0">
                <a:solidFill>
                  <a:srgbClr val="FF0000"/>
                </a:solidFill>
                <a:effectLst/>
                <a:latin typeface="Times" pitchFamily="2" charset="0"/>
              </a:rPr>
            </a:br>
            <a:r>
              <a:rPr lang="it-IT" sz="3200" dirty="0">
                <a:solidFill>
                  <a:srgbClr val="FF0000"/>
                </a:solidFill>
                <a:effectLst/>
                <a:latin typeface="Times" pitchFamily="2" charset="0"/>
              </a:rPr>
              <a:t>in questo tempo di incertezza e di dolore.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60334"/>
            <a:ext cx="12317506"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u="sng" dirty="0">
              <a:solidFill>
                <a:schemeClr val="tx1"/>
              </a:solidFill>
              <a:effectLst/>
              <a:latin typeface="Times" pitchFamily="2" charset="0"/>
            </a:endParaRPr>
          </a:p>
          <a:p>
            <a:pPr marL="514350" indent="-514350" algn="l">
              <a:buFont typeface="+mj-lt"/>
              <a:buAutoNum type="alphaLcPeriod"/>
            </a:pPr>
            <a:r>
              <a:rPr lang="it-IT" sz="3200" dirty="0">
                <a:effectLst/>
                <a:latin typeface="Times" pitchFamily="2" charset="0"/>
              </a:rPr>
              <a:t>Chi ti aiuta ad alzarti quando sei caduto?</a:t>
            </a:r>
          </a:p>
          <a:p>
            <a:pPr marL="514350" indent="-514350" algn="l">
              <a:buFont typeface="+mj-lt"/>
              <a:buAutoNum type="alphaLcPeriod"/>
            </a:pPr>
            <a:r>
              <a:rPr lang="it-IT" sz="3200" dirty="0">
                <a:effectLst/>
                <a:latin typeface="Times" pitchFamily="2" charset="0"/>
              </a:rPr>
              <a:t>Come  aiuto chi </a:t>
            </a:r>
            <a:r>
              <a:rPr lang="it-IT" sz="3200" dirty="0" err="1">
                <a:effectLst/>
                <a:latin typeface="Times" pitchFamily="2" charset="0"/>
              </a:rPr>
              <a:t>é</a:t>
            </a:r>
            <a:r>
              <a:rPr lang="it-IT" sz="3200" dirty="0">
                <a:effectLst/>
                <a:latin typeface="Times" pitchFamily="2" charset="0"/>
              </a:rPr>
              <a:t> caduto per strada?</a:t>
            </a:r>
          </a:p>
        </p:txBody>
      </p:sp>
    </p:spTree>
    <p:extLst>
      <p:ext uri="{BB962C8B-B14F-4D97-AF65-F5344CB8AC3E}">
        <p14:creationId xmlns:p14="http://schemas.microsoft.com/office/powerpoint/2010/main" val="1348317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Placeholder 167"/>
          <p:cNvPicPr>
            <a:picLocks noGrp="1"/>
          </p:cNvPicPr>
          <p:nvPr>
            <p:ph type="pic" idx="13"/>
          </p:nvPr>
        </p:nvPicPr>
        <p:blipFill>
          <a:blip r:embed="rId2"/>
          <a:stretch>
            <a:fillRect/>
          </a:stretch>
        </p:blipFill>
        <p:spPr>
          <a:xfrm>
            <a:off x="7493001" y="67723"/>
            <a:ext cx="5397500" cy="7648963"/>
          </a:xfrm>
          <a:prstGeom prst="rect">
            <a:avLst/>
          </a:prstGeom>
        </p:spPr>
      </p:pic>
      <p:sp>
        <p:nvSpPr>
          <p:cNvPr id="169" name="Shape 169"/>
          <p:cNvSpPr>
            <a:spLocks noGrp="1"/>
          </p:cNvSpPr>
          <p:nvPr>
            <p:ph type="title"/>
          </p:nvPr>
        </p:nvSpPr>
        <p:spPr>
          <a:xfrm>
            <a:off x="1104900" y="2613866"/>
            <a:ext cx="5397500" cy="2556675"/>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8</a:t>
            </a:r>
            <a:r>
              <a:rPr lang="es-ES" sz="4000" dirty="0">
                <a:solidFill>
                  <a:schemeClr val="accent4"/>
                </a:solidFill>
                <a:latin typeface="Papyrus" panose="020B0602040200020303" pitchFamily="34" charset="77"/>
              </a:rPr>
              <a:t> -</a:t>
            </a:r>
            <a:endParaRPr sz="4000" dirty="0">
              <a:solidFill>
                <a:schemeClr val="accent4"/>
              </a:solidFill>
              <a:latin typeface="Papyrus" panose="020B0602040200020303" pitchFamily="34" charset="77"/>
            </a:endParaRPr>
          </a:p>
          <a:p>
            <a:pPr algn="ctr"/>
            <a:r>
              <a:rPr lang="it-IT" sz="4000" b="1" dirty="0">
                <a:solidFill>
                  <a:schemeClr val="accent4"/>
                </a:solidFill>
                <a:effectLst/>
                <a:latin typeface="Papyrus" panose="020B0602040200020303" pitchFamily="34" charset="77"/>
              </a:rPr>
              <a:t>Le donne di Gerusalemme </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piangono su Gesù</a:t>
            </a:r>
          </a:p>
        </p:txBody>
      </p:sp>
      <p:sp>
        <p:nvSpPr>
          <p:cNvPr id="2" name="Rectangle 1">
            <a:extLst>
              <a:ext uri="{FF2B5EF4-FFF2-40B4-BE49-F238E27FC236}">
                <a16:creationId xmlns:a16="http://schemas.microsoft.com/office/drawing/2014/main" id="{6A0D8C4B-DEC3-EB48-82C2-5E7F0F1164C3}"/>
              </a:ext>
            </a:extLst>
          </p:cNvPr>
          <p:cNvSpPr/>
          <p:nvPr/>
        </p:nvSpPr>
        <p:spPr>
          <a:xfrm>
            <a:off x="228598" y="8025189"/>
            <a:ext cx="12776202"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Gesù, voltatosi verso le donne, disse: “Figlie di Gerusalemme, </a:t>
            </a:r>
          </a:p>
          <a:p>
            <a:r>
              <a:rPr lang="it-IT" sz="2800" dirty="0">
                <a:solidFill>
                  <a:schemeClr val="accent3">
                    <a:lumMod val="20000"/>
                    <a:lumOff val="80000"/>
                  </a:schemeClr>
                </a:solidFill>
                <a:effectLst/>
                <a:latin typeface="Times" pitchFamily="2" charset="0"/>
                <a:ea typeface="Times New Roman" panose="02020603050405020304" pitchFamily="18" charset="0"/>
              </a:rPr>
              <a:t>non piangete su di me, ma su voi stesse e sui vostri figli”.</a:t>
            </a:r>
          </a:p>
          <a:p>
            <a:r>
              <a:rPr lang="it-IT" sz="2800" dirty="0">
                <a:solidFill>
                  <a:schemeClr val="accent3">
                    <a:lumMod val="20000"/>
                    <a:lumOff val="80000"/>
                  </a:schemeClr>
                </a:solidFill>
                <a:effectLst/>
                <a:latin typeface="Times" pitchFamily="2" charset="0"/>
                <a:ea typeface="Times New Roman" panose="02020603050405020304" pitchFamily="18" charset="0"/>
              </a:rPr>
              <a:t>( Lc 23, 27-29)</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492E362-7549-6B4C-A233-1906D86E1741}"/>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p:cTn id="7" dur="2000" fill="hold"/>
                                        <p:tgtEl>
                                          <p:spTgt spid="169"/>
                                        </p:tgtEl>
                                        <p:attrNameLst>
                                          <p:attrName>ppt_w</p:attrName>
                                        </p:attrNameLst>
                                      </p:cBhvr>
                                      <p:tavLst>
                                        <p:tav tm="0">
                                          <p:val>
                                            <p:fltVal val="0"/>
                                          </p:val>
                                        </p:tav>
                                        <p:tav tm="100000">
                                          <p:val>
                                            <p:strVal val="#ppt_w"/>
                                          </p:val>
                                        </p:tav>
                                      </p:tavLst>
                                    </p:anim>
                                    <p:anim calcmode="lin" valueType="num">
                                      <p:cBhvr>
                                        <p:cTn id="8" dur="2000" fill="hold"/>
                                        <p:tgtEl>
                                          <p:spTgt spid="169"/>
                                        </p:tgtEl>
                                        <p:attrNameLst>
                                          <p:attrName>ppt_h</p:attrName>
                                        </p:attrNameLst>
                                      </p:cBhvr>
                                      <p:tavLst>
                                        <p:tav tm="0">
                                          <p:val>
                                            <p:fltVal val="0"/>
                                          </p:val>
                                        </p:tav>
                                        <p:tav tm="100000">
                                          <p:val>
                                            <p:strVal val="#ppt_h"/>
                                          </p:val>
                                        </p:tav>
                                      </p:tavLst>
                                    </p:anim>
                                    <p:animEffect transition="in" filter="fade">
                                      <p:cBhvr>
                                        <p:cTn id="9" dur="2000"/>
                                        <p:tgtEl>
                                          <p:spTgt spid="169"/>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4908240"/>
            <a:ext cx="11494247" cy="2532470"/>
          </a:xfrm>
        </p:spPr>
        <p:txBody>
          <a:bodyPr>
            <a:normAutofit/>
          </a:bodyPr>
          <a:lstStyle/>
          <a:p>
            <a:pPr algn="ctr"/>
            <a:r>
              <a:rPr lang="it-IT" sz="3200" dirty="0">
                <a:solidFill>
                  <a:schemeClr val="accent3">
                    <a:lumMod val="20000"/>
                    <a:lumOff val="80000"/>
                  </a:schemeClr>
                </a:solidFill>
                <a:effectLst/>
                <a:latin typeface="Times" pitchFamily="2" charset="0"/>
              </a:rPr>
              <a:t>In questi giorni la leggiamo un po’ ovunque e forse la scriviamo anche noi “Andrà tutto bene” è un po’ la frase slogan dell’emergenza in cui siamo immersi.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Un richiamo al valore della speranza, che non finisce mai.</a:t>
            </a:r>
            <a:endParaRPr lang="it-IT" sz="3200" dirty="0">
              <a:solidFill>
                <a:srgbClr val="FF0000"/>
              </a:solidFill>
              <a:latin typeface="Times" pitchFamily="2" charset="0"/>
            </a:endParaRPr>
          </a:p>
        </p:txBody>
      </p:sp>
      <p:pic>
        <p:nvPicPr>
          <p:cNvPr id="3" name="Picture 2">
            <a:extLst>
              <a:ext uri="{FF2B5EF4-FFF2-40B4-BE49-F238E27FC236}">
                <a16:creationId xmlns:a16="http://schemas.microsoft.com/office/drawing/2014/main" id="{CF556F85-F00C-D146-AB15-F4A13611A1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1132" y="585691"/>
            <a:ext cx="6962536" cy="3766732"/>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426677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5282982"/>
            <a:ext cx="11494247" cy="2360477"/>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vieni ora in nostro aiuto,</a:t>
            </a:r>
            <a:br>
              <a:rPr lang="it-IT" sz="3200" dirty="0">
                <a:solidFill>
                  <a:srgbClr val="FF0000"/>
                </a:solidFill>
                <a:effectLst/>
                <a:latin typeface="Times" pitchFamily="2" charset="0"/>
              </a:rPr>
            </a:br>
            <a:r>
              <a:rPr lang="it-IT" sz="3200" dirty="0">
                <a:solidFill>
                  <a:srgbClr val="FF0000"/>
                </a:solidFill>
                <a:effectLst/>
                <a:latin typeface="Times" pitchFamily="2" charset="0"/>
              </a:rPr>
              <a:t>nel corso della pandemia da coronavirus,</a:t>
            </a:r>
            <a:br>
              <a:rPr lang="it-IT" sz="3200" dirty="0">
                <a:solidFill>
                  <a:srgbClr val="FF0000"/>
                </a:solidFill>
                <a:effectLst/>
                <a:latin typeface="Times" pitchFamily="2" charset="0"/>
              </a:rPr>
            </a:br>
            <a:r>
              <a:rPr lang="it-IT" sz="3200" dirty="0">
                <a:solidFill>
                  <a:srgbClr val="FF0000"/>
                </a:solidFill>
                <a:effectLst/>
                <a:latin typeface="Times" pitchFamily="2" charset="0"/>
              </a:rPr>
              <a:t>affinché possiamo sperimentare il tuo amore che guarisce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60334"/>
            <a:ext cx="12317506"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u="sng" dirty="0">
              <a:solidFill>
                <a:schemeClr val="tx1"/>
              </a:solidFill>
              <a:effectLst/>
              <a:latin typeface="Times" pitchFamily="2" charset="0"/>
            </a:endParaRPr>
          </a:p>
          <a:p>
            <a:pPr marL="514350" indent="-514350" algn="l">
              <a:buFont typeface="+mj-lt"/>
              <a:buAutoNum type="alphaLcPeriod"/>
            </a:pPr>
            <a:r>
              <a:rPr lang="it-IT" sz="3200" dirty="0">
                <a:effectLst/>
                <a:latin typeface="Times" pitchFamily="2" charset="0"/>
              </a:rPr>
              <a:t>Quali parole del Vangelo ti riempiono di speranza? </a:t>
            </a:r>
          </a:p>
          <a:p>
            <a:pPr marL="514350" indent="-514350" algn="l">
              <a:buFont typeface="+mj-lt"/>
              <a:buAutoNum type="alphaLcPeriod"/>
            </a:pPr>
            <a:r>
              <a:rPr lang="it-IT" sz="3200" dirty="0">
                <a:effectLst/>
                <a:latin typeface="Times" pitchFamily="2" charset="0"/>
              </a:rPr>
              <a:t>Cosa faccio per costruire un mondo migliore?</a:t>
            </a:r>
          </a:p>
        </p:txBody>
      </p:sp>
    </p:spTree>
    <p:extLst>
      <p:ext uri="{BB962C8B-B14F-4D97-AF65-F5344CB8AC3E}">
        <p14:creationId xmlns:p14="http://schemas.microsoft.com/office/powerpoint/2010/main" val="1331125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Placeholder 174"/>
          <p:cNvPicPr>
            <a:picLocks noGrp="1"/>
          </p:cNvPicPr>
          <p:nvPr>
            <p:ph type="pic" idx="13"/>
          </p:nvPr>
        </p:nvPicPr>
        <p:blipFill>
          <a:blip r:embed="rId2"/>
          <a:stretch>
            <a:fillRect/>
          </a:stretch>
        </p:blipFill>
        <p:spPr>
          <a:xfrm>
            <a:off x="7416799" y="94550"/>
            <a:ext cx="5397501" cy="7648342"/>
          </a:xfrm>
          <a:prstGeom prst="rect">
            <a:avLst/>
          </a:prstGeom>
        </p:spPr>
      </p:pic>
      <p:sp>
        <p:nvSpPr>
          <p:cNvPr id="176" name="Shape 176"/>
          <p:cNvSpPr>
            <a:spLocks noGrp="1"/>
          </p:cNvSpPr>
          <p:nvPr>
            <p:ph type="title"/>
          </p:nvPr>
        </p:nvSpPr>
        <p:spPr>
          <a:xfrm>
            <a:off x="897467" y="3388659"/>
            <a:ext cx="5638800" cy="2054964"/>
          </a:xfrm>
          <a:prstGeom prst="rect">
            <a:avLst/>
          </a:prstGeom>
        </p:spPr>
        <p:txBody>
          <a:bodyPr>
            <a:norm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9</a:t>
            </a:r>
            <a:r>
              <a:rPr lang="es-ES"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Gesù cade </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per la terza volta</a:t>
            </a:r>
            <a:endParaRPr lang="it-IT" sz="4000" dirty="0">
              <a:solidFill>
                <a:schemeClr val="accent4"/>
              </a:solidFill>
              <a:effectLst/>
              <a:latin typeface="Papyrus" panose="020B0602040200020303" pitchFamily="34" charset="77"/>
            </a:endParaRPr>
          </a:p>
        </p:txBody>
      </p:sp>
      <p:sp>
        <p:nvSpPr>
          <p:cNvPr id="2" name="Rectangle 1">
            <a:extLst>
              <a:ext uri="{FF2B5EF4-FFF2-40B4-BE49-F238E27FC236}">
                <a16:creationId xmlns:a16="http://schemas.microsoft.com/office/drawing/2014/main" id="{291573DD-38BE-C345-994E-5BC19A5CD2A3}"/>
              </a:ext>
            </a:extLst>
          </p:cNvPr>
          <p:cNvSpPr/>
          <p:nvPr/>
        </p:nvSpPr>
        <p:spPr>
          <a:xfrm>
            <a:off x="190500" y="7804527"/>
            <a:ext cx="12623800"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“Gesù Cristo, pur essendo di natura divina umiliò se stesso, rendendosi obbediente fino alla morte e alla morte di croce: per questo Dio lo ha esaltato”. </a:t>
            </a:r>
          </a:p>
          <a:p>
            <a:r>
              <a:rPr lang="it-IT" sz="2800" dirty="0">
                <a:solidFill>
                  <a:schemeClr val="accent3">
                    <a:lumMod val="20000"/>
                    <a:lumOff val="80000"/>
                  </a:schemeClr>
                </a:solidFill>
                <a:effectLst/>
                <a:latin typeface="Times" pitchFamily="2" charset="0"/>
                <a:ea typeface="Times New Roman" panose="02020603050405020304" pitchFamily="18" charset="0"/>
              </a:rPr>
              <a:t>(Fil. 21 5-9)</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A930144E-EA9D-BA4D-B8B5-B4F043A5082C}"/>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2000" fill="hold"/>
                                        <p:tgtEl>
                                          <p:spTgt spid="176"/>
                                        </p:tgtEl>
                                        <p:attrNameLst>
                                          <p:attrName>ppt_w</p:attrName>
                                        </p:attrNameLst>
                                      </p:cBhvr>
                                      <p:tavLst>
                                        <p:tav tm="0">
                                          <p:val>
                                            <p:fltVal val="0"/>
                                          </p:val>
                                        </p:tav>
                                        <p:tav tm="100000">
                                          <p:val>
                                            <p:strVal val="#ppt_w"/>
                                          </p:val>
                                        </p:tav>
                                      </p:tavLst>
                                    </p:anim>
                                    <p:anim calcmode="lin" valueType="num">
                                      <p:cBhvr>
                                        <p:cTn id="8" dur="2000" fill="hold"/>
                                        <p:tgtEl>
                                          <p:spTgt spid="176"/>
                                        </p:tgtEl>
                                        <p:attrNameLst>
                                          <p:attrName>ppt_h</p:attrName>
                                        </p:attrNameLst>
                                      </p:cBhvr>
                                      <p:tavLst>
                                        <p:tav tm="0">
                                          <p:val>
                                            <p:fltVal val="0"/>
                                          </p:val>
                                        </p:tav>
                                        <p:tav tm="100000">
                                          <p:val>
                                            <p:strVal val="#ppt_h"/>
                                          </p:val>
                                        </p:tav>
                                      </p:tavLst>
                                    </p:anim>
                                    <p:animEffect transition="in" filter="fade">
                                      <p:cBhvr>
                                        <p:cTn id="9" dur="2000"/>
                                        <p:tgtEl>
                                          <p:spTgt spid="176"/>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388471" y="5679635"/>
            <a:ext cx="12227857" cy="2352739"/>
          </a:xfrm>
        </p:spPr>
        <p:txBody>
          <a:bodyPr>
            <a:noAutofit/>
          </a:bodyPr>
          <a:lstStyle/>
          <a:p>
            <a:pPr algn="ctr"/>
            <a:r>
              <a:rPr lang="it-IT" sz="3200" dirty="0">
                <a:effectLst/>
                <a:latin typeface="Times" pitchFamily="2" charset="0"/>
              </a:rPr>
              <a:t>La parola pandemia è ormai di casa: </a:t>
            </a:r>
            <a:br>
              <a:rPr lang="it-IT" sz="3200" dirty="0">
                <a:effectLst/>
                <a:latin typeface="Times" pitchFamily="2" charset="0"/>
              </a:rPr>
            </a:br>
            <a:r>
              <a:rPr lang="it-IT" sz="3200" dirty="0">
                <a:effectLst/>
                <a:latin typeface="Times" pitchFamily="2" charset="0"/>
              </a:rPr>
              <a:t>vuol dire che siamo tutti chiamati ad essere solidali </a:t>
            </a:r>
            <a:br>
              <a:rPr lang="it-IT" sz="3200" dirty="0">
                <a:effectLst/>
                <a:latin typeface="Times" pitchFamily="2" charset="0"/>
              </a:rPr>
            </a:br>
            <a:r>
              <a:rPr lang="it-IT" sz="3200" dirty="0">
                <a:effectLst/>
                <a:latin typeface="Times" pitchFamily="2" charset="0"/>
              </a:rPr>
              <a:t>anche nella disgrazia, nell’ansia, </a:t>
            </a:r>
            <a:br>
              <a:rPr lang="it-IT" sz="3200" dirty="0">
                <a:effectLst/>
                <a:latin typeface="Times" pitchFamily="2" charset="0"/>
              </a:rPr>
            </a:br>
            <a:r>
              <a:rPr lang="it-IT" sz="3200" dirty="0">
                <a:effectLst/>
                <a:latin typeface="Times" pitchFamily="2" charset="0"/>
              </a:rPr>
              <a:t>nella preoccupazione nella speranza. </a:t>
            </a:r>
            <a:br>
              <a:rPr lang="it-IT" sz="3200" dirty="0">
                <a:effectLst/>
                <a:latin typeface="Times" pitchFamily="2" charset="0"/>
              </a:rPr>
            </a:br>
            <a:r>
              <a:rPr lang="it-IT" sz="3200" dirty="0">
                <a:effectLst/>
                <a:latin typeface="Times" pitchFamily="2" charset="0"/>
              </a:rPr>
              <a:t>Siamo chiamati a sentirci e mostrarci solidali gli uni degli altri.</a:t>
            </a:r>
            <a:endParaRPr lang="it-IT" sz="3200" dirty="0">
              <a:solidFill>
                <a:srgbClr val="FF0000"/>
              </a:solidFill>
              <a:latin typeface="Times" pitchFamily="2" charset="0"/>
            </a:endParaRPr>
          </a:p>
        </p:txBody>
      </p:sp>
      <p:pic>
        <p:nvPicPr>
          <p:cNvPr id="3" name="Picture 2">
            <a:extLst>
              <a:ext uri="{FF2B5EF4-FFF2-40B4-BE49-F238E27FC236}">
                <a16:creationId xmlns:a16="http://schemas.microsoft.com/office/drawing/2014/main" id="{B3BEB67E-6160-2441-BBED-09E9E11678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0906" y="495010"/>
            <a:ext cx="7002987" cy="4668658"/>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4298708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5426406"/>
            <a:ext cx="11494247" cy="2072363"/>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aiutaci a portare un messaggio di speranza ai poveri e ai sofferenti, per incontrare Te presente nei nostri fratelli</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24472"/>
            <a:ext cx="12317506"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u="sng" dirty="0">
              <a:solidFill>
                <a:schemeClr val="tx1"/>
              </a:solidFill>
              <a:effectLst/>
              <a:latin typeface="Times" pitchFamily="2" charset="0"/>
            </a:endParaRPr>
          </a:p>
          <a:p>
            <a:pPr marL="514350" indent="-514350" algn="l">
              <a:buFont typeface="+mj-lt"/>
              <a:buAutoNum type="alphaLcPeriod"/>
            </a:pPr>
            <a:r>
              <a:rPr lang="it-IT" sz="3200" dirty="0">
                <a:effectLst/>
                <a:latin typeface="Times" pitchFamily="2" charset="0"/>
              </a:rPr>
              <a:t>Come siamo uomini e donne portatrici di pace e speranza? </a:t>
            </a:r>
          </a:p>
          <a:p>
            <a:pPr marL="514350" indent="-514350" algn="l">
              <a:buFont typeface="+mj-lt"/>
              <a:buAutoNum type="alphaLcPeriod"/>
            </a:pPr>
            <a:r>
              <a:rPr lang="it-IT" sz="3200" dirty="0">
                <a:effectLst/>
                <a:latin typeface="Times" pitchFamily="2" charset="0"/>
              </a:rPr>
              <a:t>Siamo attenti a non allontanarci da Dio?</a:t>
            </a:r>
          </a:p>
        </p:txBody>
      </p:sp>
    </p:spTree>
    <p:extLst>
      <p:ext uri="{BB962C8B-B14F-4D97-AF65-F5344CB8AC3E}">
        <p14:creationId xmlns:p14="http://schemas.microsoft.com/office/powerpoint/2010/main" val="3995982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Placeholder 117"/>
          <p:cNvPicPr>
            <a:picLocks noGrp="1"/>
          </p:cNvPicPr>
          <p:nvPr>
            <p:ph type="pic" idx="13"/>
          </p:nvPr>
        </p:nvPicPr>
        <p:blipFill>
          <a:blip r:embed="rId2"/>
          <a:stretch>
            <a:fillRect/>
          </a:stretch>
        </p:blipFill>
        <p:spPr>
          <a:xfrm>
            <a:off x="7552267" y="57546"/>
            <a:ext cx="5417024" cy="7678177"/>
          </a:xfrm>
          <a:prstGeom prst="rect">
            <a:avLst/>
          </a:prstGeom>
        </p:spPr>
      </p:pic>
      <p:sp>
        <p:nvSpPr>
          <p:cNvPr id="119" name="Shape 119"/>
          <p:cNvSpPr>
            <a:spLocks noGrp="1"/>
          </p:cNvSpPr>
          <p:nvPr>
            <p:ph type="title"/>
          </p:nvPr>
        </p:nvSpPr>
        <p:spPr>
          <a:xfrm>
            <a:off x="981969" y="2624670"/>
            <a:ext cx="5844680" cy="2543928"/>
          </a:xfrm>
          <a:prstGeom prst="rect">
            <a:avLst/>
          </a:prstGeom>
        </p:spPr>
        <p:txBody>
          <a:bodyPr>
            <a:normAutofit/>
          </a:bodyPr>
          <a:lstStyle/>
          <a:p>
            <a:pPr algn="ctr" defTabSz="457200">
              <a:tabLst>
                <a:tab pos="177800" algn="l"/>
              </a:tabLst>
              <a:defRPr sz="4000">
                <a:solidFill>
                  <a:srgbClr val="941100"/>
                </a:solidFill>
                <a:effectLst/>
                <a:latin typeface="Verdana"/>
                <a:ea typeface="Verdana"/>
                <a:cs typeface="Verdana"/>
                <a:sym typeface="Verdana"/>
              </a:defRPr>
            </a:pPr>
            <a:r>
              <a:rPr lang="it-IT" sz="4000" dirty="0">
                <a:solidFill>
                  <a:schemeClr val="accent4"/>
                </a:solidFill>
                <a:latin typeface="Papyrus" panose="020B0602040200020303" pitchFamily="34" charset="77"/>
              </a:rPr>
              <a:t>- 1 -</a:t>
            </a:r>
            <a:r>
              <a:rPr sz="4000" dirty="0">
                <a:solidFill>
                  <a:schemeClr val="tx1"/>
                </a:solidFill>
                <a:latin typeface="Papyrus" panose="020B0602040200020303" pitchFamily="34" charset="77"/>
              </a:rPr>
              <a:t> </a:t>
            </a:r>
            <a:br>
              <a:rPr lang="it-IT" sz="4000" dirty="0">
                <a:solidFill>
                  <a:schemeClr val="tx1"/>
                </a:solidFill>
                <a:latin typeface="Papyrus" panose="020B0602040200020303" pitchFamily="34" charset="77"/>
              </a:rPr>
            </a:br>
            <a:r>
              <a:rPr lang="it-IT" sz="4000" dirty="0">
                <a:solidFill>
                  <a:schemeClr val="accent4"/>
                </a:solidFill>
                <a:latin typeface="Papyrus" panose="020B0602040200020303" pitchFamily="34" charset="77"/>
              </a:rPr>
              <a:t>Gesù è </a:t>
            </a:r>
            <a:br>
              <a:rPr lang="it-IT" sz="4000" dirty="0">
                <a:solidFill>
                  <a:schemeClr val="accent4"/>
                </a:solidFill>
                <a:latin typeface="Papyrus" panose="020B0602040200020303" pitchFamily="34" charset="77"/>
              </a:rPr>
            </a:br>
            <a:r>
              <a:rPr lang="it-IT" sz="4000" dirty="0">
                <a:solidFill>
                  <a:schemeClr val="accent4"/>
                </a:solidFill>
                <a:latin typeface="Papyrus" panose="020B0602040200020303" pitchFamily="34" charset="77"/>
              </a:rPr>
              <a:t>condannato </a:t>
            </a:r>
            <a:br>
              <a:rPr lang="it-IT" sz="4000" dirty="0">
                <a:solidFill>
                  <a:schemeClr val="accent4"/>
                </a:solidFill>
                <a:latin typeface="Papyrus" panose="020B0602040200020303" pitchFamily="34" charset="77"/>
              </a:rPr>
            </a:br>
            <a:r>
              <a:rPr lang="it-IT" sz="4000" dirty="0">
                <a:solidFill>
                  <a:schemeClr val="accent4"/>
                </a:solidFill>
                <a:latin typeface="Papyrus" panose="020B0602040200020303" pitchFamily="34" charset="77"/>
              </a:rPr>
              <a:t>a morte</a:t>
            </a:r>
            <a:r>
              <a:rPr sz="4000" b="0" dirty="0">
                <a:solidFill>
                  <a:schemeClr val="accent4"/>
                </a:solidFill>
                <a:latin typeface="Papyrus" panose="020B0602040200020303" pitchFamily="34" charset="77"/>
              </a:rPr>
              <a:t>.</a:t>
            </a:r>
          </a:p>
        </p:txBody>
      </p:sp>
      <p:sp>
        <p:nvSpPr>
          <p:cNvPr id="2" name="Rectangle 1">
            <a:extLst>
              <a:ext uri="{FF2B5EF4-FFF2-40B4-BE49-F238E27FC236}">
                <a16:creationId xmlns:a16="http://schemas.microsoft.com/office/drawing/2014/main" id="{76FB8D95-E3D1-C64D-93EE-F40D7996EA6E}"/>
              </a:ext>
            </a:extLst>
          </p:cNvPr>
          <p:cNvSpPr/>
          <p:nvPr/>
        </p:nvSpPr>
        <p:spPr>
          <a:xfrm>
            <a:off x="334639" y="8023850"/>
            <a:ext cx="12420069"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«Pilato disse: “Non trovo nessuna colpa in quest’uomo”. Nonostante questo, dopo aver fatto flagellare Gesù, lo consegnò ai soldati perché fosse crocifisso». </a:t>
            </a:r>
          </a:p>
          <a:p>
            <a:r>
              <a:rPr lang="it-IT" sz="2800" dirty="0">
                <a:solidFill>
                  <a:schemeClr val="accent3">
                    <a:lumMod val="20000"/>
                    <a:lumOff val="80000"/>
                  </a:schemeClr>
                </a:solidFill>
                <a:effectLst/>
                <a:latin typeface="Times" pitchFamily="2" charset="0"/>
                <a:ea typeface="Times New Roman" panose="02020603050405020304" pitchFamily="18" charset="0"/>
              </a:rPr>
              <a:t>(Lc 23,4; Mt 27,26) </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E94C516F-32E4-E14F-B61E-BB3FE36D15DE}"/>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Book Antiqua" panose="02040602050305030304" pitchFamily="18" charset="0"/>
                <a:ea typeface="Times New Roman" panose="02020603050405020304" pitchFamily="18" charset="0"/>
              </a:rPr>
              <a:t>Ti adoriamo o Cristo e ti benediciamo. </a:t>
            </a:r>
          </a:p>
          <a:p>
            <a:pPr algn="l"/>
            <a:r>
              <a:rPr lang="it-IT" sz="2200" dirty="0">
                <a:solidFill>
                  <a:schemeClr val="accent4"/>
                </a:solidFill>
                <a:effectLst/>
                <a:latin typeface="Book Antiqua" panose="02040602050305030304" pitchFamily="18"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dissolve">
                                      <p:cBhvr>
                                        <p:cTn id="7" dur="2000"/>
                                        <p:tgtEl>
                                          <p:spTgt spid="119"/>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Placeholder 181"/>
          <p:cNvPicPr>
            <a:picLocks noGrp="1"/>
          </p:cNvPicPr>
          <p:nvPr>
            <p:ph type="pic" idx="13"/>
          </p:nvPr>
        </p:nvPicPr>
        <p:blipFill>
          <a:blip r:embed="rId2"/>
          <a:stretch>
            <a:fillRect/>
          </a:stretch>
        </p:blipFill>
        <p:spPr>
          <a:xfrm>
            <a:off x="7431712" y="161897"/>
            <a:ext cx="5407988" cy="7661303"/>
          </a:xfrm>
          <a:prstGeom prst="rect">
            <a:avLst/>
          </a:prstGeom>
        </p:spPr>
      </p:pic>
      <p:sp>
        <p:nvSpPr>
          <p:cNvPr id="183" name="Shape 183"/>
          <p:cNvSpPr>
            <a:spLocks noGrp="1"/>
          </p:cNvSpPr>
          <p:nvPr>
            <p:ph type="title"/>
          </p:nvPr>
        </p:nvSpPr>
        <p:spPr>
          <a:xfrm>
            <a:off x="1261209" y="2984820"/>
            <a:ext cx="5085558" cy="2015455"/>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10</a:t>
            </a:r>
            <a:r>
              <a:rPr lang="es-ES"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Gesù è spogliato </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delle sue vesti</a:t>
            </a:r>
          </a:p>
        </p:txBody>
      </p:sp>
      <p:sp>
        <p:nvSpPr>
          <p:cNvPr id="2" name="Rectangle 1">
            <a:extLst>
              <a:ext uri="{FF2B5EF4-FFF2-40B4-BE49-F238E27FC236}">
                <a16:creationId xmlns:a16="http://schemas.microsoft.com/office/drawing/2014/main" id="{188C0900-34E1-7842-82B6-78F5414C9A28}"/>
              </a:ext>
            </a:extLst>
          </p:cNvPr>
          <p:cNvSpPr/>
          <p:nvPr/>
        </p:nvSpPr>
        <p:spPr>
          <a:xfrm>
            <a:off x="165100" y="7951922"/>
            <a:ext cx="12674600"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«I soldati si spartirono le sue vesti tirandole a sorte. La tunica era tessuta tutta d’un pezzo da cima a fondo. Perciò dissero tra loro: </a:t>
            </a:r>
          </a:p>
          <a:p>
            <a:r>
              <a:rPr lang="it-IT" sz="2800" dirty="0">
                <a:solidFill>
                  <a:schemeClr val="accent3">
                    <a:lumMod val="20000"/>
                    <a:lumOff val="80000"/>
                  </a:schemeClr>
                </a:solidFill>
                <a:effectLst/>
                <a:latin typeface="Times" pitchFamily="2" charset="0"/>
                <a:ea typeface="Times New Roman" panose="02020603050405020304" pitchFamily="18" charset="0"/>
              </a:rPr>
              <a:t>“Non stracciamola, ma tiriamo a sorte a¸ chi tocca”».  (Mt 27,34-35) </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A86439A6-B18C-BE4A-ACA4-8FDA9439FC6C}"/>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p:cTn id="7" dur="2000" fill="hold"/>
                                        <p:tgtEl>
                                          <p:spTgt spid="183"/>
                                        </p:tgtEl>
                                        <p:attrNameLst>
                                          <p:attrName>ppt_w</p:attrName>
                                        </p:attrNameLst>
                                      </p:cBhvr>
                                      <p:tavLst>
                                        <p:tav tm="0">
                                          <p:val>
                                            <p:fltVal val="0"/>
                                          </p:val>
                                        </p:tav>
                                        <p:tav tm="100000">
                                          <p:val>
                                            <p:strVal val="#ppt_w"/>
                                          </p:val>
                                        </p:tav>
                                      </p:tavLst>
                                    </p:anim>
                                    <p:anim calcmode="lin" valueType="num">
                                      <p:cBhvr>
                                        <p:cTn id="8" dur="2000" fill="hold"/>
                                        <p:tgtEl>
                                          <p:spTgt spid="183"/>
                                        </p:tgtEl>
                                        <p:attrNameLst>
                                          <p:attrName>ppt_h</p:attrName>
                                        </p:attrNameLst>
                                      </p:cBhvr>
                                      <p:tavLst>
                                        <p:tav tm="0">
                                          <p:val>
                                            <p:fltVal val="0"/>
                                          </p:val>
                                        </p:tav>
                                        <p:tav tm="100000">
                                          <p:val>
                                            <p:strVal val="#ppt_h"/>
                                          </p:val>
                                        </p:tav>
                                      </p:tavLst>
                                    </p:anim>
                                    <p:animEffect transition="in" filter="fade">
                                      <p:cBhvr>
                                        <p:cTn id="9" dur="2000"/>
                                        <p:tgtEl>
                                          <p:spTgt spid="18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4787155"/>
            <a:ext cx="11494247" cy="2456329"/>
          </a:xfrm>
        </p:spPr>
        <p:txBody>
          <a:bodyPr>
            <a:normAutofit/>
          </a:bodyPr>
          <a:lstStyle/>
          <a:p>
            <a:pPr algn="ctr"/>
            <a:r>
              <a:rPr lang="it-IT" sz="3200" dirty="0">
                <a:effectLst/>
                <a:latin typeface="Times" pitchFamily="2" charset="0"/>
              </a:rPr>
              <a:t>L’oggi ci sta mettendo a nudo.</a:t>
            </a:r>
            <a:br>
              <a:rPr lang="it-IT" sz="3200" dirty="0">
                <a:effectLst/>
                <a:latin typeface="Times" pitchFamily="2" charset="0"/>
              </a:rPr>
            </a:br>
            <a:br>
              <a:rPr lang="it-IT" sz="3200" dirty="0">
                <a:effectLst/>
                <a:latin typeface="Times" pitchFamily="2" charset="0"/>
              </a:rPr>
            </a:br>
            <a:r>
              <a:rPr lang="it-IT" sz="3200" dirty="0">
                <a:effectLst/>
                <a:latin typeface="Times" pitchFamily="2" charset="0"/>
              </a:rPr>
              <a:t>Da cima a fondo, dalla testa ai piedi, ci stiamo svelando a noi stessi per quello che siamo: creature fragili, con la fame e la sete di Amore.</a:t>
            </a:r>
            <a:endParaRPr lang="it-IT" sz="3200" dirty="0">
              <a:solidFill>
                <a:srgbClr val="FF0000"/>
              </a:solidFill>
              <a:latin typeface="Times" pitchFamily="2" charset="0"/>
            </a:endParaRPr>
          </a:p>
        </p:txBody>
      </p:sp>
      <p:pic>
        <p:nvPicPr>
          <p:cNvPr id="5" name="Picture 4">
            <a:extLst>
              <a:ext uri="{FF2B5EF4-FFF2-40B4-BE49-F238E27FC236}">
                <a16:creationId xmlns:a16="http://schemas.microsoft.com/office/drawing/2014/main" id="{F90106A1-E5DA-3444-82F7-C04912A7413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43593" y="491431"/>
            <a:ext cx="5717614" cy="3707516"/>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4461922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575982" y="5659489"/>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sii accanto alle famiglie dei malati e delle vittime. </a:t>
            </a:r>
            <a:br>
              <a:rPr lang="it-IT" sz="3200" dirty="0">
                <a:solidFill>
                  <a:srgbClr val="FF0000"/>
                </a:solidFill>
                <a:effectLst/>
                <a:latin typeface="Times" pitchFamily="2" charset="0"/>
              </a:rPr>
            </a:br>
            <a:r>
              <a:rPr lang="it-IT" sz="3200" dirty="0">
                <a:solidFill>
                  <a:srgbClr val="FF0000"/>
                </a:solidFill>
                <a:effectLst/>
                <a:latin typeface="Times" pitchFamily="2" charset="0"/>
              </a:rPr>
              <a:t>Nella loro preoccupazione e sofferenza,</a:t>
            </a:r>
            <a:br>
              <a:rPr lang="it-IT" sz="3200" dirty="0">
                <a:solidFill>
                  <a:srgbClr val="FF0000"/>
                </a:solidFill>
                <a:effectLst/>
                <a:latin typeface="Times" pitchFamily="2" charset="0"/>
              </a:rPr>
            </a:br>
            <a:r>
              <a:rPr lang="it-IT" sz="3200" dirty="0">
                <a:solidFill>
                  <a:srgbClr val="FF0000"/>
                </a:solidFill>
                <a:effectLst/>
                <a:latin typeface="Times" pitchFamily="2" charset="0"/>
              </a:rPr>
              <a:t>difendili dalla malattia e dalla disperazione.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96192"/>
            <a:ext cx="12317506"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Approfondisci la stazione: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Siamo vicini alle persone che soffrono? </a:t>
            </a:r>
          </a:p>
          <a:p>
            <a:pPr marL="514350" indent="-514350" algn="l">
              <a:buFont typeface="+mj-lt"/>
              <a:buAutoNum type="alphaLcPeriod"/>
            </a:pPr>
            <a:r>
              <a:rPr lang="it-IT" sz="3200" dirty="0">
                <a:effectLst/>
                <a:latin typeface="Times" pitchFamily="2" charset="0"/>
              </a:rPr>
              <a:t>Riconosciamo nei sofferenti il volto di Cristo?</a:t>
            </a:r>
          </a:p>
        </p:txBody>
      </p:sp>
    </p:spTree>
    <p:extLst>
      <p:ext uri="{BB962C8B-B14F-4D97-AF65-F5344CB8AC3E}">
        <p14:creationId xmlns:p14="http://schemas.microsoft.com/office/powerpoint/2010/main" val="41255849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Placeholder 188"/>
          <p:cNvPicPr>
            <a:picLocks noGrp="1"/>
          </p:cNvPicPr>
          <p:nvPr>
            <p:ph type="pic" idx="13"/>
          </p:nvPr>
        </p:nvPicPr>
        <p:blipFill>
          <a:blip r:embed="rId2"/>
          <a:stretch>
            <a:fillRect/>
          </a:stretch>
        </p:blipFill>
        <p:spPr>
          <a:xfrm>
            <a:off x="7467599" y="115805"/>
            <a:ext cx="5397501" cy="7647133"/>
          </a:xfrm>
          <a:prstGeom prst="rect">
            <a:avLst/>
          </a:prstGeom>
        </p:spPr>
      </p:pic>
      <p:sp>
        <p:nvSpPr>
          <p:cNvPr id="190" name="Shape 190"/>
          <p:cNvSpPr>
            <a:spLocks noGrp="1"/>
          </p:cNvSpPr>
          <p:nvPr>
            <p:ph type="title"/>
          </p:nvPr>
        </p:nvSpPr>
        <p:spPr>
          <a:xfrm>
            <a:off x="808109" y="2941510"/>
            <a:ext cx="6186021" cy="1995721"/>
          </a:xfrm>
          <a:prstGeom prst="rect">
            <a:avLst/>
          </a:prstGeom>
        </p:spPr>
        <p:txBody>
          <a:bodyPr>
            <a:norm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11</a:t>
            </a:r>
            <a:r>
              <a:rPr lang="es-ES"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Gesù è </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inchiodato sulla croce.</a:t>
            </a:r>
          </a:p>
        </p:txBody>
      </p:sp>
      <p:sp>
        <p:nvSpPr>
          <p:cNvPr id="2" name="Rectangle 1">
            <a:extLst>
              <a:ext uri="{FF2B5EF4-FFF2-40B4-BE49-F238E27FC236}">
                <a16:creationId xmlns:a16="http://schemas.microsoft.com/office/drawing/2014/main" id="{C7EFB1E9-CD15-DC43-99BE-EAD4B0E56856}"/>
              </a:ext>
            </a:extLst>
          </p:cNvPr>
          <p:cNvSpPr/>
          <p:nvPr/>
        </p:nvSpPr>
        <p:spPr>
          <a:xfrm>
            <a:off x="279400" y="7972715"/>
            <a:ext cx="12725400"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“E giunsero al luogo detto </a:t>
            </a:r>
            <a:r>
              <a:rPr lang="it-IT" sz="2800" dirty="0" err="1">
                <a:solidFill>
                  <a:schemeClr val="accent3">
                    <a:lumMod val="20000"/>
                    <a:lumOff val="80000"/>
                  </a:schemeClr>
                </a:solidFill>
                <a:effectLst/>
                <a:latin typeface="Times" pitchFamily="2" charset="0"/>
                <a:ea typeface="Times New Roman" panose="02020603050405020304" pitchFamily="18" charset="0"/>
              </a:rPr>
              <a:t>Golgota</a:t>
            </a:r>
            <a:r>
              <a:rPr lang="it-IT" sz="2800" dirty="0">
                <a:solidFill>
                  <a:schemeClr val="accent3">
                    <a:lumMod val="20000"/>
                    <a:lumOff val="80000"/>
                  </a:schemeClr>
                </a:solidFill>
                <a:effectLst/>
                <a:latin typeface="Times" pitchFamily="2" charset="0"/>
                <a:ea typeface="Times New Roman" panose="02020603050405020304" pitchFamily="18" charset="0"/>
              </a:rPr>
              <a:t>. Poi lo crocifissero. Era l’ora terza quando lo crocifissero. Gesù diceva. “Padre, perdona loro, perché non sanno quello che fanno!” (Mc 15, 22-25; Lc 23, 34)</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C916A92E-AED5-F94A-AC9D-D25ECFD2D365}"/>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p:cTn id="7" dur="2000" fill="hold"/>
                                        <p:tgtEl>
                                          <p:spTgt spid="190"/>
                                        </p:tgtEl>
                                        <p:attrNameLst>
                                          <p:attrName>ppt_w</p:attrName>
                                        </p:attrNameLst>
                                      </p:cBhvr>
                                      <p:tavLst>
                                        <p:tav tm="0">
                                          <p:val>
                                            <p:fltVal val="0"/>
                                          </p:val>
                                        </p:tav>
                                        <p:tav tm="100000">
                                          <p:val>
                                            <p:strVal val="#ppt_w"/>
                                          </p:val>
                                        </p:tav>
                                      </p:tavLst>
                                    </p:anim>
                                    <p:anim calcmode="lin" valueType="num">
                                      <p:cBhvr>
                                        <p:cTn id="8" dur="2000" fill="hold"/>
                                        <p:tgtEl>
                                          <p:spTgt spid="190"/>
                                        </p:tgtEl>
                                        <p:attrNameLst>
                                          <p:attrName>ppt_h</p:attrName>
                                        </p:attrNameLst>
                                      </p:cBhvr>
                                      <p:tavLst>
                                        <p:tav tm="0">
                                          <p:val>
                                            <p:fltVal val="0"/>
                                          </p:val>
                                        </p:tav>
                                        <p:tav tm="100000">
                                          <p:val>
                                            <p:strVal val="#ppt_h"/>
                                          </p:val>
                                        </p:tav>
                                      </p:tavLst>
                                    </p:anim>
                                    <p:animEffect transition="in" filter="fade">
                                      <p:cBhvr>
                                        <p:cTn id="9" dur="2000"/>
                                        <p:tgtEl>
                                          <p:spTgt spid="190"/>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5277770"/>
            <a:ext cx="11494247" cy="1983641"/>
          </a:xfrm>
        </p:spPr>
        <p:txBody>
          <a:bodyPr>
            <a:noAutofit/>
          </a:bodyPr>
          <a:lstStyle/>
          <a:p>
            <a:pPr algn="ctr"/>
            <a:r>
              <a:rPr lang="it-IT" sz="3200" dirty="0">
                <a:solidFill>
                  <a:schemeClr val="accent3">
                    <a:lumMod val="20000"/>
                    <a:lumOff val="80000"/>
                  </a:schemeClr>
                </a:solidFill>
                <a:effectLst/>
                <a:latin typeface="Times" pitchFamily="2" charset="0"/>
              </a:rPr>
              <a:t>Superata la tempesta, saremo capaci di ripensare i nostri stili di vita, di capire cosa ci è veramente indispensabile.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Di tornare a messa e scoprire che dono immenso è l’eucarestia.</a:t>
            </a:r>
            <a:endParaRPr lang="it-IT" sz="3200" dirty="0">
              <a:solidFill>
                <a:srgbClr val="FF0000"/>
              </a:solidFill>
              <a:latin typeface="Times" pitchFamily="2" charset="0"/>
            </a:endParaRPr>
          </a:p>
        </p:txBody>
      </p:sp>
      <p:pic>
        <p:nvPicPr>
          <p:cNvPr id="5" name="Picture 4">
            <a:extLst>
              <a:ext uri="{FF2B5EF4-FFF2-40B4-BE49-F238E27FC236}">
                <a16:creationId xmlns:a16="http://schemas.microsoft.com/office/drawing/2014/main" id="{A1E795CE-407E-C54A-BC7C-8F82AA5671D6}"/>
              </a:ext>
            </a:extLst>
          </p:cNvPr>
          <p:cNvPicPr>
            <a:picLocks noChangeAspect="1"/>
          </p:cNvPicPr>
          <p:nvPr/>
        </p:nvPicPr>
        <p:blipFill rotWithShape="1">
          <a:blip r:embed="rId2">
            <a:extLst>
              <a:ext uri="{28A0092B-C50C-407E-A947-70E740481C1C}">
                <a14:useLocalDpi xmlns:a14="http://schemas.microsoft.com/office/drawing/2010/main" val="0"/>
              </a:ext>
            </a:extLst>
          </a:blip>
          <a:srcRect t="8202"/>
          <a:stretch/>
        </p:blipFill>
        <p:spPr>
          <a:xfrm>
            <a:off x="3206376" y="591544"/>
            <a:ext cx="6592048" cy="4034250"/>
          </a:xfrm>
          <a:prstGeom prst="rect">
            <a:avLst/>
          </a:prstGeom>
        </p:spPr>
      </p:pic>
    </p:spTree>
    <p:extLst>
      <p:ext uri="{BB962C8B-B14F-4D97-AF65-F5344CB8AC3E}">
        <p14:creationId xmlns:p14="http://schemas.microsoft.com/office/powerpoint/2010/main" val="3896761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6225643"/>
            <a:ext cx="11494247" cy="3127303"/>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sii accanto ai medici, agli infermieri,</a:t>
            </a:r>
            <a:br>
              <a:rPr lang="it-IT" sz="3200" dirty="0">
                <a:solidFill>
                  <a:srgbClr val="FF0000"/>
                </a:solidFill>
                <a:effectLst/>
                <a:latin typeface="Times" pitchFamily="2" charset="0"/>
              </a:rPr>
            </a:br>
            <a:r>
              <a:rPr lang="it-IT" sz="3200" dirty="0">
                <a:solidFill>
                  <a:srgbClr val="FF0000"/>
                </a:solidFill>
                <a:effectLst/>
                <a:latin typeface="Times" pitchFamily="2" charset="0"/>
              </a:rPr>
              <a:t>ai ricercatori e a tutti i professionisti della salute</a:t>
            </a:r>
            <a:br>
              <a:rPr lang="it-IT" sz="3200" dirty="0">
                <a:solidFill>
                  <a:srgbClr val="FF0000"/>
                </a:solidFill>
                <a:effectLst/>
                <a:latin typeface="Times" pitchFamily="2" charset="0"/>
              </a:rPr>
            </a:br>
            <a:r>
              <a:rPr lang="it-IT" sz="3200" dirty="0">
                <a:solidFill>
                  <a:srgbClr val="FF0000"/>
                </a:solidFill>
                <a:effectLst/>
                <a:latin typeface="Times" pitchFamily="2" charset="0"/>
              </a:rPr>
              <a:t>che, correndo rischi per sé,</a:t>
            </a:r>
            <a:br>
              <a:rPr lang="it-IT" sz="3200" dirty="0">
                <a:solidFill>
                  <a:srgbClr val="FF0000"/>
                </a:solidFill>
                <a:effectLst/>
                <a:latin typeface="Times" pitchFamily="2" charset="0"/>
              </a:rPr>
            </a:br>
            <a:r>
              <a:rPr lang="it-IT" sz="3200" dirty="0">
                <a:solidFill>
                  <a:srgbClr val="FF0000"/>
                </a:solidFill>
                <a:effectLst/>
                <a:latin typeface="Times" pitchFamily="2" charset="0"/>
              </a:rPr>
              <a:t>cercano di curare ed aiutare le persone colpite.</a:t>
            </a:r>
            <a:br>
              <a:rPr lang="it-IT" sz="3200" dirty="0">
                <a:solidFill>
                  <a:srgbClr val="FF0000"/>
                </a:solidFill>
                <a:effectLst/>
                <a:latin typeface="Times" pitchFamily="2" charset="0"/>
              </a:rPr>
            </a:br>
            <a:r>
              <a:rPr lang="it-IT" sz="3200" dirty="0">
                <a:solidFill>
                  <a:srgbClr val="FF0000"/>
                </a:solidFill>
                <a:effectLst/>
                <a:latin typeface="Times" pitchFamily="2" charset="0"/>
              </a:rPr>
              <a:t>Possano conoscere la tua protezione e la tua pace.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51984"/>
            <a:ext cx="1231750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Approfondisci la stazione:</a:t>
            </a:r>
          </a:p>
          <a:p>
            <a:pPr algn="l"/>
            <a:endParaRPr lang="it-IT" sz="3200" u="sng" dirty="0">
              <a:solidFill>
                <a:schemeClr val="tx1"/>
              </a:solidFill>
              <a:effectLst/>
              <a:latin typeface="Times" pitchFamily="2" charset="0"/>
            </a:endParaRPr>
          </a:p>
          <a:p>
            <a:pPr marL="514350" indent="-514350" algn="l">
              <a:buFont typeface="+mj-lt"/>
              <a:buAutoNum type="alphaLcPeriod"/>
            </a:pPr>
            <a:r>
              <a:rPr lang="it-IT" sz="3200" dirty="0">
                <a:effectLst/>
                <a:latin typeface="Times" pitchFamily="2" charset="0"/>
              </a:rPr>
              <a:t>In quale situazione della mia vita mi sento anche io crocifisso come Gesù sulla croce?</a:t>
            </a:r>
          </a:p>
          <a:p>
            <a:pPr marL="514350" indent="-514350" algn="l">
              <a:buFont typeface="+mj-lt"/>
              <a:buAutoNum type="alphaLcPeriod"/>
            </a:pPr>
            <a:r>
              <a:rPr lang="it-IT" sz="3200" dirty="0">
                <a:effectLst/>
                <a:latin typeface="Times" pitchFamily="2" charset="0"/>
              </a:rPr>
              <a:t>Quando e come  ho crocifisso anche io Gesù nei miei atteggiamenti con i miei fratelli e sorelle?</a:t>
            </a:r>
          </a:p>
        </p:txBody>
      </p:sp>
    </p:spTree>
    <p:extLst>
      <p:ext uri="{BB962C8B-B14F-4D97-AF65-F5344CB8AC3E}">
        <p14:creationId xmlns:p14="http://schemas.microsoft.com/office/powerpoint/2010/main" val="1642270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Placeholder 195"/>
          <p:cNvPicPr>
            <a:picLocks noGrp="1"/>
          </p:cNvPicPr>
          <p:nvPr>
            <p:ph type="pic" idx="13"/>
          </p:nvPr>
        </p:nvPicPr>
        <p:blipFill>
          <a:blip r:embed="rId2"/>
          <a:stretch>
            <a:fillRect/>
          </a:stretch>
        </p:blipFill>
        <p:spPr>
          <a:xfrm>
            <a:off x="7449372" y="150348"/>
            <a:ext cx="5415729" cy="7672851"/>
          </a:xfrm>
          <a:prstGeom prst="rect">
            <a:avLst/>
          </a:prstGeom>
        </p:spPr>
      </p:pic>
      <p:sp>
        <p:nvSpPr>
          <p:cNvPr id="197" name="Shape 197"/>
          <p:cNvSpPr>
            <a:spLocks noGrp="1"/>
          </p:cNvSpPr>
          <p:nvPr>
            <p:ph type="title"/>
          </p:nvPr>
        </p:nvSpPr>
        <p:spPr>
          <a:xfrm>
            <a:off x="1358800" y="3220259"/>
            <a:ext cx="5143600" cy="1533028"/>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12</a:t>
            </a:r>
            <a:r>
              <a:rPr lang="es-ES" sz="4000" dirty="0">
                <a:solidFill>
                  <a:schemeClr val="accent4"/>
                </a:solidFill>
                <a:latin typeface="Papyrus" panose="020B0602040200020303" pitchFamily="34" charset="77"/>
              </a:rPr>
              <a:t> -</a:t>
            </a:r>
            <a:br>
              <a:rPr lang="it-IT" sz="4000" dirty="0">
                <a:solidFill>
                  <a:schemeClr val="accent4"/>
                </a:solidFill>
                <a:latin typeface="Papyrus" panose="020B0602040200020303" pitchFamily="34" charset="77"/>
              </a:rPr>
            </a:br>
            <a:r>
              <a:rPr lang="it-IT" sz="4000" b="1" dirty="0">
                <a:solidFill>
                  <a:schemeClr val="accent4"/>
                </a:solidFill>
                <a:effectLst/>
                <a:latin typeface="Papyrus" panose="020B0602040200020303" pitchFamily="34" charset="77"/>
              </a:rPr>
              <a:t>Gesù muore in croce.</a:t>
            </a:r>
          </a:p>
        </p:txBody>
      </p:sp>
      <p:sp>
        <p:nvSpPr>
          <p:cNvPr id="2" name="Rectangle 1">
            <a:extLst>
              <a:ext uri="{FF2B5EF4-FFF2-40B4-BE49-F238E27FC236}">
                <a16:creationId xmlns:a16="http://schemas.microsoft.com/office/drawing/2014/main" id="{37F29848-DBF8-6546-92DB-F738C83A740D}"/>
              </a:ext>
            </a:extLst>
          </p:cNvPr>
          <p:cNvSpPr/>
          <p:nvPr/>
        </p:nvSpPr>
        <p:spPr>
          <a:xfrm>
            <a:off x="279398" y="8088090"/>
            <a:ext cx="12725402"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«Gesù, gridando a gran voce, disse: “Padre, nelle tue mani consegno il mio spirito”. </a:t>
            </a:r>
          </a:p>
          <a:p>
            <a:r>
              <a:rPr lang="it-IT" sz="2800" dirty="0">
                <a:solidFill>
                  <a:schemeClr val="accent3">
                    <a:lumMod val="20000"/>
                    <a:lumOff val="80000"/>
                  </a:schemeClr>
                </a:solidFill>
                <a:effectLst/>
                <a:latin typeface="Times" pitchFamily="2" charset="0"/>
                <a:ea typeface="Times New Roman" panose="02020603050405020304" pitchFamily="18" charset="0"/>
              </a:rPr>
              <a:t>E, chinato il capo, spirò».  </a:t>
            </a:r>
          </a:p>
          <a:p>
            <a:r>
              <a:rPr lang="it-IT" sz="2800" dirty="0">
                <a:solidFill>
                  <a:schemeClr val="accent3">
                    <a:lumMod val="20000"/>
                    <a:lumOff val="80000"/>
                  </a:schemeClr>
                </a:solidFill>
                <a:effectLst/>
                <a:latin typeface="Times" pitchFamily="2" charset="0"/>
                <a:ea typeface="Times New Roman" panose="02020603050405020304" pitchFamily="18" charset="0"/>
              </a:rPr>
              <a:t>(Lc 23,46; </a:t>
            </a:r>
            <a:r>
              <a:rPr lang="it-IT" sz="2800" dirty="0" err="1">
                <a:solidFill>
                  <a:schemeClr val="accent3">
                    <a:lumMod val="20000"/>
                    <a:lumOff val="80000"/>
                  </a:schemeClr>
                </a:solidFill>
                <a:effectLst/>
                <a:latin typeface="Times" pitchFamily="2" charset="0"/>
                <a:ea typeface="Times New Roman" panose="02020603050405020304" pitchFamily="18" charset="0"/>
              </a:rPr>
              <a:t>Gv</a:t>
            </a:r>
            <a:r>
              <a:rPr lang="it-IT" sz="2800" dirty="0">
                <a:solidFill>
                  <a:schemeClr val="accent3">
                    <a:lumMod val="20000"/>
                    <a:lumOff val="80000"/>
                  </a:schemeClr>
                </a:solidFill>
                <a:effectLst/>
                <a:latin typeface="Times" pitchFamily="2" charset="0"/>
                <a:ea typeface="Times New Roman" panose="02020603050405020304" pitchFamily="18" charset="0"/>
              </a:rPr>
              <a:t> 19,30 )</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B04F471-18D5-E346-8437-BB7CD46E2CDB}"/>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2000" fill="hold"/>
                                        <p:tgtEl>
                                          <p:spTgt spid="197"/>
                                        </p:tgtEl>
                                        <p:attrNameLst>
                                          <p:attrName>ppt_w</p:attrName>
                                        </p:attrNameLst>
                                      </p:cBhvr>
                                      <p:tavLst>
                                        <p:tav tm="0">
                                          <p:val>
                                            <p:fltVal val="0"/>
                                          </p:val>
                                        </p:tav>
                                        <p:tav tm="100000">
                                          <p:val>
                                            <p:strVal val="#ppt_w"/>
                                          </p:val>
                                        </p:tav>
                                      </p:tavLst>
                                    </p:anim>
                                    <p:anim calcmode="lin" valueType="num">
                                      <p:cBhvr>
                                        <p:cTn id="8" dur="2000" fill="hold"/>
                                        <p:tgtEl>
                                          <p:spTgt spid="197"/>
                                        </p:tgtEl>
                                        <p:attrNameLst>
                                          <p:attrName>ppt_h</p:attrName>
                                        </p:attrNameLst>
                                      </p:cBhvr>
                                      <p:tavLst>
                                        <p:tav tm="0">
                                          <p:val>
                                            <p:fltVal val="0"/>
                                          </p:val>
                                        </p:tav>
                                        <p:tav tm="100000">
                                          <p:val>
                                            <p:strVal val="#ppt_h"/>
                                          </p:val>
                                        </p:tav>
                                      </p:tavLst>
                                    </p:anim>
                                    <p:animEffect transition="in" filter="fade">
                                      <p:cBhvr>
                                        <p:cTn id="9" dur="2000"/>
                                        <p:tgtEl>
                                          <p:spTgt spid="197"/>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4948516"/>
            <a:ext cx="11494247" cy="4109821"/>
          </a:xfrm>
        </p:spPr>
        <p:txBody>
          <a:bodyPr>
            <a:noAutofit/>
          </a:bodyPr>
          <a:lstStyle/>
          <a:p>
            <a:pPr algn="ctr"/>
            <a:r>
              <a:rPr lang="it-IT" sz="3200" dirty="0">
                <a:solidFill>
                  <a:schemeClr val="accent3">
                    <a:lumMod val="20000"/>
                    <a:lumOff val="80000"/>
                  </a:schemeClr>
                </a:solidFill>
                <a:effectLst/>
                <a:latin typeface="Times" pitchFamily="2" charset="0"/>
              </a:rPr>
              <a:t>Il Crocifisso lo abbiamo tutti rivisto nel volto del dottore Li Wen Liang.  Aveva ancora tanti sogni da realizzare e tante persone da abbracciare, a partire dalla moglie e dalla creatura attesa di cui non aveva ancora visto il volto e pronunciato il nome.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Chi l’avrebbe mai detto che proprio lui,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che aveva scelto di salvare vite,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proprio per quella sua vocazione, avrebbe perso la sua? </a:t>
            </a:r>
            <a:endParaRPr lang="it-IT" sz="3200" dirty="0">
              <a:solidFill>
                <a:srgbClr val="FF0000"/>
              </a:solidFill>
              <a:latin typeface="Times" pitchFamily="2" charset="0"/>
            </a:endParaRPr>
          </a:p>
        </p:txBody>
      </p:sp>
      <p:pic>
        <p:nvPicPr>
          <p:cNvPr id="3" name="Picture 2">
            <a:extLst>
              <a:ext uri="{FF2B5EF4-FFF2-40B4-BE49-F238E27FC236}">
                <a16:creationId xmlns:a16="http://schemas.microsoft.com/office/drawing/2014/main" id="{5BB99698-6AF6-4845-BC53-15B74ACD25F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310284" y="504903"/>
            <a:ext cx="6384229" cy="3855575"/>
          </a:xfrm>
          <a:prstGeom prst="rect">
            <a:avLst/>
          </a:prstGeom>
          <a:ln w="31750">
            <a:solidFill>
              <a:schemeClr val="bg2">
                <a:lumMod val="40000"/>
                <a:lumOff val="60000"/>
              </a:schemeClr>
            </a:solidFill>
          </a:ln>
        </p:spPr>
      </p:pic>
    </p:spTree>
    <p:extLst>
      <p:ext uri="{BB962C8B-B14F-4D97-AF65-F5344CB8AC3E}">
        <p14:creationId xmlns:p14="http://schemas.microsoft.com/office/powerpoint/2010/main" val="13025495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6609747"/>
            <a:ext cx="11494247" cy="199637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apri le braccia della tua misericordia ai morti, possano riposare con te, nella tua pace eterna.</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16123"/>
            <a:ext cx="1231750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Cosa sento sapendo che Gesù ha dato la sua vita per me e per tutta l'umanità?</a:t>
            </a:r>
          </a:p>
          <a:p>
            <a:pPr marL="514350" indent="-514350" algn="l">
              <a:buFont typeface="+mj-lt"/>
              <a:buAutoNum type="alphaLcPeriod"/>
            </a:pPr>
            <a:r>
              <a:rPr lang="it-IT" sz="3200" dirty="0">
                <a:effectLst/>
                <a:latin typeface="Times" pitchFamily="2" charset="0"/>
              </a:rPr>
              <a:t>Cosa mi sento di fare dopo aver esperimentato che Gesù ha dato la sua vita per me?</a:t>
            </a:r>
          </a:p>
        </p:txBody>
      </p:sp>
    </p:spTree>
    <p:extLst>
      <p:ext uri="{BB962C8B-B14F-4D97-AF65-F5344CB8AC3E}">
        <p14:creationId xmlns:p14="http://schemas.microsoft.com/office/powerpoint/2010/main" val="7648407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Placeholder 202"/>
          <p:cNvPicPr>
            <a:picLocks noGrp="1"/>
          </p:cNvPicPr>
          <p:nvPr>
            <p:ph type="pic" idx="13"/>
          </p:nvPr>
        </p:nvPicPr>
        <p:blipFill>
          <a:blip r:embed="rId2"/>
          <a:stretch>
            <a:fillRect/>
          </a:stretch>
        </p:blipFill>
        <p:spPr>
          <a:xfrm>
            <a:off x="7415022" y="119547"/>
            <a:ext cx="5437377" cy="7703653"/>
          </a:xfrm>
          <a:prstGeom prst="rect">
            <a:avLst/>
          </a:prstGeom>
        </p:spPr>
      </p:pic>
      <p:sp>
        <p:nvSpPr>
          <p:cNvPr id="204" name="Shape 204"/>
          <p:cNvSpPr>
            <a:spLocks noGrp="1"/>
          </p:cNvSpPr>
          <p:nvPr>
            <p:ph type="title"/>
          </p:nvPr>
        </p:nvSpPr>
        <p:spPr>
          <a:xfrm>
            <a:off x="964312" y="2952831"/>
            <a:ext cx="5638800" cy="2037083"/>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13</a:t>
            </a:r>
            <a:r>
              <a:rPr lang="es-ES" sz="4000" dirty="0">
                <a:solidFill>
                  <a:schemeClr val="accent4"/>
                </a:solidFill>
                <a:latin typeface="Papyrus" panose="020B0602040200020303" pitchFamily="34" charset="77"/>
              </a:rPr>
              <a:t> -</a:t>
            </a:r>
            <a:endParaRPr sz="4000" dirty="0">
              <a:solidFill>
                <a:schemeClr val="accent4"/>
              </a:solidFill>
              <a:latin typeface="Papyrus" panose="020B0602040200020303" pitchFamily="34" charset="77"/>
            </a:endParaRPr>
          </a:p>
          <a:p>
            <a:pPr algn="ctr"/>
            <a:r>
              <a:rPr lang="it-IT" sz="4000" b="1" dirty="0">
                <a:solidFill>
                  <a:schemeClr val="accent4"/>
                </a:solidFill>
                <a:effectLst/>
                <a:latin typeface="Papyrus" panose="020B0602040200020303" pitchFamily="34" charset="77"/>
              </a:rPr>
              <a:t>Gesù è deposto </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dalla croce.</a:t>
            </a:r>
          </a:p>
        </p:txBody>
      </p:sp>
      <p:sp>
        <p:nvSpPr>
          <p:cNvPr id="2" name="Rectangle 1">
            <a:extLst>
              <a:ext uri="{FF2B5EF4-FFF2-40B4-BE49-F238E27FC236}">
                <a16:creationId xmlns:a16="http://schemas.microsoft.com/office/drawing/2014/main" id="{505546A3-35A1-B14A-B21C-2C512AD1163D}"/>
              </a:ext>
            </a:extLst>
          </p:cNvPr>
          <p:cNvSpPr/>
          <p:nvPr/>
        </p:nvSpPr>
        <p:spPr>
          <a:xfrm>
            <a:off x="152401" y="8049610"/>
            <a:ext cx="12716931"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“Uno dei soldati gli trafisse il costato con la lancia: e subito ne uscì sangue e acqua… Poi Giuseppe d’Arimatea, comparto un lenzuolo, calò Gesù dalla croce”. </a:t>
            </a:r>
          </a:p>
          <a:p>
            <a:r>
              <a:rPr lang="it-IT" sz="2800" dirty="0">
                <a:solidFill>
                  <a:schemeClr val="accent3">
                    <a:lumMod val="20000"/>
                    <a:lumOff val="80000"/>
                  </a:schemeClr>
                </a:solidFill>
                <a:effectLst/>
                <a:latin typeface="Times" pitchFamily="2" charset="0"/>
                <a:ea typeface="Times New Roman" panose="02020603050405020304" pitchFamily="18" charset="0"/>
              </a:rPr>
              <a:t>(</a:t>
            </a:r>
            <a:r>
              <a:rPr lang="it-IT" sz="2800" dirty="0" err="1">
                <a:solidFill>
                  <a:schemeClr val="accent3">
                    <a:lumMod val="20000"/>
                    <a:lumOff val="80000"/>
                  </a:schemeClr>
                </a:solidFill>
                <a:effectLst/>
                <a:latin typeface="Times" pitchFamily="2" charset="0"/>
                <a:ea typeface="Times New Roman" panose="02020603050405020304" pitchFamily="18" charset="0"/>
              </a:rPr>
              <a:t>Gv</a:t>
            </a:r>
            <a:r>
              <a:rPr lang="it-IT" sz="2800" dirty="0">
                <a:solidFill>
                  <a:schemeClr val="accent3">
                    <a:lumMod val="20000"/>
                    <a:lumOff val="80000"/>
                  </a:schemeClr>
                </a:solidFill>
                <a:effectLst/>
                <a:latin typeface="Times" pitchFamily="2" charset="0"/>
                <a:ea typeface="Times New Roman" panose="02020603050405020304" pitchFamily="18" charset="0"/>
              </a:rPr>
              <a:t>. 19, 34; Mc 15, 46)</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08B6CF2D-C37A-1B45-9651-53F6C8C38E83}"/>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p:cTn id="7" dur="2000" fill="hold"/>
                                        <p:tgtEl>
                                          <p:spTgt spid="204"/>
                                        </p:tgtEl>
                                        <p:attrNameLst>
                                          <p:attrName>ppt_w</p:attrName>
                                        </p:attrNameLst>
                                      </p:cBhvr>
                                      <p:tavLst>
                                        <p:tav tm="0">
                                          <p:val>
                                            <p:fltVal val="0"/>
                                          </p:val>
                                        </p:tav>
                                        <p:tav tm="100000">
                                          <p:val>
                                            <p:strVal val="#ppt_w"/>
                                          </p:val>
                                        </p:tav>
                                      </p:tavLst>
                                    </p:anim>
                                    <p:anim calcmode="lin" valueType="num">
                                      <p:cBhvr>
                                        <p:cTn id="8" dur="2000" fill="hold"/>
                                        <p:tgtEl>
                                          <p:spTgt spid="204"/>
                                        </p:tgtEl>
                                        <p:attrNameLst>
                                          <p:attrName>ppt_h</p:attrName>
                                        </p:attrNameLst>
                                      </p:cBhvr>
                                      <p:tavLst>
                                        <p:tav tm="0">
                                          <p:val>
                                            <p:fltVal val="0"/>
                                          </p:val>
                                        </p:tav>
                                        <p:tav tm="100000">
                                          <p:val>
                                            <p:strVal val="#ppt_h"/>
                                          </p:val>
                                        </p:tav>
                                      </p:tavLst>
                                    </p:anim>
                                    <p:animEffect transition="in" filter="fade">
                                      <p:cBhvr>
                                        <p:cTn id="9" dur="2000"/>
                                        <p:tgtEl>
                                          <p:spTgt spid="204"/>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00243" y="5109883"/>
            <a:ext cx="11604313" cy="3471410"/>
          </a:xfrm>
        </p:spPr>
        <p:txBody>
          <a:bodyPr>
            <a:normAutofit/>
          </a:bodyPr>
          <a:lstStyle/>
          <a:p>
            <a:pPr algn="ctr"/>
            <a:r>
              <a:rPr lang="it-IT" sz="3200" dirty="0">
                <a:solidFill>
                  <a:schemeClr val="accent3">
                    <a:lumMod val="20000"/>
                    <a:lumOff val="80000"/>
                  </a:schemeClr>
                </a:solidFill>
                <a:effectLst/>
                <a:latin typeface="Times" pitchFamily="2" charset="0"/>
              </a:rPr>
              <a:t>Se in quel lontano Venerdì Santo, alla richiesta se liberare o meno Gesù, la condanna è passata da una risposta negativa,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oggi la paura è se la risposta alla domanda fatta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ad un tampone risulti essere positiva.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Ma la paura che cerca di stendere a terra la gioia di vivere, non può trasformarsi in terrore. </a:t>
            </a:r>
            <a:endParaRPr lang="it-IT" sz="3200" dirty="0">
              <a:solidFill>
                <a:srgbClr val="FF0000"/>
              </a:solidFill>
              <a:latin typeface="Times" pitchFamily="2" charset="0"/>
            </a:endParaRPr>
          </a:p>
        </p:txBody>
      </p:sp>
      <p:pic>
        <p:nvPicPr>
          <p:cNvPr id="5" name="Picture 4">
            <a:extLst>
              <a:ext uri="{FF2B5EF4-FFF2-40B4-BE49-F238E27FC236}">
                <a16:creationId xmlns:a16="http://schemas.microsoft.com/office/drawing/2014/main" id="{44257A1E-DDD2-9F40-953E-C5C41A10D6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3065" y="537000"/>
            <a:ext cx="7298669" cy="4106718"/>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2615622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4876800"/>
            <a:ext cx="11494247" cy="3819907"/>
          </a:xfrm>
        </p:spPr>
        <p:txBody>
          <a:bodyPr>
            <a:noAutofit/>
          </a:bodyPr>
          <a:lstStyle/>
          <a:p>
            <a:pPr algn="ctr"/>
            <a:r>
              <a:rPr lang="it-IT" sz="3200" dirty="0">
                <a:solidFill>
                  <a:schemeClr val="accent3">
                    <a:lumMod val="20000"/>
                    <a:lumOff val="80000"/>
                  </a:schemeClr>
                </a:solidFill>
                <a:effectLst/>
                <a:latin typeface="Times" pitchFamily="2" charset="0"/>
              </a:rPr>
              <a:t>Quest´anno celebreremo la Pasqua nelle nostre case,</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come il popolo di Israele in esilio</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 quando appunto era senza tempio, senza sacerdoti –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ha iscritto la celebrazione della Pasqua nella ritualità familiare, così dovremmo imparare a celebrare nelle case.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Le case si trasformeranno in chiese domestiche.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Che bello!</a:t>
            </a:r>
            <a:endParaRPr lang="it-IT" sz="3200" dirty="0">
              <a:solidFill>
                <a:srgbClr val="FF0000"/>
              </a:solidFill>
              <a:latin typeface="Times" pitchFamily="2" charset="0"/>
            </a:endParaRPr>
          </a:p>
        </p:txBody>
      </p:sp>
      <p:pic>
        <p:nvPicPr>
          <p:cNvPr id="5" name="Picture 4">
            <a:extLst>
              <a:ext uri="{FF2B5EF4-FFF2-40B4-BE49-F238E27FC236}">
                <a16:creationId xmlns:a16="http://schemas.microsoft.com/office/drawing/2014/main" id="{17C0020E-B9E1-7E4F-B32D-B586DA25364A}"/>
              </a:ext>
            </a:extLst>
          </p:cNvPr>
          <p:cNvPicPr>
            <a:picLocks noChangeAspect="1"/>
          </p:cNvPicPr>
          <p:nvPr/>
        </p:nvPicPr>
        <p:blipFill rotWithShape="1">
          <a:blip r:embed="rId2">
            <a:extLst>
              <a:ext uri="{28A0092B-C50C-407E-A947-70E740481C1C}">
                <a14:useLocalDpi xmlns:a14="http://schemas.microsoft.com/office/drawing/2010/main" val="0"/>
              </a:ext>
            </a:extLst>
          </a:blip>
          <a:srcRect b="12647"/>
          <a:stretch/>
        </p:blipFill>
        <p:spPr>
          <a:xfrm>
            <a:off x="3139514" y="521790"/>
            <a:ext cx="6725770" cy="3819907"/>
          </a:xfrm>
          <a:prstGeom prst="rect">
            <a:avLst/>
          </a:prstGeom>
        </p:spPr>
      </p:pic>
    </p:spTree>
    <p:extLst>
      <p:ext uri="{BB962C8B-B14F-4D97-AF65-F5344CB8AC3E}">
        <p14:creationId xmlns:p14="http://schemas.microsoft.com/office/powerpoint/2010/main" val="101773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6681462"/>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a:t>
            </a:r>
            <a:r>
              <a:rPr lang="it-IT" sz="3200" dirty="0">
                <a:effectLst/>
                <a:latin typeface="Times" pitchFamily="2" charset="0"/>
              </a:rPr>
              <a:t> </a:t>
            </a:r>
            <a:r>
              <a:rPr lang="it-IT" sz="3200" dirty="0">
                <a:solidFill>
                  <a:srgbClr val="FF0000"/>
                </a:solidFill>
                <a:effectLst/>
                <a:latin typeface="Times" pitchFamily="2" charset="0"/>
              </a:rPr>
              <a:t>Dona una fede salda a tutti i cristiani,</a:t>
            </a:r>
            <a:br>
              <a:rPr lang="it-IT" sz="3200" dirty="0">
                <a:solidFill>
                  <a:srgbClr val="FF0000"/>
                </a:solidFill>
                <a:effectLst/>
                <a:latin typeface="Times" pitchFamily="2" charset="0"/>
              </a:rPr>
            </a:br>
            <a:r>
              <a:rPr lang="it-IT" sz="3200" dirty="0">
                <a:solidFill>
                  <a:srgbClr val="FF0000"/>
                </a:solidFill>
                <a:effectLst/>
                <a:latin typeface="Times" pitchFamily="2" charset="0"/>
              </a:rPr>
              <a:t>affinché anche nel mezzo della paura e del caos</a:t>
            </a:r>
            <a:br>
              <a:rPr lang="it-IT" sz="3200" dirty="0">
                <a:solidFill>
                  <a:srgbClr val="FF0000"/>
                </a:solidFill>
                <a:effectLst/>
                <a:latin typeface="Times" pitchFamily="2" charset="0"/>
              </a:rPr>
            </a:br>
            <a:r>
              <a:rPr lang="it-IT" sz="3200" dirty="0">
                <a:solidFill>
                  <a:srgbClr val="FF0000"/>
                </a:solidFill>
                <a:effectLst/>
                <a:latin typeface="Times" pitchFamily="2" charset="0"/>
              </a:rPr>
              <a:t>possano portare avanti la missione</a:t>
            </a:r>
            <a:br>
              <a:rPr lang="it-IT" sz="3200" dirty="0">
                <a:solidFill>
                  <a:srgbClr val="FF0000"/>
                </a:solidFill>
                <a:effectLst/>
                <a:latin typeface="Times" pitchFamily="2" charset="0"/>
              </a:rPr>
            </a:br>
            <a:r>
              <a:rPr lang="it-IT" sz="3200" dirty="0">
                <a:solidFill>
                  <a:srgbClr val="FF0000"/>
                </a:solidFill>
                <a:effectLst/>
                <a:latin typeface="Times" pitchFamily="2" charset="0"/>
              </a:rPr>
              <a:t>che hai loro affidato.</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867131"/>
            <a:ext cx="1231750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Come poi aiutare la tua famiglia ogni giorno per meditare la presenza di Dio in questo momento?</a:t>
            </a:r>
          </a:p>
          <a:p>
            <a:pPr marL="514350" indent="-514350" algn="l">
              <a:buFont typeface="+mj-lt"/>
              <a:buAutoNum type="alphaLcPeriod"/>
            </a:pPr>
            <a:r>
              <a:rPr lang="it-IT" sz="3200" dirty="0">
                <a:effectLst/>
                <a:latin typeface="Times" pitchFamily="2" charset="0"/>
              </a:rPr>
              <a:t>Condividi con i membri della tua famiglia come hai esperimentato i segni di vita (Pasqua) nella tua vita.</a:t>
            </a:r>
          </a:p>
        </p:txBody>
      </p:sp>
    </p:spTree>
    <p:extLst>
      <p:ext uri="{BB962C8B-B14F-4D97-AF65-F5344CB8AC3E}">
        <p14:creationId xmlns:p14="http://schemas.microsoft.com/office/powerpoint/2010/main" val="13933160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Placeholder 209"/>
          <p:cNvPicPr>
            <a:picLocks noGrp="1"/>
          </p:cNvPicPr>
          <p:nvPr>
            <p:ph type="pic" idx="13"/>
          </p:nvPr>
        </p:nvPicPr>
        <p:blipFill>
          <a:blip r:embed="rId2"/>
          <a:stretch>
            <a:fillRect/>
          </a:stretch>
        </p:blipFill>
        <p:spPr>
          <a:xfrm>
            <a:off x="7473272" y="131912"/>
            <a:ext cx="5404527" cy="7657421"/>
          </a:xfrm>
          <a:prstGeom prst="rect">
            <a:avLst/>
          </a:prstGeom>
        </p:spPr>
      </p:pic>
      <p:sp>
        <p:nvSpPr>
          <p:cNvPr id="211" name="Shape 211"/>
          <p:cNvSpPr>
            <a:spLocks noGrp="1"/>
          </p:cNvSpPr>
          <p:nvPr>
            <p:ph type="title"/>
          </p:nvPr>
        </p:nvSpPr>
        <p:spPr>
          <a:xfrm>
            <a:off x="863600" y="3252574"/>
            <a:ext cx="5638800" cy="1416096"/>
          </a:xfrm>
          <a:prstGeom prst="rect">
            <a:avLst/>
          </a:prstGeom>
        </p:spPr>
        <p:txBody>
          <a:bodyPr>
            <a:norm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14</a:t>
            </a:r>
            <a:r>
              <a:rPr lang="es-ES"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Gesù viene sepolto.</a:t>
            </a:r>
          </a:p>
        </p:txBody>
      </p:sp>
      <p:sp>
        <p:nvSpPr>
          <p:cNvPr id="2" name="Rectangle 1">
            <a:extLst>
              <a:ext uri="{FF2B5EF4-FFF2-40B4-BE49-F238E27FC236}">
                <a16:creationId xmlns:a16="http://schemas.microsoft.com/office/drawing/2014/main" id="{6C37C302-2B3A-B944-A620-C275A32C6A92}"/>
              </a:ext>
            </a:extLst>
          </p:cNvPr>
          <p:cNvSpPr/>
          <p:nvPr/>
        </p:nvSpPr>
        <p:spPr>
          <a:xfrm>
            <a:off x="359141" y="7892802"/>
            <a:ext cx="12225867"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“Giuseppe d’Arimatea, avvolse Gesù nel lenzuolo e lo depose in un sepolcro scavato nella roccia. Poi fecce rotolare un masso contro l’entrata del sepolcro”. </a:t>
            </a:r>
          </a:p>
          <a:p>
            <a:r>
              <a:rPr lang="it-IT" sz="2800" dirty="0">
                <a:solidFill>
                  <a:schemeClr val="accent3">
                    <a:lumMod val="20000"/>
                    <a:lumOff val="80000"/>
                  </a:schemeClr>
                </a:solidFill>
                <a:effectLst/>
                <a:latin typeface="Times" pitchFamily="2" charset="0"/>
                <a:ea typeface="Times New Roman" panose="02020603050405020304" pitchFamily="18" charset="0"/>
              </a:rPr>
              <a:t>(Mc. 15, 46)</a:t>
            </a:r>
            <a:endParaRPr lang="it-IT" sz="2800" dirty="0">
              <a:solidFill>
                <a:schemeClr val="accent3">
                  <a:lumMod val="20000"/>
                  <a:lumOff val="80000"/>
                </a:schemeClr>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B4E44D2F-85EB-0541-BD74-96CCD5E14947}"/>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p:cTn id="7" dur="1000" fill="hold"/>
                                        <p:tgtEl>
                                          <p:spTgt spid="211"/>
                                        </p:tgtEl>
                                        <p:attrNameLst>
                                          <p:attrName>ppt_w</p:attrName>
                                        </p:attrNameLst>
                                      </p:cBhvr>
                                      <p:tavLst>
                                        <p:tav tm="0">
                                          <p:val>
                                            <p:fltVal val="0"/>
                                          </p:val>
                                        </p:tav>
                                        <p:tav tm="100000">
                                          <p:val>
                                            <p:strVal val="#ppt_w"/>
                                          </p:val>
                                        </p:tav>
                                      </p:tavLst>
                                    </p:anim>
                                    <p:anim calcmode="lin" valueType="num">
                                      <p:cBhvr>
                                        <p:cTn id="8" dur="1000" fill="hold"/>
                                        <p:tgtEl>
                                          <p:spTgt spid="211"/>
                                        </p:tgtEl>
                                        <p:attrNameLst>
                                          <p:attrName>ppt_h</p:attrName>
                                        </p:attrNameLst>
                                      </p:cBhvr>
                                      <p:tavLst>
                                        <p:tav tm="0">
                                          <p:val>
                                            <p:fltVal val="0"/>
                                          </p:val>
                                        </p:tav>
                                        <p:tav tm="100000">
                                          <p:val>
                                            <p:strVal val="#ppt_h"/>
                                          </p:val>
                                        </p:tav>
                                      </p:tavLst>
                                    </p:anim>
                                    <p:animEffect transition="in" filter="fade">
                                      <p:cBhvr>
                                        <p:cTn id="9" dur="1000"/>
                                        <p:tgtEl>
                                          <p:spTgt spid="211"/>
                                        </p:tgtEl>
                                      </p:cBhvr>
                                    </p:animEffect>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4624296"/>
            <a:ext cx="11494247" cy="4026647"/>
          </a:xfrm>
        </p:spPr>
        <p:txBody>
          <a:bodyPr>
            <a:noAutofit/>
          </a:bodyPr>
          <a:lstStyle/>
          <a:p>
            <a:pPr algn="ctr"/>
            <a:r>
              <a:rPr lang="it-IT" sz="3200" dirty="0">
                <a:solidFill>
                  <a:schemeClr val="accent3">
                    <a:lumMod val="20000"/>
                    <a:lumOff val="80000"/>
                  </a:schemeClr>
                </a:solidFill>
                <a:effectLst/>
                <a:latin typeface="Times" pitchFamily="2" charset="0"/>
              </a:rPr>
              <a:t>Ci siamo: è iniziata l’era della natura ammalata.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Appena un paio di anni fa ancora non volevamo credere a una scienza che ci pareva fantascienza quando indicava che presto il clima alterato avrebbe colpito i nostri raccolti, sradicato foreste, e altrove avviato conflitti e migrazioni. </a:t>
            </a:r>
            <a:br>
              <a:rPr lang="it-IT" sz="320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 Questa stessa scienza, ci dice abbiamo pochissimo tempo, ma possiamo ancora invertire rotta. </a:t>
            </a:r>
            <a:endParaRPr lang="it-IT" sz="3200" dirty="0">
              <a:solidFill>
                <a:srgbClr val="FF0000"/>
              </a:solidFill>
              <a:latin typeface="Times" pitchFamily="2" charset="0"/>
            </a:endParaRPr>
          </a:p>
        </p:txBody>
      </p:sp>
      <p:pic>
        <p:nvPicPr>
          <p:cNvPr id="4" name="Picture 3">
            <a:extLst>
              <a:ext uri="{FF2B5EF4-FFF2-40B4-BE49-F238E27FC236}">
                <a16:creationId xmlns:a16="http://schemas.microsoft.com/office/drawing/2014/main" id="{C0A22FB6-CBB7-BF4F-B4C1-158FA2D84E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22500" y="546845"/>
            <a:ext cx="8559800" cy="3400143"/>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3922428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5785013"/>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O Dio, affidiamo a te tutti gli ammalati e le loro famiglie.</a:t>
            </a:r>
            <a:br>
              <a:rPr lang="it-IT" sz="3200" dirty="0">
                <a:solidFill>
                  <a:srgbClr val="FF0000"/>
                </a:solidFill>
                <a:effectLst/>
                <a:latin typeface="Times" pitchFamily="2" charset="0"/>
              </a:rPr>
            </a:br>
            <a:r>
              <a:rPr lang="it-IT" sz="3200" dirty="0">
                <a:solidFill>
                  <a:srgbClr val="FF0000"/>
                </a:solidFill>
                <a:effectLst/>
                <a:latin typeface="Times" pitchFamily="2" charset="0"/>
              </a:rPr>
              <a:t>Porta guarigione al loro corpo, </a:t>
            </a:r>
            <a:br>
              <a:rPr lang="it-IT" sz="3200" dirty="0">
                <a:solidFill>
                  <a:srgbClr val="FF0000"/>
                </a:solidFill>
                <a:effectLst/>
                <a:latin typeface="Times" pitchFamily="2" charset="0"/>
              </a:rPr>
            </a:br>
            <a:r>
              <a:rPr lang="it-IT" sz="3200" dirty="0">
                <a:solidFill>
                  <a:srgbClr val="FF0000"/>
                </a:solidFill>
                <a:effectLst/>
                <a:latin typeface="Times" pitchFamily="2" charset="0"/>
              </a:rPr>
              <a:t>alla loro mente e al loro spirito,</a:t>
            </a:r>
            <a:br>
              <a:rPr lang="it-IT" sz="3200" dirty="0">
                <a:solidFill>
                  <a:srgbClr val="FF0000"/>
                </a:solidFill>
                <a:effectLst/>
                <a:latin typeface="Times" pitchFamily="2" charset="0"/>
              </a:rPr>
            </a:br>
            <a:r>
              <a:rPr lang="it-IT" sz="3200" dirty="0">
                <a:solidFill>
                  <a:srgbClr val="FF0000"/>
                </a:solidFill>
                <a:effectLst/>
                <a:latin typeface="Times" pitchFamily="2" charset="0"/>
              </a:rPr>
              <a:t>facendoli partecipare al Mistero pasquale del tuo Figlio.</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65128"/>
            <a:ext cx="12317506"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Che gesti concreti puoi fare per fermare il processo di morte che si trova nella natura, nell’aria, negli elementi chimici e biologici? </a:t>
            </a:r>
          </a:p>
          <a:p>
            <a:pPr marL="514350" indent="-514350" algn="l">
              <a:buFont typeface="+mj-lt"/>
              <a:buAutoNum type="alphaLcPeriod"/>
            </a:pPr>
            <a:r>
              <a:rPr lang="it-IT" sz="3200" dirty="0">
                <a:effectLst/>
                <a:latin typeface="Times" pitchFamily="2" charset="0"/>
              </a:rPr>
              <a:t> Pensa due gesti concreti che farei dopo questa crisi del coronavirus.</a:t>
            </a:r>
            <a:endParaRPr lang="it-IT" sz="3200" dirty="0">
              <a:solidFill>
                <a:schemeClr val="accent6">
                  <a:lumMod val="40000"/>
                  <a:lumOff val="60000"/>
                </a:schemeClr>
              </a:solidFill>
              <a:effectLst/>
              <a:latin typeface="Times" pitchFamily="2" charset="0"/>
            </a:endParaRPr>
          </a:p>
        </p:txBody>
      </p:sp>
    </p:spTree>
    <p:extLst>
      <p:ext uri="{BB962C8B-B14F-4D97-AF65-F5344CB8AC3E}">
        <p14:creationId xmlns:p14="http://schemas.microsoft.com/office/powerpoint/2010/main" val="1914968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406400" y="7343649"/>
            <a:ext cx="12132735" cy="1368551"/>
          </a:xfrm>
        </p:spPr>
        <p:txBody>
          <a:bodyPr rtlCol="0">
            <a:noAutofit/>
          </a:bodyPr>
          <a:lstStyle/>
          <a:p>
            <a:pPr algn="ctr">
              <a:defRPr/>
            </a:pPr>
            <a:r>
              <a:rPr lang="en-GB" altLang="en-US" sz="4800" b="1" dirty="0">
                <a:solidFill>
                  <a:schemeClr val="accent3">
                    <a:lumMod val="20000"/>
                    <a:lumOff val="80000"/>
                  </a:schemeClr>
                </a:solidFill>
                <a:latin typeface="Papyrus" panose="020B0602040200020303" pitchFamily="34" charset="77"/>
                <a:ea typeface="Didot" charset="0"/>
                <a:cs typeface="Didot" charset="0"/>
              </a:rPr>
              <a:t>LA VIA CRUCIS</a:t>
            </a:r>
            <a:br>
              <a:rPr lang="en-GB" altLang="en-US" sz="4400" b="1" dirty="0">
                <a:solidFill>
                  <a:schemeClr val="tx1"/>
                </a:solidFill>
                <a:latin typeface="Didot" charset="0"/>
                <a:ea typeface="Didot" charset="0"/>
                <a:cs typeface="Didot" charset="0"/>
              </a:rPr>
            </a:br>
            <a:r>
              <a:rPr lang="it-IT" altLang="en-US" sz="4000" dirty="0">
                <a:solidFill>
                  <a:schemeClr val="accent4"/>
                </a:solidFill>
                <a:latin typeface="Times" pitchFamily="2" charset="0"/>
                <a:ea typeface="Didot" charset="0"/>
                <a:cs typeface="Didot" charset="0"/>
              </a:rPr>
              <a:t>al tempo del </a:t>
            </a:r>
            <a:r>
              <a:rPr lang="it-IT" altLang="en-US" sz="4000" b="1" dirty="0">
                <a:solidFill>
                  <a:schemeClr val="accent4"/>
                </a:solidFill>
                <a:latin typeface="Times" pitchFamily="2" charset="0"/>
                <a:ea typeface="Didot" charset="0"/>
                <a:cs typeface="Didot" charset="0"/>
              </a:rPr>
              <a:t>Coronavirus</a:t>
            </a:r>
            <a:endParaRPr lang="en-US" altLang="en-US" sz="4000" b="1" dirty="0">
              <a:solidFill>
                <a:schemeClr val="accent4"/>
              </a:solidFill>
              <a:latin typeface="Times" pitchFamily="2" charset="0"/>
              <a:ea typeface="Didot" charset="0"/>
              <a:cs typeface="Didot"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89851" y="914576"/>
            <a:ext cx="3810232" cy="5791552"/>
          </a:xfrm>
          <a:prstGeom prst="rect">
            <a:avLst/>
          </a:prstGeom>
          <a:effectLst>
            <a:innerShdw blurRad="114300">
              <a:schemeClr val="accent5">
                <a:lumMod val="60000"/>
                <a:lumOff val="40000"/>
              </a:schemeClr>
            </a:innerShdw>
          </a:effectLst>
        </p:spPr>
      </p:pic>
    </p:spTree>
    <p:extLst>
      <p:ext uri="{BB962C8B-B14F-4D97-AF65-F5344CB8AC3E}">
        <p14:creationId xmlns:p14="http://schemas.microsoft.com/office/powerpoint/2010/main" val="34288942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19457"/>
                                        </p:tgtEl>
                                        <p:attrNameLst>
                                          <p:attrName>style.visibility</p:attrName>
                                        </p:attrNameLst>
                                      </p:cBhvr>
                                      <p:to>
                                        <p:strVal val="visible"/>
                                      </p:to>
                                    </p:set>
                                    <p:anim calcmode="lin" valueType="num">
                                      <p:cBhvr>
                                        <p:cTn id="13" dur="2000" fill="hold"/>
                                        <p:tgtEl>
                                          <p:spTgt spid="19457"/>
                                        </p:tgtEl>
                                        <p:attrNameLst>
                                          <p:attrName>ppt_w</p:attrName>
                                        </p:attrNameLst>
                                      </p:cBhvr>
                                      <p:tavLst>
                                        <p:tav tm="0">
                                          <p:val>
                                            <p:fltVal val="0"/>
                                          </p:val>
                                        </p:tav>
                                        <p:tav tm="100000">
                                          <p:val>
                                            <p:strVal val="#ppt_w"/>
                                          </p:val>
                                        </p:tav>
                                      </p:tavLst>
                                    </p:anim>
                                    <p:anim calcmode="lin" valueType="num">
                                      <p:cBhvr>
                                        <p:cTn id="14" dur="2000" fill="hold"/>
                                        <p:tgtEl>
                                          <p:spTgt spid="19457"/>
                                        </p:tgtEl>
                                        <p:attrNameLst>
                                          <p:attrName>ppt_h</p:attrName>
                                        </p:attrNameLst>
                                      </p:cBhvr>
                                      <p:tavLst>
                                        <p:tav tm="0">
                                          <p:val>
                                            <p:fltVal val="0"/>
                                          </p:val>
                                        </p:tav>
                                        <p:tav tm="100000">
                                          <p:val>
                                            <p:strVal val="#ppt_h"/>
                                          </p:val>
                                        </p:tav>
                                      </p:tavLst>
                                    </p:anim>
                                    <p:animEffect transition="in" filter="fade">
                                      <p:cBhvr>
                                        <p:cTn id="15" dur="2000"/>
                                        <p:tgtEl>
                                          <p:spTgt spid="1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87399" y="0"/>
            <a:ext cx="11494247" cy="9753600"/>
          </a:xfrm>
        </p:spPr>
        <p:txBody>
          <a:bodyPr>
            <a:noAutofit/>
          </a:bodyPr>
          <a:lstStyle/>
          <a:p>
            <a:r>
              <a:rPr lang="it-IT" sz="3200" b="1" dirty="0">
                <a:solidFill>
                  <a:schemeClr val="accent4">
                    <a:lumMod val="75000"/>
                  </a:schemeClr>
                </a:solidFill>
                <a:effectLst/>
                <a:latin typeface="Times" pitchFamily="2" charset="0"/>
              </a:rPr>
              <a:t>Non è la fine </a:t>
            </a:r>
            <a:r>
              <a:rPr lang="it-IT" sz="3200" b="1" dirty="0">
                <a:solidFill>
                  <a:srgbClr val="7030A0"/>
                </a:solidFill>
                <a:effectLst/>
                <a:latin typeface="Times" pitchFamily="2" charset="0"/>
              </a:rPr>
              <a:t>(</a:t>
            </a:r>
            <a:r>
              <a:rPr lang="it-IT" sz="3200" dirty="0">
                <a:solidFill>
                  <a:srgbClr val="7030A0"/>
                </a:solidFill>
                <a:effectLst/>
                <a:latin typeface="Times" pitchFamily="2" charset="0"/>
              </a:rPr>
              <a:t>L. Dagli scritti di don Tonino Bello )</a:t>
            </a:r>
            <a:br>
              <a:rPr lang="it-IT" sz="2800" dirty="0">
                <a:effectLst/>
                <a:latin typeface="Times" pitchFamily="2" charset="0"/>
              </a:rPr>
            </a:br>
            <a:r>
              <a:rPr lang="it-IT" sz="2800" dirty="0">
                <a:effectLst/>
                <a:latin typeface="Times" pitchFamily="2" charset="0"/>
              </a:rPr>
              <a:t> </a:t>
            </a:r>
            <a:br>
              <a:rPr lang="it-IT" sz="2800" dirty="0">
                <a:effectLst/>
                <a:latin typeface="Times" pitchFamily="2" charset="0"/>
              </a:rPr>
            </a:br>
            <a:r>
              <a:rPr lang="it-IT" sz="2800" dirty="0">
                <a:solidFill>
                  <a:schemeClr val="accent3">
                    <a:lumMod val="20000"/>
                    <a:lumOff val="80000"/>
                  </a:schemeClr>
                </a:solidFill>
                <a:effectLst/>
                <a:latin typeface="Times" pitchFamily="2" charset="0"/>
              </a:rPr>
              <a:t>Collocazione provvisoria.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Penso che non ci sia formula migliore per definire la croce. </a:t>
            </a:r>
            <a:br>
              <a:rPr lang="it-IT" sz="280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La mia, la tua croce, quella di Cristo.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Coraggio. La tua croce, anche se durasse tutta la vita, è sempre collocazione provvisoria.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Il Calvario, dove essa è piantata, non è zona residenziale.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E il terreno di questa collina, dove si consuma la tua sofferenza, non si venderà mai come suolo edificatorio.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Anche il Vangelo ci invita a considerare la provvisorietà della croce.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C’è una frase immensa, che riassume la tragedia del creato al momento della morte di Cristo. Da mezzogiorno fino alle tre del pomeriggio, si fece buio su tutta la terra.</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Forse è la frase più scura di tutta la Bibbia. Per me è una delle più luminose.</a:t>
            </a:r>
            <a:br>
              <a:rPr lang="it-IT" sz="2800" dirty="0">
                <a:solidFill>
                  <a:schemeClr val="accent3">
                    <a:lumMod val="20000"/>
                    <a:lumOff val="80000"/>
                  </a:schemeClr>
                </a:solidFill>
                <a:effectLst/>
                <a:latin typeface="Times" pitchFamily="2" charset="0"/>
              </a:rPr>
            </a:br>
            <a:endParaRPr lang="it-IT" sz="2800" dirty="0">
              <a:solidFill>
                <a:schemeClr val="accent3">
                  <a:lumMod val="20000"/>
                  <a:lumOff val="80000"/>
                </a:schemeClr>
              </a:solidFill>
              <a:latin typeface="Times" pitchFamily="2" charset="0"/>
            </a:endParaRPr>
          </a:p>
        </p:txBody>
      </p:sp>
    </p:spTree>
    <p:extLst>
      <p:ext uri="{BB962C8B-B14F-4D97-AF65-F5344CB8AC3E}">
        <p14:creationId xmlns:p14="http://schemas.microsoft.com/office/powerpoint/2010/main" val="27421536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87399" y="270932"/>
            <a:ext cx="11494247" cy="9482667"/>
          </a:xfrm>
        </p:spPr>
        <p:txBody>
          <a:bodyPr>
            <a:noAutofit/>
          </a:bodyPr>
          <a:lstStyle/>
          <a:p>
            <a:r>
              <a:rPr lang="it-IT" sz="3200" dirty="0">
                <a:solidFill>
                  <a:schemeClr val="accent3">
                    <a:lumMod val="20000"/>
                    <a:lumOff val="80000"/>
                  </a:schemeClr>
                </a:solidFill>
                <a:effectLst/>
                <a:latin typeface="Times" pitchFamily="2" charset="0"/>
              </a:rPr>
              <a:t>Proprio per quelle riduzioni di orario che stringono, come due paletti invalicabili, il tempo in cui è concesso al buio di infierire sulla terra. </a:t>
            </a:r>
            <a:br>
              <a:rPr lang="it-IT" sz="32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3200" dirty="0">
                <a:solidFill>
                  <a:schemeClr val="accent3">
                    <a:lumMod val="20000"/>
                    <a:lumOff val="80000"/>
                  </a:schemeClr>
                </a:solidFill>
                <a:effectLst/>
                <a:latin typeface="Times" pitchFamily="2" charset="0"/>
              </a:rPr>
              <a:t>Da mezzogiorno alle tre del pomeriggio. Ecco le sponde che delimitano il fiume delle lacrime umane. </a:t>
            </a:r>
            <a:br>
              <a:rPr lang="it-IT" sz="32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Ecco le saracinesche che comprimono in spazi circoscritti tutti i rantoli della terra.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Ecco le barriere entro cui si consumano tutte le agonie dei figli dell’uomo.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Da mezzogiorno alle tre del pomeriggio. </a:t>
            </a:r>
            <a:br>
              <a:rPr lang="it-IT" sz="280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Solo allora è consentita la sosta sul </a:t>
            </a:r>
            <a:r>
              <a:rPr lang="it-IT" sz="2800" dirty="0" err="1">
                <a:solidFill>
                  <a:schemeClr val="accent3">
                    <a:lumMod val="20000"/>
                    <a:lumOff val="80000"/>
                  </a:schemeClr>
                </a:solidFill>
                <a:effectLst/>
                <a:latin typeface="Times" pitchFamily="2" charset="0"/>
              </a:rPr>
              <a:t>Golgota</a:t>
            </a:r>
            <a:r>
              <a:rPr lang="it-IT" sz="2800" dirty="0">
                <a:solidFill>
                  <a:schemeClr val="accent3">
                    <a:lumMod val="20000"/>
                    <a:lumOff val="80000"/>
                  </a:schemeClr>
                </a:solidFill>
                <a:effectLst/>
                <a:latin typeface="Times" pitchFamily="2" charset="0"/>
              </a:rPr>
              <a:t>.</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Al di fuori di quell’orario, c’è divieto assoluto di parcheggio. </a:t>
            </a:r>
            <a:br>
              <a:rPr lang="it-IT" sz="280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Dopo tre ore, ci sarà la rimozione forzata di tutte le croci. </a:t>
            </a:r>
            <a:br>
              <a:rPr lang="it-IT" sz="280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Una permanenza più lunga sarà considerata abusiva anche da Dio.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Coraggio. Mancano pochi istanti alle tre del tuo pomeriggio. </a:t>
            </a:r>
            <a:br>
              <a:rPr lang="it-IT" sz="2800" dirty="0">
                <a:solidFill>
                  <a:schemeClr val="accent3">
                    <a:lumMod val="20000"/>
                    <a:lumOff val="80000"/>
                  </a:schemeClr>
                </a:solidFill>
                <a:effectLst/>
                <a:latin typeface="Times" pitchFamily="2" charset="0"/>
              </a:rPr>
            </a:br>
            <a:br>
              <a:rPr lang="it-IT" sz="1050" dirty="0">
                <a:solidFill>
                  <a:schemeClr val="accent3">
                    <a:lumMod val="20000"/>
                    <a:lumOff val="80000"/>
                  </a:schemeClr>
                </a:solidFill>
                <a:effectLst/>
                <a:latin typeface="Times" pitchFamily="2" charset="0"/>
              </a:rPr>
            </a:br>
            <a:r>
              <a:rPr lang="it-IT" sz="2800" dirty="0">
                <a:solidFill>
                  <a:schemeClr val="accent3">
                    <a:lumMod val="20000"/>
                    <a:lumOff val="80000"/>
                  </a:schemeClr>
                </a:solidFill>
                <a:effectLst/>
                <a:latin typeface="Times" pitchFamily="2" charset="0"/>
              </a:rPr>
              <a:t>Tra poco, il buio cederà il posto alla luce, la terra riacquisterà i suoi colori verginali e il sole della Pasqua irromperà tra le nuvole in fuga.</a:t>
            </a:r>
            <a:endParaRPr lang="it-IT" sz="2800" dirty="0">
              <a:solidFill>
                <a:schemeClr val="accent3">
                  <a:lumMod val="20000"/>
                  <a:lumOff val="80000"/>
                </a:schemeClr>
              </a:solidFill>
              <a:latin typeface="Times" pitchFamily="2" charset="0"/>
            </a:endParaRPr>
          </a:p>
        </p:txBody>
      </p:sp>
    </p:spTree>
    <p:extLst>
      <p:ext uri="{BB962C8B-B14F-4D97-AF65-F5344CB8AC3E}">
        <p14:creationId xmlns:p14="http://schemas.microsoft.com/office/powerpoint/2010/main" val="39146483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87399" y="0"/>
            <a:ext cx="11494247" cy="9753600"/>
          </a:xfrm>
        </p:spPr>
        <p:txBody>
          <a:bodyPr>
            <a:noAutofit/>
          </a:bodyPr>
          <a:lstStyle/>
          <a:p>
            <a:r>
              <a:rPr lang="it-IT" sz="3200" b="1" dirty="0">
                <a:solidFill>
                  <a:schemeClr val="accent6">
                    <a:lumMod val="40000"/>
                    <a:lumOff val="60000"/>
                  </a:schemeClr>
                </a:solidFill>
                <a:effectLst/>
                <a:latin typeface="Times" pitchFamily="2" charset="0"/>
              </a:rPr>
              <a:t>A.</a:t>
            </a:r>
            <a:r>
              <a:rPr lang="it-IT" sz="3200" dirty="0">
                <a:solidFill>
                  <a:schemeClr val="accent6">
                    <a:lumMod val="40000"/>
                    <a:lumOff val="60000"/>
                  </a:schemeClr>
                </a:solidFill>
                <a:effectLst/>
                <a:latin typeface="Times" pitchFamily="2" charset="0"/>
              </a:rPr>
              <a:t> Santa Maria, donna del Sabato santo, aiutaci a capire che, in fondo, tutta la vita, sospesa com'è tra le brume del venerdì e le attese della domenica di Risurrezione, si rassomiglia tanto a quel giorno. </a:t>
            </a:r>
            <a:br>
              <a:rPr lang="it-IT" sz="3200" dirty="0">
                <a:solidFill>
                  <a:schemeClr val="accent6">
                    <a:lumMod val="40000"/>
                    <a:lumOff val="60000"/>
                  </a:schemeClr>
                </a:solidFill>
                <a:effectLst/>
                <a:latin typeface="Times" pitchFamily="2" charset="0"/>
              </a:rPr>
            </a:br>
            <a:r>
              <a:rPr lang="it-IT" sz="3200" dirty="0">
                <a:solidFill>
                  <a:schemeClr val="accent6">
                    <a:lumMod val="40000"/>
                    <a:lumOff val="60000"/>
                  </a:schemeClr>
                </a:solidFill>
                <a:effectLst/>
                <a:latin typeface="Times" pitchFamily="2" charset="0"/>
              </a:rPr>
              <a:t> </a:t>
            </a:r>
            <a:br>
              <a:rPr lang="it-IT" sz="3200" dirty="0">
                <a:solidFill>
                  <a:schemeClr val="accent6">
                    <a:lumMod val="40000"/>
                    <a:lumOff val="60000"/>
                  </a:schemeClr>
                </a:solidFill>
                <a:effectLst/>
                <a:latin typeface="Times" pitchFamily="2" charset="0"/>
              </a:rPr>
            </a:br>
            <a:r>
              <a:rPr lang="it-IT" sz="3200" dirty="0">
                <a:solidFill>
                  <a:schemeClr val="accent6">
                    <a:lumMod val="40000"/>
                    <a:lumOff val="60000"/>
                  </a:schemeClr>
                </a:solidFill>
                <a:effectLst/>
                <a:latin typeface="Times" pitchFamily="2" charset="0"/>
              </a:rPr>
              <a:t>È il giorno della speranza, in cui si fa il bucato dei lini intrisi di lacrime e di sangue, e li si asciuga al sole di primavera perché diventino tovaglie di altare. </a:t>
            </a:r>
            <a:br>
              <a:rPr lang="it-IT" sz="3200" dirty="0">
                <a:solidFill>
                  <a:schemeClr val="accent6">
                    <a:lumMod val="40000"/>
                    <a:lumOff val="60000"/>
                  </a:schemeClr>
                </a:solidFill>
                <a:effectLst/>
                <a:latin typeface="Times" pitchFamily="2" charset="0"/>
              </a:rPr>
            </a:br>
            <a:r>
              <a:rPr lang="it-IT" sz="3200" dirty="0">
                <a:solidFill>
                  <a:schemeClr val="accent6">
                    <a:lumMod val="40000"/>
                    <a:lumOff val="60000"/>
                  </a:schemeClr>
                </a:solidFill>
                <a:effectLst/>
                <a:latin typeface="Times" pitchFamily="2" charset="0"/>
              </a:rPr>
              <a:t> </a:t>
            </a:r>
            <a:br>
              <a:rPr lang="it-IT" sz="3200" dirty="0">
                <a:solidFill>
                  <a:schemeClr val="accent6">
                    <a:lumMod val="40000"/>
                    <a:lumOff val="60000"/>
                  </a:schemeClr>
                </a:solidFill>
                <a:effectLst/>
                <a:latin typeface="Times" pitchFamily="2" charset="0"/>
              </a:rPr>
            </a:br>
            <a:r>
              <a:rPr lang="it-IT" sz="3200" dirty="0">
                <a:solidFill>
                  <a:schemeClr val="accent6">
                    <a:lumMod val="40000"/>
                    <a:lumOff val="60000"/>
                  </a:schemeClr>
                </a:solidFill>
                <a:effectLst/>
                <a:latin typeface="Times" pitchFamily="2" charset="0"/>
              </a:rPr>
              <a:t>Ripetici, insomma, che non c'è croce che non abbia le sue deposizioni. Non c'è amarezza umana che non si stemperi in sorriso. Non c'è peccato che non trovi redenzione. </a:t>
            </a:r>
            <a:br>
              <a:rPr lang="it-IT" sz="3200" dirty="0">
                <a:solidFill>
                  <a:schemeClr val="accent6">
                    <a:lumMod val="40000"/>
                    <a:lumOff val="60000"/>
                  </a:schemeClr>
                </a:solidFill>
                <a:effectLst/>
                <a:latin typeface="Times" pitchFamily="2" charset="0"/>
              </a:rPr>
            </a:br>
            <a:r>
              <a:rPr lang="it-IT" sz="3200" dirty="0">
                <a:solidFill>
                  <a:schemeClr val="accent6">
                    <a:lumMod val="40000"/>
                    <a:lumOff val="60000"/>
                  </a:schemeClr>
                </a:solidFill>
                <a:effectLst/>
                <a:latin typeface="Times" pitchFamily="2" charset="0"/>
              </a:rPr>
              <a:t> </a:t>
            </a:r>
            <a:br>
              <a:rPr lang="it-IT" sz="3200" dirty="0">
                <a:solidFill>
                  <a:schemeClr val="accent6">
                    <a:lumMod val="40000"/>
                    <a:lumOff val="60000"/>
                  </a:schemeClr>
                </a:solidFill>
                <a:effectLst/>
                <a:latin typeface="Times" pitchFamily="2" charset="0"/>
              </a:rPr>
            </a:br>
            <a:r>
              <a:rPr lang="it-IT" sz="3200" dirty="0">
                <a:solidFill>
                  <a:schemeClr val="accent6">
                    <a:lumMod val="40000"/>
                    <a:lumOff val="60000"/>
                  </a:schemeClr>
                </a:solidFill>
                <a:effectLst/>
                <a:latin typeface="Times" pitchFamily="2" charset="0"/>
              </a:rPr>
              <a:t>Non c'è sepolcro la cui pietra non sia provvisoria sulla sua imboccatura. </a:t>
            </a:r>
            <a:endParaRPr lang="it-IT" sz="3200" dirty="0">
              <a:solidFill>
                <a:schemeClr val="accent6">
                  <a:lumMod val="40000"/>
                  <a:lumOff val="60000"/>
                </a:schemeClr>
              </a:solidFill>
              <a:latin typeface="Times" pitchFamily="2" charset="0"/>
            </a:endParaRPr>
          </a:p>
        </p:txBody>
      </p:sp>
    </p:spTree>
    <p:extLst>
      <p:ext uri="{BB962C8B-B14F-4D97-AF65-F5344CB8AC3E}">
        <p14:creationId xmlns:p14="http://schemas.microsoft.com/office/powerpoint/2010/main" val="144015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87399" y="2743200"/>
            <a:ext cx="11494247" cy="7010400"/>
          </a:xfrm>
        </p:spPr>
        <p:txBody>
          <a:bodyPr>
            <a:noAutofit/>
          </a:bodyPr>
          <a:lstStyle/>
          <a:p>
            <a:r>
              <a:rPr lang="it-IT" sz="3200" b="1" dirty="0">
                <a:solidFill>
                  <a:schemeClr val="accent6">
                    <a:lumMod val="40000"/>
                    <a:lumOff val="60000"/>
                  </a:schemeClr>
                </a:solidFill>
                <a:effectLst/>
                <a:latin typeface="Times" pitchFamily="2" charset="0"/>
              </a:rPr>
              <a:t>C.</a:t>
            </a:r>
            <a:r>
              <a:rPr lang="it-IT" sz="3200" dirty="0">
                <a:solidFill>
                  <a:schemeClr val="accent6">
                    <a:lumMod val="40000"/>
                    <a:lumOff val="60000"/>
                  </a:schemeClr>
                </a:solidFill>
                <a:effectLst/>
                <a:latin typeface="Times" pitchFamily="2" charset="0"/>
              </a:rPr>
              <a:t> Scenda, o Padre, la tua benedizione su questo popolo, che ha commemorato la morte del tuo Figlio nella speranza di risorgere con lui; venga il perdono e la consolazione, si accresca la fede, si rafforzi la certezza nella redenzione eterna. </a:t>
            </a:r>
            <a:br>
              <a:rPr lang="it-IT" sz="3200" dirty="0">
                <a:solidFill>
                  <a:schemeClr val="accent6">
                    <a:lumMod val="40000"/>
                    <a:lumOff val="60000"/>
                  </a:schemeClr>
                </a:solidFill>
                <a:effectLst/>
                <a:latin typeface="Times" pitchFamily="2" charset="0"/>
              </a:rPr>
            </a:br>
            <a:r>
              <a:rPr lang="it-IT" sz="3200" b="1" dirty="0">
                <a:solidFill>
                  <a:schemeClr val="accent6">
                    <a:lumMod val="40000"/>
                    <a:lumOff val="60000"/>
                  </a:schemeClr>
                </a:solidFill>
                <a:effectLst/>
                <a:latin typeface="Times" pitchFamily="2" charset="0"/>
              </a:rPr>
              <a:t> </a:t>
            </a:r>
            <a:br>
              <a:rPr lang="it-IT" sz="3200" dirty="0">
                <a:solidFill>
                  <a:schemeClr val="accent6">
                    <a:lumMod val="40000"/>
                    <a:lumOff val="60000"/>
                  </a:schemeClr>
                </a:solidFill>
                <a:effectLst/>
                <a:latin typeface="Times" pitchFamily="2" charset="0"/>
              </a:rPr>
            </a:br>
            <a:r>
              <a:rPr lang="it-IT" sz="3200" b="1" dirty="0">
                <a:solidFill>
                  <a:schemeClr val="accent6">
                    <a:lumMod val="40000"/>
                    <a:lumOff val="60000"/>
                  </a:schemeClr>
                </a:solidFill>
                <a:effectLst/>
                <a:latin typeface="Times" pitchFamily="2" charset="0"/>
              </a:rPr>
              <a:t>A.</a:t>
            </a:r>
            <a:r>
              <a:rPr lang="it-IT" sz="3200" dirty="0">
                <a:solidFill>
                  <a:schemeClr val="accent6">
                    <a:lumMod val="40000"/>
                    <a:lumOff val="60000"/>
                  </a:schemeClr>
                </a:solidFill>
                <a:effectLst/>
                <a:latin typeface="Times" pitchFamily="2" charset="0"/>
              </a:rPr>
              <a:t> Amen. </a:t>
            </a:r>
            <a:br>
              <a:rPr lang="it-IT" sz="3200" dirty="0">
                <a:solidFill>
                  <a:schemeClr val="accent6">
                    <a:lumMod val="40000"/>
                    <a:lumOff val="60000"/>
                  </a:schemeClr>
                </a:solidFill>
                <a:effectLst/>
                <a:latin typeface="Times" pitchFamily="2" charset="0"/>
              </a:rPr>
            </a:br>
            <a:br>
              <a:rPr lang="it-IT" sz="3200" dirty="0">
                <a:solidFill>
                  <a:schemeClr val="accent6">
                    <a:lumMod val="40000"/>
                    <a:lumOff val="60000"/>
                  </a:schemeClr>
                </a:solidFill>
                <a:effectLst/>
                <a:latin typeface="Times" pitchFamily="2" charset="0"/>
              </a:rPr>
            </a:br>
            <a:r>
              <a:rPr lang="it-IT" sz="3200" b="1" dirty="0">
                <a:solidFill>
                  <a:schemeClr val="accent3">
                    <a:lumMod val="40000"/>
                    <a:lumOff val="60000"/>
                  </a:schemeClr>
                </a:solidFill>
                <a:effectLst/>
                <a:latin typeface="Times" pitchFamily="2" charset="0"/>
              </a:rPr>
              <a:t>C.</a:t>
            </a:r>
            <a:r>
              <a:rPr lang="it-IT" sz="3200" dirty="0">
                <a:solidFill>
                  <a:schemeClr val="accent3">
                    <a:lumMod val="40000"/>
                    <a:lumOff val="60000"/>
                  </a:schemeClr>
                </a:solidFill>
                <a:effectLst/>
                <a:latin typeface="Times" pitchFamily="2" charset="0"/>
              </a:rPr>
              <a:t> Vi benedica Dio onnipotente: Padre, Figlio </a:t>
            </a:r>
            <a:r>
              <a:rPr lang="it-IT" sz="3200" dirty="0">
                <a:solidFill>
                  <a:schemeClr val="accent3">
                    <a:lumMod val="40000"/>
                    <a:lumOff val="60000"/>
                  </a:schemeClr>
                </a:solidFill>
                <a:effectLst/>
                <a:latin typeface="Times" pitchFamily="2" charset="0"/>
                <a:sym typeface="Wingdings" pitchFamily="2" charset="2"/>
              </a:rPr>
              <a:t></a:t>
            </a:r>
            <a:r>
              <a:rPr lang="it-IT" sz="3200" dirty="0">
                <a:solidFill>
                  <a:schemeClr val="accent3">
                    <a:lumMod val="40000"/>
                    <a:lumOff val="60000"/>
                  </a:schemeClr>
                </a:solidFill>
                <a:effectLst/>
                <a:latin typeface="Times" pitchFamily="2" charset="0"/>
              </a:rPr>
              <a:t> e Spirito Santo.  </a:t>
            </a:r>
            <a:br>
              <a:rPr lang="it-IT" sz="3200" dirty="0">
                <a:solidFill>
                  <a:schemeClr val="accent3">
                    <a:lumMod val="40000"/>
                    <a:lumOff val="60000"/>
                  </a:schemeClr>
                </a:solidFill>
                <a:effectLst/>
                <a:latin typeface="Times" pitchFamily="2" charset="0"/>
              </a:rPr>
            </a:br>
            <a:br>
              <a:rPr lang="it-IT" sz="1050" dirty="0">
                <a:solidFill>
                  <a:schemeClr val="accent3">
                    <a:lumMod val="40000"/>
                    <a:lumOff val="60000"/>
                  </a:schemeClr>
                </a:solidFill>
                <a:effectLst/>
                <a:latin typeface="Times" pitchFamily="2" charset="0"/>
              </a:rPr>
            </a:br>
            <a:r>
              <a:rPr lang="it-IT" sz="3200" b="1" dirty="0">
                <a:solidFill>
                  <a:schemeClr val="accent3">
                    <a:lumMod val="40000"/>
                    <a:lumOff val="60000"/>
                  </a:schemeClr>
                </a:solidFill>
                <a:effectLst/>
                <a:latin typeface="Times" pitchFamily="2" charset="0"/>
              </a:rPr>
              <a:t>A.</a:t>
            </a:r>
            <a:r>
              <a:rPr lang="it-IT" sz="3200" dirty="0">
                <a:solidFill>
                  <a:schemeClr val="accent3">
                    <a:lumMod val="40000"/>
                    <a:lumOff val="60000"/>
                  </a:schemeClr>
                </a:solidFill>
                <a:effectLst/>
                <a:latin typeface="Times" pitchFamily="2" charset="0"/>
              </a:rPr>
              <a:t> Amen. </a:t>
            </a:r>
            <a:br>
              <a:rPr lang="it-IT" sz="3200" dirty="0">
                <a:solidFill>
                  <a:schemeClr val="accent3">
                    <a:lumMod val="40000"/>
                    <a:lumOff val="60000"/>
                  </a:schemeClr>
                </a:solidFill>
                <a:effectLst/>
                <a:latin typeface="Times" pitchFamily="2" charset="0"/>
              </a:rPr>
            </a:br>
            <a:r>
              <a:rPr lang="it-IT" sz="3200" b="1" dirty="0">
                <a:solidFill>
                  <a:schemeClr val="accent3">
                    <a:lumMod val="40000"/>
                    <a:lumOff val="60000"/>
                  </a:schemeClr>
                </a:solidFill>
                <a:effectLst/>
                <a:latin typeface="Times" pitchFamily="2" charset="0"/>
              </a:rPr>
              <a:t> </a:t>
            </a:r>
            <a:br>
              <a:rPr lang="it-IT" sz="3200" dirty="0">
                <a:solidFill>
                  <a:schemeClr val="accent3">
                    <a:lumMod val="40000"/>
                    <a:lumOff val="60000"/>
                  </a:schemeClr>
                </a:solidFill>
                <a:effectLst/>
                <a:latin typeface="Times" pitchFamily="2" charset="0"/>
              </a:rPr>
            </a:br>
            <a:r>
              <a:rPr lang="it-IT" sz="3200" b="1" dirty="0">
                <a:solidFill>
                  <a:schemeClr val="accent3">
                    <a:lumMod val="40000"/>
                    <a:lumOff val="60000"/>
                  </a:schemeClr>
                </a:solidFill>
                <a:effectLst/>
                <a:latin typeface="Times" pitchFamily="2" charset="0"/>
              </a:rPr>
              <a:t>C.</a:t>
            </a:r>
            <a:r>
              <a:rPr lang="it-IT" sz="3200" dirty="0">
                <a:solidFill>
                  <a:schemeClr val="accent3">
                    <a:lumMod val="40000"/>
                    <a:lumOff val="60000"/>
                  </a:schemeClr>
                </a:solidFill>
                <a:effectLst/>
                <a:latin typeface="Times" pitchFamily="2" charset="0"/>
              </a:rPr>
              <a:t> Benediciamo il Signore.  </a:t>
            </a:r>
            <a:br>
              <a:rPr lang="it-IT" sz="3200" dirty="0">
                <a:solidFill>
                  <a:schemeClr val="accent3">
                    <a:lumMod val="40000"/>
                    <a:lumOff val="60000"/>
                  </a:schemeClr>
                </a:solidFill>
                <a:effectLst/>
                <a:latin typeface="Times" pitchFamily="2" charset="0"/>
              </a:rPr>
            </a:br>
            <a:br>
              <a:rPr lang="it-IT" sz="1050" dirty="0">
                <a:solidFill>
                  <a:schemeClr val="accent3">
                    <a:lumMod val="40000"/>
                    <a:lumOff val="60000"/>
                  </a:schemeClr>
                </a:solidFill>
                <a:effectLst/>
                <a:latin typeface="Times" pitchFamily="2" charset="0"/>
              </a:rPr>
            </a:br>
            <a:r>
              <a:rPr lang="it-IT" sz="3200" b="1" dirty="0">
                <a:solidFill>
                  <a:schemeClr val="accent3">
                    <a:lumMod val="40000"/>
                    <a:lumOff val="60000"/>
                  </a:schemeClr>
                </a:solidFill>
                <a:effectLst/>
                <a:latin typeface="Times" pitchFamily="2" charset="0"/>
              </a:rPr>
              <a:t>A.</a:t>
            </a:r>
            <a:r>
              <a:rPr lang="it-IT" sz="3200" dirty="0">
                <a:solidFill>
                  <a:schemeClr val="accent3">
                    <a:lumMod val="40000"/>
                    <a:lumOff val="60000"/>
                  </a:schemeClr>
                </a:solidFill>
                <a:effectLst/>
                <a:latin typeface="Times" pitchFamily="2" charset="0"/>
              </a:rPr>
              <a:t> Rendiamo grazie a Dio. </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295899" y="741312"/>
            <a:ext cx="6413002" cy="2001888"/>
          </a:xfrm>
          <a:prstGeom prst="rect">
            <a:avLst/>
          </a:prstGeom>
          <a:ln w="25400">
            <a:solidFill>
              <a:srgbClr val="F3F7F5"/>
            </a:solidFill>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41989411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5" y="6126552"/>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a:t>
            </a:r>
            <a:r>
              <a:rPr lang="it-IT" sz="3200" dirty="0">
                <a:effectLst/>
                <a:latin typeface="Times" pitchFamily="2" charset="0"/>
              </a:rPr>
              <a:t> </a:t>
            </a:r>
            <a:r>
              <a:rPr lang="it-IT" sz="3200" dirty="0">
                <a:solidFill>
                  <a:srgbClr val="FF0000"/>
                </a:solidFill>
                <a:effectLst/>
                <a:latin typeface="Times" pitchFamily="2" charset="0"/>
              </a:rPr>
              <a:t>vieni  in nostro aiuto,</a:t>
            </a:r>
            <a:br>
              <a:rPr lang="it-IT" sz="3200" dirty="0">
                <a:solidFill>
                  <a:srgbClr val="FF0000"/>
                </a:solidFill>
                <a:effectLst/>
                <a:latin typeface="Times" pitchFamily="2" charset="0"/>
              </a:rPr>
            </a:br>
            <a:r>
              <a:rPr lang="it-IT" sz="3200" dirty="0">
                <a:solidFill>
                  <a:srgbClr val="FF0000"/>
                </a:solidFill>
                <a:effectLst/>
                <a:latin typeface="Times" pitchFamily="2" charset="0"/>
              </a:rPr>
              <a:t>affinché possiamo sperimentare il tuo amore</a:t>
            </a:r>
            <a:br>
              <a:rPr lang="it-IT" sz="3200" dirty="0">
                <a:solidFill>
                  <a:srgbClr val="FF0000"/>
                </a:solidFill>
                <a:effectLst/>
                <a:latin typeface="Times" pitchFamily="2" charset="0"/>
              </a:rPr>
            </a:br>
            <a:r>
              <a:rPr lang="it-IT" sz="3200" dirty="0">
                <a:solidFill>
                  <a:srgbClr val="FF0000"/>
                </a:solidFill>
                <a:effectLst/>
                <a:latin typeface="Times" pitchFamily="2" charset="0"/>
              </a:rPr>
              <a:t>che guarisce.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551280"/>
            <a:ext cx="12317506"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effectLst/>
                <a:latin typeface="Times" pitchFamily="2" charset="0"/>
              </a:rPr>
              <a:t>Immagina come si sentono le persone risultate positive al corona virus...</a:t>
            </a:r>
          </a:p>
          <a:p>
            <a:pPr marL="514350" indent="-514350" algn="l">
              <a:buFont typeface="+mj-lt"/>
              <a:buAutoNum type="alphaLcPeriod"/>
            </a:pPr>
            <a:r>
              <a:rPr lang="it-IT" sz="3200" dirty="0">
                <a:effectLst/>
                <a:latin typeface="Times" pitchFamily="2" charset="0"/>
              </a:rPr>
              <a:t>Ricorda che Gesù si è fatto prossimo a chi lo sperimenta</a:t>
            </a:r>
          </a:p>
        </p:txBody>
      </p:sp>
    </p:spTree>
    <p:extLst>
      <p:ext uri="{BB962C8B-B14F-4D97-AF65-F5344CB8AC3E}">
        <p14:creationId xmlns:p14="http://schemas.microsoft.com/office/powerpoint/2010/main" val="28501696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2500"/>
                            </p:stCondLst>
                            <p:childTnLst>
                              <p:par>
                                <p:cTn id="15" presetID="9"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ubtitle 2"/>
          <p:cNvSpPr>
            <a:spLocks noGrp="1"/>
          </p:cNvSpPr>
          <p:nvPr>
            <p:ph type="subTitle" idx="1"/>
          </p:nvPr>
        </p:nvSpPr>
        <p:spPr>
          <a:xfrm>
            <a:off x="332590" y="7565447"/>
            <a:ext cx="12339618" cy="1316736"/>
          </a:xfrm>
        </p:spPr>
        <p:txBody>
          <a:bodyPr rtlCol="0">
            <a:noAutofit/>
          </a:bodyPr>
          <a:lstStyle/>
          <a:p>
            <a:pPr algn="ctr">
              <a:defRPr/>
            </a:pPr>
            <a:r>
              <a:rPr lang="it-IT" sz="2400" dirty="0">
                <a:solidFill>
                  <a:schemeClr val="accent4">
                    <a:lumMod val="75000"/>
                  </a:schemeClr>
                </a:solidFill>
                <a:latin typeface="Times" pitchFamily="2" charset="0"/>
              </a:rPr>
              <a:t>Missionari Comboniani in tempo di Coronavirus</a:t>
            </a:r>
          </a:p>
          <a:p>
            <a:pPr algn="ctr">
              <a:defRPr/>
            </a:pPr>
            <a:r>
              <a:rPr lang="en-GB" altLang="en-US" sz="2400" dirty="0">
                <a:solidFill>
                  <a:schemeClr val="accent4">
                    <a:lumMod val="75000"/>
                  </a:schemeClr>
                </a:solidFill>
                <a:latin typeface="Times" pitchFamily="2" charset="0"/>
              </a:rPr>
              <a:t>P. Massimo </a:t>
            </a:r>
            <a:r>
              <a:rPr lang="en-GB" altLang="en-US" sz="2400" dirty="0" err="1">
                <a:solidFill>
                  <a:schemeClr val="accent4">
                    <a:lumMod val="75000"/>
                  </a:schemeClr>
                </a:solidFill>
                <a:latin typeface="Times" pitchFamily="2" charset="0"/>
              </a:rPr>
              <a:t>Ramundo</a:t>
            </a:r>
            <a:r>
              <a:rPr lang="en-GB" altLang="en-US" sz="2400" dirty="0">
                <a:solidFill>
                  <a:schemeClr val="accent4">
                    <a:lumMod val="75000"/>
                  </a:schemeClr>
                </a:solidFill>
                <a:latin typeface="Times" pitchFamily="2" charset="0"/>
              </a:rPr>
              <a:t> e </a:t>
            </a:r>
            <a:r>
              <a:rPr lang="en-US" altLang="en-US" sz="2400" dirty="0">
                <a:solidFill>
                  <a:schemeClr val="accent4">
                    <a:lumMod val="75000"/>
                  </a:schemeClr>
                </a:solidFill>
                <a:latin typeface="Times" pitchFamily="2" charset="0"/>
              </a:rPr>
              <a:t>P. Pedro Pablo Hernandez</a:t>
            </a:r>
          </a:p>
          <a:p>
            <a:pPr algn="ctr">
              <a:defRPr/>
            </a:pPr>
            <a:r>
              <a:rPr lang="en-US" altLang="en-US" sz="2400" dirty="0" err="1">
                <a:solidFill>
                  <a:schemeClr val="accent4">
                    <a:lumMod val="75000"/>
                  </a:schemeClr>
                </a:solidFill>
                <a:latin typeface="Times" pitchFamily="2" charset="0"/>
              </a:rPr>
              <a:t>Marzo</a:t>
            </a:r>
            <a:r>
              <a:rPr lang="en-US" altLang="en-US" sz="2400" dirty="0">
                <a:solidFill>
                  <a:schemeClr val="accent4">
                    <a:lumMod val="75000"/>
                  </a:schemeClr>
                </a:solidFill>
                <a:latin typeface="Times" pitchFamily="2" charset="0"/>
              </a:rPr>
              <a:t> </a:t>
            </a:r>
            <a:r>
              <a:rPr lang="en-GB" altLang="en-US" sz="2400" dirty="0">
                <a:solidFill>
                  <a:schemeClr val="accent4">
                    <a:lumMod val="75000"/>
                  </a:schemeClr>
                </a:solidFill>
                <a:latin typeface="Times" pitchFamily="2" charset="0"/>
              </a:rPr>
              <a:t>2020</a:t>
            </a:r>
            <a:endParaRPr lang="en-US" altLang="en-US" sz="2400" dirty="0">
              <a:solidFill>
                <a:schemeClr val="accent4">
                  <a:lumMod val="75000"/>
                </a:schemeClr>
              </a:solidFill>
              <a:latin typeface="Times" pitchFamily="2" charset="0"/>
            </a:endParaRPr>
          </a:p>
        </p:txBody>
      </p:sp>
      <p:pic>
        <p:nvPicPr>
          <p:cNvPr id="4" name="Picture 3">
            <a:extLst>
              <a:ext uri="{FF2B5EF4-FFF2-40B4-BE49-F238E27FC236}">
                <a16:creationId xmlns:a16="http://schemas.microsoft.com/office/drawing/2014/main" id="{DE0313D6-11B9-4646-93B5-E7177E5EAA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1669" y="930938"/>
            <a:ext cx="4541461" cy="4541461"/>
          </a:xfrm>
          <a:prstGeom prst="rect">
            <a:avLst/>
          </a:prstGeom>
        </p:spPr>
      </p:pic>
      <p:sp>
        <p:nvSpPr>
          <p:cNvPr id="5" name="TextBox 4">
            <a:extLst>
              <a:ext uri="{FF2B5EF4-FFF2-40B4-BE49-F238E27FC236}">
                <a16:creationId xmlns:a16="http://schemas.microsoft.com/office/drawing/2014/main" id="{B17BE14F-FF9A-E249-8645-A663DA05861F}"/>
              </a:ext>
            </a:extLst>
          </p:cNvPr>
          <p:cNvSpPr txBox="1"/>
          <p:nvPr/>
        </p:nvSpPr>
        <p:spPr>
          <a:xfrm>
            <a:off x="332589" y="6611159"/>
            <a:ext cx="1233961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it-IT" sz="4800" i="0" u="none" strike="noStrike" cap="none" spc="0" normalizeH="0" baseline="0" dirty="0">
                <a:ln>
                  <a:noFill/>
                </a:ln>
                <a:solidFill>
                  <a:schemeClr val="accent1">
                    <a:lumMod val="40000"/>
                    <a:lumOff val="60000"/>
                  </a:schemeClr>
                </a:solidFill>
                <a:effectLst>
                  <a:outerShdw blurRad="50800" dist="38100" dir="5400000" rotWithShape="0">
                    <a:srgbClr val="000000"/>
                  </a:outerShdw>
                </a:effectLst>
                <a:uFillTx/>
                <a:latin typeface="Times" pitchFamily="2" charset="0"/>
                <a:sym typeface="Helvetica Neue Light"/>
              </a:rPr>
              <a:t>#</a:t>
            </a:r>
            <a:r>
              <a:rPr kumimoji="0" lang="it-IT" sz="4800" i="0" u="none" strike="noStrike" cap="none" spc="0" normalizeH="0" baseline="0" dirty="0" err="1">
                <a:ln>
                  <a:noFill/>
                </a:ln>
                <a:solidFill>
                  <a:schemeClr val="accent1">
                    <a:lumMod val="40000"/>
                    <a:lumOff val="60000"/>
                  </a:schemeClr>
                </a:solidFill>
                <a:effectLst>
                  <a:outerShdw blurRad="50800" dist="38100" dir="5400000" rotWithShape="0">
                    <a:srgbClr val="000000"/>
                  </a:outerShdw>
                </a:effectLst>
                <a:uFillTx/>
                <a:latin typeface="Times" pitchFamily="2" charset="0"/>
                <a:sym typeface="Helvetica Neue Light"/>
              </a:rPr>
              <a:t>FareCausaComune</a:t>
            </a:r>
            <a:r>
              <a:rPr lang="it-IT" sz="4800" dirty="0">
                <a:solidFill>
                  <a:schemeClr val="accent1">
                    <a:lumMod val="40000"/>
                    <a:lumOff val="60000"/>
                  </a:schemeClr>
                </a:solidFill>
                <a:latin typeface="Times" pitchFamily="2" charset="0"/>
              </a:rPr>
              <a:t> e </a:t>
            </a:r>
            <a:r>
              <a:rPr kumimoji="0" lang="it-IT" sz="4800" i="0" u="none" strike="noStrike" cap="none" spc="0" normalizeH="0" baseline="0" dirty="0" err="1">
                <a:ln>
                  <a:noFill/>
                </a:ln>
                <a:solidFill>
                  <a:schemeClr val="accent1">
                    <a:lumMod val="40000"/>
                    <a:lumOff val="60000"/>
                  </a:schemeClr>
                </a:solidFill>
                <a:effectLst>
                  <a:outerShdw blurRad="50800" dist="38100" dir="5400000" rotWithShape="0">
                    <a:srgbClr val="000000"/>
                  </a:outerShdw>
                </a:effectLst>
                <a:uFillTx/>
                <a:latin typeface="Times" pitchFamily="2" charset="0"/>
                <a:sym typeface="Helvetica Neue Light"/>
              </a:rPr>
              <a:t>Comboni</a:t>
            </a:r>
            <a:r>
              <a:rPr lang="it-IT" sz="4800" dirty="0" err="1">
                <a:solidFill>
                  <a:schemeClr val="accent1">
                    <a:lumMod val="40000"/>
                    <a:lumOff val="60000"/>
                  </a:schemeClr>
                </a:solidFill>
                <a:latin typeface="Times" pitchFamily="2" charset="0"/>
              </a:rPr>
              <a:t>.org</a:t>
            </a:r>
            <a:endParaRPr kumimoji="0" lang="it-IT" sz="4800" i="0" u="none" strike="noStrike" cap="none" spc="0" normalizeH="0" baseline="0" dirty="0">
              <a:ln>
                <a:noFill/>
              </a:ln>
              <a:solidFill>
                <a:schemeClr val="accent1">
                  <a:lumMod val="40000"/>
                  <a:lumOff val="60000"/>
                </a:schemeClr>
              </a:solidFill>
              <a:effectLst>
                <a:outerShdw blurRad="50800" dist="38100" dir="5400000" rotWithShape="0">
                  <a:srgbClr val="000000"/>
                </a:outerShdw>
              </a:effectLst>
              <a:uFillTx/>
              <a:latin typeface="Times" pitchFamily="2" charset="0"/>
              <a:sym typeface="Helvetica Neue Light"/>
            </a:endParaRPr>
          </a:p>
        </p:txBody>
      </p:sp>
      <p:pic>
        <p:nvPicPr>
          <p:cNvPr id="3" name="Picture 2">
            <a:extLst>
              <a:ext uri="{FF2B5EF4-FFF2-40B4-BE49-F238E27FC236}">
                <a16:creationId xmlns:a16="http://schemas.microsoft.com/office/drawing/2014/main" id="{33B129A1-864E-864C-BC6D-BECB58FC63E5}"/>
              </a:ext>
            </a:extLst>
          </p:cNvPr>
          <p:cNvPicPr>
            <a:picLocks noChangeAspect="1"/>
          </p:cNvPicPr>
          <p:nvPr/>
        </p:nvPicPr>
        <p:blipFill rotWithShape="1">
          <a:blip r:embed="rId3">
            <a:extLst>
              <a:ext uri="{28A0092B-C50C-407E-A947-70E740481C1C}">
                <a14:useLocalDpi xmlns:a14="http://schemas.microsoft.com/office/drawing/2010/main" val="0"/>
              </a:ext>
            </a:extLst>
          </a:blip>
          <a:srcRect l="5446" t="12937" r="5647" b="39223"/>
          <a:stretch/>
        </p:blipFill>
        <p:spPr>
          <a:xfrm>
            <a:off x="6502400" y="2075851"/>
            <a:ext cx="1123696" cy="1033109"/>
          </a:xfrm>
          <a:prstGeom prst="rect">
            <a:avLst/>
          </a:prstGeom>
        </p:spPr>
      </p:pic>
    </p:spTree>
    <p:extLst>
      <p:ext uri="{BB962C8B-B14F-4D97-AF65-F5344CB8AC3E}">
        <p14:creationId xmlns:p14="http://schemas.microsoft.com/office/powerpoint/2010/main" val="11431382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par>
                          <p:cTn id="16" fill="hold">
                            <p:stCondLst>
                              <p:cond delay="4000"/>
                            </p:stCondLst>
                            <p:childTnLst>
                              <p:par>
                                <p:cTn id="17" presetID="1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Placeholder 124"/>
          <p:cNvPicPr>
            <a:picLocks noGrp="1"/>
          </p:cNvPicPr>
          <p:nvPr>
            <p:ph type="pic" idx="13"/>
          </p:nvPr>
        </p:nvPicPr>
        <p:blipFill>
          <a:blip r:embed="rId2"/>
          <a:stretch>
            <a:fillRect/>
          </a:stretch>
        </p:blipFill>
        <p:spPr>
          <a:xfrm>
            <a:off x="7480794" y="124430"/>
            <a:ext cx="5409705" cy="7664904"/>
          </a:xfrm>
          <a:prstGeom prst="rect">
            <a:avLst/>
          </a:prstGeom>
        </p:spPr>
      </p:pic>
      <p:sp>
        <p:nvSpPr>
          <p:cNvPr id="126" name="Shape 126"/>
          <p:cNvSpPr>
            <a:spLocks noGrp="1"/>
          </p:cNvSpPr>
          <p:nvPr>
            <p:ph type="title"/>
          </p:nvPr>
        </p:nvSpPr>
        <p:spPr>
          <a:xfrm>
            <a:off x="1283148" y="2974388"/>
            <a:ext cx="4995466" cy="1964987"/>
          </a:xfrm>
          <a:prstGeom prst="rect">
            <a:avLst/>
          </a:prstGeom>
        </p:spPr>
        <p:txBody>
          <a:bodyPr>
            <a:noAutofit/>
          </a:bodyPr>
          <a:lstStyle/>
          <a:p>
            <a:pPr algn="ctr" defTabSz="457200">
              <a:tabLst>
                <a:tab pos="177800" algn="l"/>
              </a:tabLst>
              <a:defRPr sz="4000">
                <a:solidFill>
                  <a:srgbClr val="941100"/>
                </a:solidFill>
                <a:effectLst/>
                <a:latin typeface="Verdana"/>
                <a:ea typeface="Verdana"/>
                <a:cs typeface="Verdana"/>
                <a:sym typeface="Verdana"/>
              </a:defRPr>
            </a:pPr>
            <a:r>
              <a:rPr lang="it-IT" sz="4000" dirty="0">
                <a:solidFill>
                  <a:schemeClr val="accent4"/>
                </a:solidFill>
                <a:latin typeface="Papyrus" panose="020B0602040200020303" pitchFamily="34" charset="77"/>
              </a:rPr>
              <a:t>- 2 -</a:t>
            </a:r>
            <a:endParaRPr sz="4000" dirty="0">
              <a:solidFill>
                <a:schemeClr val="accent4"/>
              </a:solidFill>
              <a:latin typeface="Papyrus" panose="020B0602040200020303" pitchFamily="34" charset="77"/>
            </a:endParaRPr>
          </a:p>
          <a:p>
            <a:pPr algn="ctr" defTabSz="457200">
              <a:tabLst>
                <a:tab pos="177800" algn="l"/>
              </a:tabLst>
              <a:defRPr sz="4000" b="1">
                <a:solidFill>
                  <a:srgbClr val="D6D6D6"/>
                </a:solidFill>
                <a:effectLst/>
                <a:latin typeface="Verdana"/>
                <a:ea typeface="Verdana"/>
                <a:cs typeface="Verdana"/>
                <a:sym typeface="Verdana"/>
              </a:defRPr>
            </a:pPr>
            <a:r>
              <a:rPr lang="it-IT" sz="4000" b="1" dirty="0">
                <a:solidFill>
                  <a:schemeClr val="accent4"/>
                </a:solidFill>
                <a:effectLst/>
                <a:latin typeface="Papyrus" panose="020B0602040200020303" pitchFamily="34" charset="77"/>
                <a:sym typeface="Verdana"/>
              </a:rPr>
              <a:t>Gesù è caricato </a:t>
            </a:r>
            <a:br>
              <a:rPr lang="it-IT" sz="4000" b="1" dirty="0">
                <a:solidFill>
                  <a:schemeClr val="accent4"/>
                </a:solidFill>
                <a:effectLst/>
                <a:latin typeface="Papyrus" panose="020B0602040200020303" pitchFamily="34" charset="77"/>
                <a:sym typeface="Verdana"/>
              </a:rPr>
            </a:br>
            <a:r>
              <a:rPr lang="it-IT" sz="4000" b="1" dirty="0">
                <a:solidFill>
                  <a:schemeClr val="accent4"/>
                </a:solidFill>
                <a:effectLst/>
                <a:latin typeface="Papyrus" panose="020B0602040200020303" pitchFamily="34" charset="77"/>
                <a:sym typeface="Verdana"/>
              </a:rPr>
              <a:t>della croce</a:t>
            </a:r>
            <a:endParaRPr sz="4000" dirty="0">
              <a:solidFill>
                <a:schemeClr val="accent4"/>
              </a:solidFill>
              <a:latin typeface="Papyrus" panose="020B0602040200020303" pitchFamily="34" charset="77"/>
            </a:endParaRPr>
          </a:p>
        </p:txBody>
      </p:sp>
      <p:sp>
        <p:nvSpPr>
          <p:cNvPr id="2" name="Rectangle 1">
            <a:extLst>
              <a:ext uri="{FF2B5EF4-FFF2-40B4-BE49-F238E27FC236}">
                <a16:creationId xmlns:a16="http://schemas.microsoft.com/office/drawing/2014/main" id="{018CA751-563F-AE44-8748-1E91BE9E397D}"/>
              </a:ext>
            </a:extLst>
          </p:cNvPr>
          <p:cNvSpPr/>
          <p:nvPr/>
        </p:nvSpPr>
        <p:spPr>
          <a:xfrm>
            <a:off x="260350" y="8082397"/>
            <a:ext cx="12484099" cy="954107"/>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«Essi presero Gesù ed egli, portando la croce, si avviò verso il luogo del Cranio, </a:t>
            </a:r>
          </a:p>
          <a:p>
            <a:r>
              <a:rPr lang="it-IT" sz="2800" dirty="0">
                <a:solidFill>
                  <a:schemeClr val="accent3">
                    <a:lumMod val="20000"/>
                    <a:lumOff val="80000"/>
                  </a:schemeClr>
                </a:solidFill>
                <a:effectLst/>
                <a:latin typeface="Times" pitchFamily="2" charset="0"/>
                <a:ea typeface="Times New Roman" panose="02020603050405020304" pitchFamily="18" charset="0"/>
              </a:rPr>
              <a:t>detto in ebraico </a:t>
            </a:r>
            <a:r>
              <a:rPr lang="it-IT" sz="2800" dirty="0" err="1">
                <a:solidFill>
                  <a:schemeClr val="accent3">
                    <a:lumMod val="20000"/>
                    <a:lumOff val="80000"/>
                  </a:schemeClr>
                </a:solidFill>
                <a:effectLst/>
                <a:latin typeface="Times" pitchFamily="2" charset="0"/>
                <a:ea typeface="Times New Roman" panose="02020603050405020304" pitchFamily="18" charset="0"/>
              </a:rPr>
              <a:t>Golgota</a:t>
            </a:r>
            <a:r>
              <a:rPr lang="it-IT" sz="2800" dirty="0">
                <a:solidFill>
                  <a:schemeClr val="accent3">
                    <a:lumMod val="20000"/>
                    <a:lumOff val="80000"/>
                  </a:schemeClr>
                </a:solidFill>
                <a:effectLst/>
                <a:latin typeface="Times" pitchFamily="2" charset="0"/>
                <a:ea typeface="Times New Roman" panose="02020603050405020304" pitchFamily="18" charset="0"/>
              </a:rPr>
              <a:t>». (</a:t>
            </a:r>
            <a:r>
              <a:rPr lang="it-IT" sz="2800" dirty="0" err="1">
                <a:solidFill>
                  <a:schemeClr val="accent3">
                    <a:lumMod val="20000"/>
                    <a:lumOff val="80000"/>
                  </a:schemeClr>
                </a:solidFill>
                <a:effectLst/>
                <a:latin typeface="Times" pitchFamily="2" charset="0"/>
                <a:ea typeface="Times New Roman" panose="02020603050405020304" pitchFamily="18" charset="0"/>
              </a:rPr>
              <a:t>Gv</a:t>
            </a:r>
            <a:r>
              <a:rPr lang="it-IT" sz="2800" dirty="0">
                <a:solidFill>
                  <a:schemeClr val="accent3">
                    <a:lumMod val="20000"/>
                    <a:lumOff val="80000"/>
                  </a:schemeClr>
                </a:solidFill>
                <a:effectLst/>
                <a:latin typeface="Times" pitchFamily="2" charset="0"/>
                <a:ea typeface="Times New Roman" panose="02020603050405020304" pitchFamily="18" charset="0"/>
              </a:rPr>
              <a:t> 19,16-17 )</a:t>
            </a:r>
          </a:p>
        </p:txBody>
      </p:sp>
      <p:sp>
        <p:nvSpPr>
          <p:cNvPr id="6" name="Rectangle 5">
            <a:extLst>
              <a:ext uri="{FF2B5EF4-FFF2-40B4-BE49-F238E27FC236}">
                <a16:creationId xmlns:a16="http://schemas.microsoft.com/office/drawing/2014/main" id="{274381CE-C685-5C4F-B38C-FA8AFC1C0F50}"/>
              </a:ext>
            </a:extLst>
          </p:cNvPr>
          <p:cNvSpPr/>
          <p:nvPr/>
        </p:nvSpPr>
        <p:spPr>
          <a:xfrm>
            <a:off x="341455" y="6735537"/>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dissolve">
                                      <p:cBhvr>
                                        <p:cTn id="7" dur="2000"/>
                                        <p:tgtEl>
                                          <p:spTgt spid="126"/>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87397" y="5450539"/>
            <a:ext cx="11494247" cy="3209365"/>
          </a:xfrm>
        </p:spPr>
        <p:txBody>
          <a:bodyPr>
            <a:normAutofit/>
          </a:bodyPr>
          <a:lstStyle/>
          <a:p>
            <a:pPr algn="ctr"/>
            <a:r>
              <a:rPr lang="it-IT" sz="3200" dirty="0">
                <a:solidFill>
                  <a:schemeClr val="accent3">
                    <a:lumMod val="20000"/>
                    <a:lumOff val="80000"/>
                  </a:schemeClr>
                </a:solidFill>
                <a:effectLst/>
              </a:rPr>
              <a:t>Che peso! </a:t>
            </a:r>
            <a:br>
              <a:rPr lang="it-IT" sz="3200" dirty="0">
                <a:solidFill>
                  <a:schemeClr val="accent3">
                    <a:lumMod val="20000"/>
                    <a:lumOff val="80000"/>
                  </a:schemeClr>
                </a:solidFill>
                <a:effectLst/>
              </a:rPr>
            </a:br>
            <a:r>
              <a:rPr lang="it-IT" sz="1050" dirty="0">
                <a:solidFill>
                  <a:schemeClr val="accent3">
                    <a:lumMod val="20000"/>
                    <a:lumOff val="80000"/>
                  </a:schemeClr>
                </a:solidFill>
                <a:effectLst/>
              </a:rPr>
              <a:t> </a:t>
            </a:r>
            <a:br>
              <a:rPr lang="it-IT" sz="3200" dirty="0">
                <a:solidFill>
                  <a:schemeClr val="accent3">
                    <a:lumMod val="20000"/>
                    <a:lumOff val="80000"/>
                  </a:schemeClr>
                </a:solidFill>
                <a:effectLst/>
              </a:rPr>
            </a:br>
            <a:r>
              <a:rPr lang="it-IT" sz="3200" dirty="0">
                <a:solidFill>
                  <a:schemeClr val="accent3">
                    <a:lumMod val="20000"/>
                    <a:lumOff val="80000"/>
                  </a:schemeClr>
                </a:solidFill>
                <a:effectLst/>
              </a:rPr>
              <a:t>È il peso di non poter più vivere la normalità del passeggiare liberi e dell’abbracciarsi lieti. </a:t>
            </a:r>
            <a:br>
              <a:rPr lang="it-IT" sz="3200" dirty="0">
                <a:solidFill>
                  <a:schemeClr val="accent3">
                    <a:lumMod val="20000"/>
                    <a:lumOff val="80000"/>
                  </a:schemeClr>
                </a:solidFill>
                <a:effectLst/>
              </a:rPr>
            </a:br>
            <a:br>
              <a:rPr lang="it-IT" sz="1050" dirty="0">
                <a:solidFill>
                  <a:schemeClr val="accent3">
                    <a:lumMod val="20000"/>
                    <a:lumOff val="80000"/>
                  </a:schemeClr>
                </a:solidFill>
                <a:effectLst/>
              </a:rPr>
            </a:br>
            <a:r>
              <a:rPr lang="it-IT" sz="3200" dirty="0">
                <a:solidFill>
                  <a:schemeClr val="accent3">
                    <a:lumMod val="20000"/>
                    <a:lumOff val="80000"/>
                  </a:schemeClr>
                </a:solidFill>
                <a:effectLst/>
              </a:rPr>
              <a:t>È il peso di non poter più andare a trovare i nonni per doverli salvaguardare dal contagio. </a:t>
            </a:r>
            <a:endParaRPr lang="it-IT" sz="3200" dirty="0">
              <a:solidFill>
                <a:srgbClr val="FF0000"/>
              </a:solidFill>
            </a:endParaRPr>
          </a:p>
        </p:txBody>
      </p:sp>
      <p:pic>
        <p:nvPicPr>
          <p:cNvPr id="3" name="Picture 2">
            <a:extLst>
              <a:ext uri="{FF2B5EF4-FFF2-40B4-BE49-F238E27FC236}">
                <a16:creationId xmlns:a16="http://schemas.microsoft.com/office/drawing/2014/main" id="{1793D2F2-0817-0D4F-B429-6A4E7B00439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68401" y="498442"/>
            <a:ext cx="8932241" cy="4324565"/>
          </a:xfrm>
          <a:prstGeom prst="rect">
            <a:avLst/>
          </a:prstGeom>
          <a:ln w="38100">
            <a:solidFill>
              <a:schemeClr val="bg2">
                <a:lumMod val="40000"/>
                <a:lumOff val="60000"/>
              </a:schemeClr>
            </a:solidFill>
          </a:ln>
        </p:spPr>
      </p:pic>
    </p:spTree>
    <p:extLst>
      <p:ext uri="{BB962C8B-B14F-4D97-AF65-F5344CB8AC3E}">
        <p14:creationId xmlns:p14="http://schemas.microsoft.com/office/powerpoint/2010/main" val="1191797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81D6-50A6-7345-9535-61ACC503DF76}"/>
              </a:ext>
            </a:extLst>
          </p:cNvPr>
          <p:cNvSpPr>
            <a:spLocks noGrp="1"/>
          </p:cNvSpPr>
          <p:nvPr>
            <p:ph type="title"/>
          </p:nvPr>
        </p:nvSpPr>
        <p:spPr>
          <a:xfrm>
            <a:off x="755276" y="6609747"/>
            <a:ext cx="11494247" cy="2402541"/>
          </a:xfrm>
        </p:spPr>
        <p:txBody>
          <a:bodyPr>
            <a:noAutofit/>
          </a:bodyPr>
          <a:lstStyle/>
          <a:p>
            <a:pPr lvl="0" algn="ctr"/>
            <a:r>
              <a:rPr lang="it-IT" sz="3200" dirty="0">
                <a:solidFill>
                  <a:srgbClr val="FF0000"/>
                </a:solidFill>
                <a:effectLst/>
                <a:latin typeface="Times" pitchFamily="2" charset="0"/>
              </a:rPr>
              <a:t>Preghiera:</a:t>
            </a:r>
            <a:br>
              <a:rPr lang="it-IT" sz="3200" dirty="0">
                <a:solidFill>
                  <a:srgbClr val="FF0000"/>
                </a:solidFill>
                <a:effectLst/>
                <a:latin typeface="Times" pitchFamily="2" charset="0"/>
              </a:rPr>
            </a:br>
            <a:r>
              <a:rPr lang="it-IT" sz="3200" dirty="0">
                <a:solidFill>
                  <a:srgbClr val="FF0000"/>
                </a:solidFill>
                <a:effectLst/>
                <a:latin typeface="Times" pitchFamily="2" charset="0"/>
              </a:rPr>
              <a:t>Signore, guarisci coloro che sono ammalati per il virus.</a:t>
            </a:r>
            <a:br>
              <a:rPr lang="it-IT" sz="3200" dirty="0">
                <a:solidFill>
                  <a:srgbClr val="FF0000"/>
                </a:solidFill>
                <a:effectLst/>
                <a:latin typeface="Times" pitchFamily="2" charset="0"/>
              </a:rPr>
            </a:br>
            <a:r>
              <a:rPr lang="it-IT" sz="3200" dirty="0">
                <a:solidFill>
                  <a:srgbClr val="FF0000"/>
                </a:solidFill>
                <a:effectLst/>
                <a:latin typeface="Times" pitchFamily="2" charset="0"/>
              </a:rPr>
              <a:t>Possano riacquistare forza e salute</a:t>
            </a:r>
            <a:endParaRPr lang="it-IT" sz="3200" dirty="0">
              <a:solidFill>
                <a:schemeClr val="accent3">
                  <a:lumMod val="40000"/>
                  <a:lumOff val="60000"/>
                </a:schemeClr>
              </a:solidFill>
              <a:latin typeface="Times" pitchFamily="2" charset="0"/>
            </a:endParaRPr>
          </a:p>
        </p:txBody>
      </p:sp>
      <p:pic>
        <p:nvPicPr>
          <p:cNvPr id="3" name="Crist 6.jpg">
            <a:extLst>
              <a:ext uri="{FF2B5EF4-FFF2-40B4-BE49-F238E27FC236}">
                <a16:creationId xmlns:a16="http://schemas.microsoft.com/office/drawing/2014/main" id="{7FF4EB96-24D4-9943-AAE6-CF42C5DCA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764398" y="400654"/>
            <a:ext cx="5476003" cy="1709394"/>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4" name="TextBox 3">
            <a:extLst>
              <a:ext uri="{FF2B5EF4-FFF2-40B4-BE49-F238E27FC236}">
                <a16:creationId xmlns:a16="http://schemas.microsoft.com/office/drawing/2014/main" id="{84FF11DC-05A8-AB4E-8076-9045F1A2468D}"/>
              </a:ext>
            </a:extLst>
          </p:cNvPr>
          <p:cNvSpPr txBox="1"/>
          <p:nvPr/>
        </p:nvSpPr>
        <p:spPr>
          <a:xfrm>
            <a:off x="343646" y="2678931"/>
            <a:ext cx="12317506"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3200" dirty="0">
                <a:solidFill>
                  <a:schemeClr val="tx1"/>
                </a:solidFill>
                <a:effectLst/>
                <a:latin typeface="Times" pitchFamily="2" charset="0"/>
              </a:rPr>
              <a:t>Riflessione personale:</a:t>
            </a:r>
            <a:endParaRPr lang="it-IT" sz="3200" u="sng" dirty="0">
              <a:solidFill>
                <a:schemeClr val="tx1"/>
              </a:solidFill>
              <a:effectLst/>
              <a:latin typeface="Times" pitchFamily="2" charset="0"/>
            </a:endParaRPr>
          </a:p>
          <a:p>
            <a:pPr algn="l"/>
            <a:endParaRPr lang="it-IT" sz="3200" dirty="0">
              <a:solidFill>
                <a:schemeClr val="accent6">
                  <a:lumMod val="40000"/>
                  <a:lumOff val="60000"/>
                </a:schemeClr>
              </a:solidFill>
              <a:effectLst/>
              <a:latin typeface="Times" pitchFamily="2" charset="0"/>
            </a:endParaRPr>
          </a:p>
          <a:p>
            <a:pPr marL="514350" indent="-514350" algn="l">
              <a:buFont typeface="+mj-lt"/>
              <a:buAutoNum type="alphaLcPeriod"/>
            </a:pPr>
            <a:r>
              <a:rPr lang="it-IT" sz="3200" dirty="0">
                <a:solidFill>
                  <a:schemeClr val="tx1"/>
                </a:solidFill>
                <a:effectLst/>
                <a:latin typeface="Times" pitchFamily="2" charset="0"/>
              </a:rPr>
              <a:t>In che modo stai affrontando i sentimenti di frustrazione che sorgono in te a causa della quarantena?</a:t>
            </a:r>
          </a:p>
          <a:p>
            <a:pPr marL="514350" indent="-514350" algn="l">
              <a:buFont typeface="+mj-lt"/>
              <a:buAutoNum type="alphaLcPeriod"/>
            </a:pPr>
            <a:endParaRPr lang="it-IT" sz="3200" dirty="0">
              <a:solidFill>
                <a:schemeClr val="tx1"/>
              </a:solidFill>
              <a:effectLst/>
              <a:latin typeface="Times" pitchFamily="2" charset="0"/>
            </a:endParaRPr>
          </a:p>
          <a:p>
            <a:pPr marL="514350" indent="-514350" algn="l">
              <a:buFont typeface="+mj-lt"/>
              <a:buAutoNum type="alphaLcPeriod"/>
            </a:pPr>
            <a:r>
              <a:rPr lang="it-IT" sz="3200" dirty="0">
                <a:solidFill>
                  <a:schemeClr val="tx1"/>
                </a:solidFill>
                <a:effectLst/>
                <a:latin typeface="Times" pitchFamily="2" charset="0"/>
              </a:rPr>
              <a:t>In che modo la fede e la preghiera possono aiutarti in questo processo?</a:t>
            </a:r>
          </a:p>
          <a:p>
            <a:pPr algn="l"/>
            <a:endParaRPr lang="it-IT" sz="3200" dirty="0">
              <a:solidFill>
                <a:schemeClr val="accent6">
                  <a:lumMod val="40000"/>
                  <a:lumOff val="60000"/>
                </a:schemeClr>
              </a:solidFill>
              <a:effectLst/>
            </a:endParaRPr>
          </a:p>
        </p:txBody>
      </p:sp>
    </p:spTree>
    <p:extLst>
      <p:ext uri="{BB962C8B-B14F-4D97-AF65-F5344CB8AC3E}">
        <p14:creationId xmlns:p14="http://schemas.microsoft.com/office/powerpoint/2010/main" val="9404729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Placeholder 132"/>
          <p:cNvPicPr>
            <a:picLocks noGrp="1"/>
          </p:cNvPicPr>
          <p:nvPr>
            <p:ph type="pic" idx="13"/>
          </p:nvPr>
        </p:nvPicPr>
        <p:blipFill>
          <a:blip r:embed="rId2"/>
          <a:stretch>
            <a:fillRect/>
          </a:stretch>
        </p:blipFill>
        <p:spPr>
          <a:xfrm>
            <a:off x="7508736" y="58734"/>
            <a:ext cx="5407164" cy="7662866"/>
          </a:xfrm>
          <a:prstGeom prst="rect">
            <a:avLst/>
          </a:prstGeom>
        </p:spPr>
      </p:pic>
      <p:sp>
        <p:nvSpPr>
          <p:cNvPr id="134" name="Shape 134"/>
          <p:cNvSpPr>
            <a:spLocks noGrp="1"/>
          </p:cNvSpPr>
          <p:nvPr>
            <p:ph type="title"/>
          </p:nvPr>
        </p:nvSpPr>
        <p:spPr>
          <a:xfrm>
            <a:off x="1225646" y="2867701"/>
            <a:ext cx="5073552" cy="2044931"/>
          </a:xfrm>
          <a:prstGeom prst="rect">
            <a:avLst/>
          </a:prstGeom>
        </p:spPr>
        <p:txBody>
          <a:bodyPr>
            <a:normAutofit/>
          </a:bodyPr>
          <a:lstStyle/>
          <a:p>
            <a:pPr algn="ctr" defTabSz="457200">
              <a:tabLst>
                <a:tab pos="177800" algn="l"/>
              </a:tabLst>
              <a:defRPr sz="4000">
                <a:solidFill>
                  <a:srgbClr val="941100"/>
                </a:solidFill>
                <a:effectLst/>
                <a:latin typeface="Verdana"/>
                <a:ea typeface="Verdana"/>
                <a:cs typeface="Verdana"/>
                <a:sym typeface="Verdana"/>
              </a:defRPr>
            </a:pPr>
            <a:r>
              <a:rPr lang="es-ES" sz="4000" dirty="0">
                <a:solidFill>
                  <a:schemeClr val="accent4"/>
                </a:solidFill>
                <a:latin typeface="Papyrus" panose="020B0602040200020303" pitchFamily="34" charset="77"/>
              </a:rPr>
              <a:t>- </a:t>
            </a:r>
            <a:r>
              <a:rPr sz="4000" dirty="0">
                <a:solidFill>
                  <a:schemeClr val="accent4"/>
                </a:solidFill>
                <a:latin typeface="Papyrus" panose="020B0602040200020303" pitchFamily="34" charset="77"/>
              </a:rPr>
              <a:t>3</a:t>
            </a:r>
            <a:r>
              <a:rPr lang="it-IT" sz="4000" dirty="0">
                <a:solidFill>
                  <a:schemeClr val="accent4"/>
                </a:solidFill>
                <a:latin typeface="Papyrus" panose="020B0602040200020303" pitchFamily="34" charset="77"/>
              </a:rPr>
              <a:t> -</a:t>
            </a:r>
            <a:br>
              <a:rPr lang="it-IT" sz="4000" dirty="0">
                <a:solidFill>
                  <a:schemeClr val="tx1">
                    <a:lumMod val="95000"/>
                  </a:schemeClr>
                </a:solidFill>
                <a:latin typeface="Papyrus" panose="020B0602040200020303" pitchFamily="34" charset="77"/>
              </a:rPr>
            </a:br>
            <a:r>
              <a:rPr lang="it-IT" sz="4000" b="1" dirty="0">
                <a:solidFill>
                  <a:schemeClr val="accent4"/>
                </a:solidFill>
                <a:effectLst/>
                <a:latin typeface="Papyrus" panose="020B0602040200020303" pitchFamily="34" charset="77"/>
              </a:rPr>
              <a:t>Gesù Cade</a:t>
            </a:r>
            <a:br>
              <a:rPr lang="it-IT" sz="4000" b="1" dirty="0">
                <a:solidFill>
                  <a:schemeClr val="accent4"/>
                </a:solidFill>
                <a:effectLst/>
                <a:latin typeface="Papyrus" panose="020B0602040200020303" pitchFamily="34" charset="77"/>
              </a:rPr>
            </a:br>
            <a:r>
              <a:rPr lang="it-IT" sz="4000" b="1" dirty="0">
                <a:solidFill>
                  <a:schemeClr val="accent4"/>
                </a:solidFill>
                <a:effectLst/>
                <a:latin typeface="Papyrus" panose="020B0602040200020303" pitchFamily="34" charset="77"/>
              </a:rPr>
              <a:t> per la prima volta</a:t>
            </a:r>
          </a:p>
        </p:txBody>
      </p:sp>
      <p:sp>
        <p:nvSpPr>
          <p:cNvPr id="2" name="Rectangle 1">
            <a:extLst>
              <a:ext uri="{FF2B5EF4-FFF2-40B4-BE49-F238E27FC236}">
                <a16:creationId xmlns:a16="http://schemas.microsoft.com/office/drawing/2014/main" id="{4BE64132-9E4B-C543-9000-1CBF0B2F516B}"/>
              </a:ext>
            </a:extLst>
          </p:cNvPr>
          <p:cNvSpPr/>
          <p:nvPr/>
        </p:nvSpPr>
        <p:spPr>
          <a:xfrm>
            <a:off x="389466" y="8017913"/>
            <a:ext cx="12225867" cy="1384995"/>
          </a:xfrm>
          <a:prstGeom prst="rect">
            <a:avLst/>
          </a:prstGeom>
        </p:spPr>
        <p:txBody>
          <a:bodyPr wrap="square">
            <a:spAutoFit/>
          </a:bodyPr>
          <a:lstStyle/>
          <a:p>
            <a:r>
              <a:rPr lang="it-IT" sz="2800" dirty="0">
                <a:solidFill>
                  <a:schemeClr val="accent3">
                    <a:lumMod val="20000"/>
                    <a:lumOff val="80000"/>
                  </a:schemeClr>
                </a:solidFill>
                <a:effectLst/>
                <a:latin typeface="Times" pitchFamily="2" charset="0"/>
                <a:ea typeface="Times New Roman" panose="02020603050405020304" pitchFamily="18" charset="0"/>
              </a:rPr>
              <a:t>“Quanto grande deve essere il peso dei nostri peccati, sotto il quale Egli è caduto. Sostiene tutte le cose con la parola della sua potenza! </a:t>
            </a:r>
          </a:p>
          <a:p>
            <a:r>
              <a:rPr lang="it-IT" sz="2800" dirty="0">
                <a:solidFill>
                  <a:schemeClr val="accent3">
                    <a:lumMod val="20000"/>
                    <a:lumOff val="80000"/>
                  </a:schemeClr>
                </a:solidFill>
                <a:effectLst/>
                <a:latin typeface="Times" pitchFamily="2" charset="0"/>
                <a:ea typeface="Times New Roman" panose="02020603050405020304" pitchFamily="18" charset="0"/>
              </a:rPr>
              <a:t>(</a:t>
            </a:r>
            <a:r>
              <a:rPr lang="it-IT" sz="2800" dirty="0" err="1">
                <a:solidFill>
                  <a:schemeClr val="accent3">
                    <a:lumMod val="20000"/>
                    <a:lumOff val="80000"/>
                  </a:schemeClr>
                </a:solidFill>
                <a:effectLst/>
                <a:latin typeface="Times" pitchFamily="2" charset="0"/>
                <a:ea typeface="Times New Roman" panose="02020603050405020304" pitchFamily="18" charset="0"/>
              </a:rPr>
              <a:t>Eb</a:t>
            </a:r>
            <a:r>
              <a:rPr lang="it-IT" sz="2800" dirty="0">
                <a:solidFill>
                  <a:schemeClr val="accent3">
                    <a:lumMod val="20000"/>
                    <a:lumOff val="80000"/>
                  </a:schemeClr>
                </a:solidFill>
                <a:effectLst/>
                <a:latin typeface="Times" pitchFamily="2" charset="0"/>
                <a:ea typeface="Times New Roman" panose="02020603050405020304" pitchFamily="18" charset="0"/>
              </a:rPr>
              <a:t> 1,3)</a:t>
            </a:r>
          </a:p>
        </p:txBody>
      </p:sp>
      <p:sp>
        <p:nvSpPr>
          <p:cNvPr id="6" name="Rectangle 5">
            <a:extLst>
              <a:ext uri="{FF2B5EF4-FFF2-40B4-BE49-F238E27FC236}">
                <a16:creationId xmlns:a16="http://schemas.microsoft.com/office/drawing/2014/main" id="{BB77B47C-FCF3-1B40-BCBF-2D5993A7C448}"/>
              </a:ext>
            </a:extLst>
          </p:cNvPr>
          <p:cNvSpPr/>
          <p:nvPr/>
        </p:nvSpPr>
        <p:spPr>
          <a:xfrm>
            <a:off x="334639" y="6841720"/>
            <a:ext cx="7139339" cy="800219"/>
          </a:xfrm>
          <a:prstGeom prst="rect">
            <a:avLst/>
          </a:prstGeom>
        </p:spPr>
        <p:txBody>
          <a:bodyPr wrap="square">
            <a:spAutoFit/>
          </a:bodyPr>
          <a:lstStyle/>
          <a:p>
            <a:pPr algn="l"/>
            <a:r>
              <a:rPr lang="it-IT" sz="2200" dirty="0">
                <a:solidFill>
                  <a:schemeClr val="accent4"/>
                </a:solidFill>
                <a:effectLst/>
                <a:latin typeface="Times" pitchFamily="2" charset="0"/>
                <a:ea typeface="Times New Roman" panose="02020603050405020304" pitchFamily="18" charset="0"/>
              </a:rPr>
              <a:t>Ti adoriamo o Cristo e ti benediciamo. </a:t>
            </a:r>
          </a:p>
          <a:p>
            <a:pPr algn="l"/>
            <a:r>
              <a:rPr lang="it-IT" sz="2200" dirty="0">
                <a:solidFill>
                  <a:schemeClr val="accent4"/>
                </a:solidFill>
                <a:effectLst/>
                <a:latin typeface="Times" pitchFamily="2" charset="0"/>
                <a:ea typeface="Times New Roman" panose="02020603050405020304" pitchFamily="18" charset="0"/>
              </a:rPr>
              <a:t>Perché con la tua santa croce hai redento il mondo</a:t>
            </a:r>
            <a:r>
              <a:rPr lang="it-IT" sz="2400" dirty="0">
                <a:solidFill>
                  <a:schemeClr val="accent4"/>
                </a:solidFill>
                <a:effectLst/>
                <a:latin typeface="Times" pitchFamily="2" charset="0"/>
                <a:ea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dissolve">
                                      <p:cBhvr>
                                        <p:cTn id="7" dur="2000"/>
                                        <p:tgtEl>
                                          <p:spTgt spid="134"/>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2041</TotalTime>
  <Words>3165</Words>
  <Application>Microsoft Macintosh PowerPoint</Application>
  <PresentationFormat>Custom</PresentationFormat>
  <Paragraphs>177</Paragraphs>
  <Slides>50</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Baskerville</vt:lpstr>
      <vt:lpstr>Book Antiqua</vt:lpstr>
      <vt:lpstr>Didot</vt:lpstr>
      <vt:lpstr>Garamond</vt:lpstr>
      <vt:lpstr>Helvetica Neue</vt:lpstr>
      <vt:lpstr>Helvetica Neue Light</vt:lpstr>
      <vt:lpstr>Papyrus</vt:lpstr>
      <vt:lpstr>Times</vt:lpstr>
      <vt:lpstr>Times New Roman</vt:lpstr>
      <vt:lpstr>Industrial</vt:lpstr>
      <vt:lpstr>LA VIA CRUCIS al tempo del coronavirus</vt:lpstr>
      <vt:lpstr>PowerPoint Presentation</vt:lpstr>
      <vt:lpstr>- 1 -  Gesù è  condannato  a morte.</vt:lpstr>
      <vt:lpstr>Se in quel lontano Venerdì Santo, alla richiesta se liberare o meno Gesù, la condanna è passata da una risposta negativa,  oggi la paura è se la risposta alla domanda fatta  ad un tampone risulti essere positiva.   Ma la paura che cerca di stendere a terra la gioia di vivere, non può trasformarsi in terrore. </vt:lpstr>
      <vt:lpstr>Preghiera: Signore, vieni  in nostro aiuto, affinché possiamo sperimentare il tuo amore che guarisce.</vt:lpstr>
      <vt:lpstr>- 2 - Gesù è caricato  della croce</vt:lpstr>
      <vt:lpstr>Che peso!    È il peso di non poter più vivere la normalità del passeggiare liberi e dell’abbracciarsi lieti.   È il peso di non poter più andare a trovare i nonni per doverli salvaguardare dal contagio. </vt:lpstr>
      <vt:lpstr>Preghiera: Signore, guarisci coloro che sono ammalati per il virus. Possano riacquistare forza e salute</vt:lpstr>
      <vt:lpstr>- 3 - Gesù Cade  per la prima volta</vt:lpstr>
      <vt:lpstr>Siamo in Quaresima tempo di digiuno, ma quest’anno il digiuno è diverso. C’è un digiuno dei progetti, digiuno dei programmi, digiuno anche dei piaceri della vita sociale.   Il migliore atteggiamento è stare attenti e vivere profondamente  il  momento presente per scoprirne la ricchezza. </vt:lpstr>
      <vt:lpstr>Preghiera: Signore, guariscici dalla nostra paura, che impedisce alle nazioni di lavorare insieme e ai vicini di aiutarsi reciprocamente.</vt:lpstr>
      <vt:lpstr>- 4 -  Gesù Incontra  sua madre</vt:lpstr>
      <vt:lpstr>L’umanità in questi giorni del coronavirus, é come una madre che sente il grido della paura, lo custodisce amaro nel cuore, ma non rimane inerme. Mette in moto tutte le possibilità di donazione che porta compresse per arrivare a tutti e poter dire: non temere! </vt:lpstr>
      <vt:lpstr>Preghiera: Grazie, Signore, per l’umanità capace di farsi madre.  Per chi non resta a guardare ma trova il modo per farsi madre premurosa per qualcuno.</vt:lpstr>
      <vt:lpstr>- 5-  Simone di Cirene porta la croce di Gesù</vt:lpstr>
      <vt:lpstr>Sembra che il virus temuto abbia messo la corona sulla voglia tutta umana di farsi prossimi!  C’è chi vuole metterci la vita a disposizione di tutti, c´é tanta solidarietá e amore in mezzo a noi. </vt:lpstr>
      <vt:lpstr>Preghiera: Grazie Signore, per le mani di chi si mette a servizio rischiando la vita.</vt:lpstr>
      <vt:lpstr>- 6 - La Veronica asciuga  il volto a Gesù</vt:lpstr>
      <vt:lpstr>Sono in tanti che stanno percorrendo la via della Croce da protagonisti, spendendosi fino all’ultimo per dare speranza ad un popolo che sembra perderla.  Ricordiamo medici, infermieri e forze dell´ ordine.   Noi vorremmo avvicinarci ad ognuno per poter asciugar loro il volto, con il lino della nostra gratitudine.</vt:lpstr>
      <vt:lpstr>Preghiera: Grazie Signore, per le parole di chi ha il vaccino della speranza  per vincere il virus della disperazione.</vt:lpstr>
      <vt:lpstr>- 7 - Gesù cade per la seconda volta</vt:lpstr>
      <vt:lpstr>Qual è la volontà di Dio in tempi di Coronavirus? Collaborare con Dio, amando gli altri e amando tutta la creazione,  incluso noi stessi. Prendere precauzioni ragionevoli, fare quello che le autorità ci dicono, non uscire di casa, può essere un atto d'amore.</vt:lpstr>
      <vt:lpstr>Preghiera: Signore, guaritore di tutti, resta al nostro fianco in questo tempo di incertezza e di dolore.</vt:lpstr>
      <vt:lpstr>- 8 - Le donne di Gerusalemme  piangono su Gesù</vt:lpstr>
      <vt:lpstr>In questi giorni la leggiamo un po’ ovunque e forse la scriviamo anche noi “Andrà tutto bene” è un po’ la frase slogan dell’emergenza in cui siamo immersi.  Un richiamo al valore della speranza, che non finisce mai.</vt:lpstr>
      <vt:lpstr>Preghiera: Signore, vieni ora in nostro aiuto, nel corso della pandemia da coronavirus, affinché possiamo sperimentare il tuo amore che guarisce</vt:lpstr>
      <vt:lpstr>- 9 - Gesù cade  per la terza volta</vt:lpstr>
      <vt:lpstr>La parola pandemia è ormai di casa:  vuol dire che siamo tutti chiamati ad essere solidali  anche nella disgrazia, nell’ansia,  nella preoccupazione nella speranza.  Siamo chiamati a sentirci e mostrarci solidali gli uni degli altri.</vt:lpstr>
      <vt:lpstr>Preghiera: Signore aiutaci a portare un messaggio di speranza ai poveri e ai sofferenti, per incontrare Te presente nei nostri fratelli</vt:lpstr>
      <vt:lpstr>- 10 - Gesù è spogliato  delle sue vesti</vt:lpstr>
      <vt:lpstr>L’oggi ci sta mettendo a nudo.  Da cima a fondo, dalla testa ai piedi, ci stiamo svelando a noi stessi per quello che siamo: creature fragili, con la fame e la sete di Amore.</vt:lpstr>
      <vt:lpstr>Preghiera: Signore, sii accanto alle famiglie dei malati e delle vittime.  Nella loro preoccupazione e sofferenza, difendili dalla malattia e dalla disperazione.</vt:lpstr>
      <vt:lpstr>- 11 - Gesù è  inchiodato sulla croce.</vt:lpstr>
      <vt:lpstr>Superata la tempesta, saremo capaci di ripensare i nostri stili di vita, di capire cosa ci è veramente indispensabile.  Di tornare a messa e scoprire che dono immenso è l’eucarestia.</vt:lpstr>
      <vt:lpstr>Preghiera: Signore, sii accanto ai medici, agli infermieri, ai ricercatori e a tutti i professionisti della salute che, correndo rischi per sé, cercano di curare ed aiutare le persone colpite. Possano conoscere la tua protezione e la tua pace.</vt:lpstr>
      <vt:lpstr>- 12 - Gesù muore in croce.</vt:lpstr>
      <vt:lpstr>Il Crocifisso lo abbiamo tutti rivisto nel volto del dottore Li Wen Liang.  Aveva ancora tanti sogni da realizzare e tante persone da abbracciare, a partire dalla moglie e dalla creatura attesa di cui non aveva ancora visto il volto e pronunciato il nome.     Chi l’avrebbe mai detto che proprio lui,  che aveva scelto di salvare vite,  proprio per quella sua vocazione, avrebbe perso la sua? </vt:lpstr>
      <vt:lpstr>Preghiera: Signore, apri le braccia della tua misericordia ai morti, possano riposare con te, nella tua pace eterna.</vt:lpstr>
      <vt:lpstr>- 13 - Gesù è deposto  dalla croce.</vt:lpstr>
      <vt:lpstr>Quest´anno celebreremo la Pasqua nelle nostre case,  come il popolo di Israele in esilio  – quando appunto era senza tempio, senza sacerdoti –  ha iscritto la celebrazione della Pasqua nella ritualità familiare, così dovremmo imparare a celebrare nelle case.    Le case si trasformeranno in chiese domestiche.  Che bello!</vt:lpstr>
      <vt:lpstr>Preghiera: Signore, Dona una fede salda a tutti i cristiani, affinché anche nel mezzo della paura e del caos possano portare avanti la missione che hai loro affidato.</vt:lpstr>
      <vt:lpstr>- 14 - Gesù viene sepolto.</vt:lpstr>
      <vt:lpstr>Ci siamo: è iniziata l’era della natura ammalata.   Appena un paio di anni fa ancora non volevamo credere a una scienza che ci pareva fantascienza quando indicava che presto il clima alterato avrebbe colpito i nostri raccolti, sradicato foreste, e altrove avviato conflitti e migrazioni.   Questa stessa scienza, ci dice abbiamo pochissimo tempo, ma possiamo ancora invertire rotta. </vt:lpstr>
      <vt:lpstr>Preghiera: O Dio, affidiamo a te tutti gli ammalati e le loro famiglie. Porta guarigione al loro corpo,  alla loro mente e al loro spirito, facendoli partecipare al Mistero pasquale del tuo Figlio.</vt:lpstr>
      <vt:lpstr>LA VIA CRUCIS al tempo del Coronavirus</vt:lpstr>
      <vt:lpstr>Non è la fine (L. Dagli scritti di don Tonino Bello )   Collocazione provvisoria.   Penso che non ci sia formula migliore per definire la croce.  La mia, la tua croce, quella di Cristo.   Coraggio. La tua croce, anche se durasse tutta la vita, è sempre collocazione provvisoria.   Il Calvario, dove essa è piantata, non è zona residenziale.   E il terreno di questa collina, dove si consuma la tua sofferenza, non si venderà mai come suolo edificatorio.   Anche il Vangelo ci invita a considerare la provvisorietà della croce.   C’è una frase immensa, che riassume la tragedia del creato al momento della morte di Cristo. Da mezzogiorno fino alle tre del pomeriggio, si fece buio su tutta la terra.  Forse è la frase più scura di tutta la Bibbia. Per me è una delle più luminose. </vt:lpstr>
      <vt:lpstr>Proprio per quelle riduzioni di orario che stringono, come due paletti invalicabili, il tempo in cui è concesso al buio di infierire sulla terra.   Da mezzogiorno alle tre del pomeriggio. Ecco le sponde che delimitano il fiume delle lacrime umane.   Ecco le saracinesche che comprimono in spazi circoscritti tutti i rantoli della terra.   Ecco le barriere entro cui si consumano tutte le agonie dei figli dell’uomo.   Da mezzogiorno alle tre del pomeriggio.  Solo allora è consentita la sosta sul Golgota.  Al di fuori di quell’orario, c’è divieto assoluto di parcheggio.  Dopo tre ore, ci sarà la rimozione forzata di tutte le croci.  Una permanenza più lunga sarà considerata abusiva anche da Dio.   Coraggio. Mancano pochi istanti alle tre del tuo pomeriggio.   Tra poco, il buio cederà il posto alla luce, la terra riacquisterà i suoi colori verginali e il sole della Pasqua irromperà tra le nuvole in fuga.</vt:lpstr>
      <vt:lpstr>A. Santa Maria, donna del Sabato santo, aiutaci a capire che, in fondo, tutta la vita, sospesa com'è tra le brume del venerdì e le attese della domenica di Risurrezione, si rassomiglia tanto a quel giorno.    È il giorno della speranza, in cui si fa il bucato dei lini intrisi di lacrime e di sangue, e li si asciuga al sole di primavera perché diventino tovaglie di altare.    Ripetici, insomma, che non c'è croce che non abbia le sue deposizioni. Non c'è amarezza umana che non si stemperi in sorriso. Non c'è peccato che non trovi redenzione.    Non c'è sepolcro la cui pietra non sia provvisoria sulla sua imboccatura. </vt:lpstr>
      <vt:lpstr>C. Scenda, o Padre, la tua benedizione su questo popolo, che ha commemorato la morte del tuo Figlio nella speranza di risorgere con lui; venga il perdono e la consolazione, si accresca la fede, si rafforzi la certezza nella redenzione eterna.    A. Amen.   C. Vi benedica Dio onnipotente: Padre, Figlio  e Spirito Santo.    A. Amen.    C. Benediciamo il Signore.    A. Rendiamo grazie a Dio.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Gica 1ssoo: Yesuus Kristoosi du’a itti murane.</dc:title>
  <dc:creator>Massimo</dc:creator>
  <cp:lastModifiedBy>Microsoft Office User</cp:lastModifiedBy>
  <cp:revision>109</cp:revision>
  <dcterms:modified xsi:type="dcterms:W3CDTF">2020-04-07T08:46:36Z</dcterms:modified>
</cp:coreProperties>
</file>