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5334000" cy="7556500"/>
  <p:notesSz cx="53340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2515"/>
            <a:ext cx="453390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1640"/>
            <a:ext cx="373380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66700" y="1737995"/>
            <a:ext cx="232029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747010" y="1737995"/>
            <a:ext cx="232029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6454" y="315003"/>
            <a:ext cx="3281090" cy="1033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7995"/>
            <a:ext cx="480060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4500" y="6864401"/>
            <a:ext cx="2594610" cy="15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66700" y="7027545"/>
            <a:ext cx="122682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721872" y="6869397"/>
            <a:ext cx="15811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3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20"/>
              </a:spcBef>
            </a:pPr>
            <a:r>
              <a:rPr dirty="0" sz="3400"/>
              <a:t>C</a:t>
            </a:r>
            <a:r>
              <a:rPr dirty="0"/>
              <a:t>ARTA</a:t>
            </a:r>
            <a:r>
              <a:rPr dirty="0" spc="55"/>
              <a:t> </a:t>
            </a:r>
            <a:r>
              <a:rPr dirty="0" sz="3400" spc="114"/>
              <a:t>M</a:t>
            </a:r>
            <a:r>
              <a:rPr dirty="0" spc="114"/>
              <a:t>IGRANTES</a:t>
            </a:r>
            <a:endParaRPr sz="3400"/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dirty="0" sz="1500" spc="-5" b="0" i="1">
                <a:latin typeface="Times New Roman"/>
                <a:cs typeface="Times New Roman"/>
              </a:rPr>
              <a:t>Missionari Comboniani </a:t>
            </a:r>
            <a:r>
              <a:rPr dirty="0" sz="1500" b="0" i="1">
                <a:latin typeface="Times New Roman"/>
                <a:cs typeface="Times New Roman"/>
              </a:rPr>
              <a:t>-</a:t>
            </a:r>
            <a:r>
              <a:rPr dirty="0" sz="1500" spc="5" b="0" i="1">
                <a:latin typeface="Times New Roman"/>
                <a:cs typeface="Times New Roman"/>
              </a:rPr>
              <a:t> </a:t>
            </a:r>
            <a:r>
              <a:rPr dirty="0" sz="1500" spc="-5" b="0" i="1">
                <a:latin typeface="Times New Roman"/>
                <a:cs typeface="Times New Roman"/>
              </a:rPr>
              <a:t>Italia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63550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 h="0">
                <a:moveTo>
                  <a:pt x="0" y="0"/>
                </a:moveTo>
                <a:lnTo>
                  <a:pt x="441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664115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 h="0">
                <a:moveTo>
                  <a:pt x="0" y="0"/>
                </a:moveTo>
                <a:lnTo>
                  <a:pt x="441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2443899"/>
            <a:ext cx="4419600" cy="3227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80646" y="6307568"/>
            <a:ext cx="1212169" cy="646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99185"/>
            <a:ext cx="4445635" cy="5458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8255" indent="-228600">
              <a:lnSpc>
                <a:spcPct val="117800"/>
              </a:lnSpc>
              <a:spcBef>
                <a:spcPts val="100"/>
              </a:spcBef>
              <a:buAutoNum type="arabicPeriod" startAt="37"/>
              <a:tabLst>
                <a:tab pos="241300" algn="l"/>
              </a:tabLst>
            </a:pPr>
            <a:r>
              <a:rPr dirty="0" sz="1100" spc="-5">
                <a:latin typeface="Trebuchet MS"/>
                <a:cs typeface="Trebuchet MS"/>
              </a:rPr>
              <a:t>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cambiamenti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epocali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degli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ultimi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decenni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hanno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60">
                <a:latin typeface="Trebuchet MS"/>
                <a:cs typeface="Trebuchet MS"/>
              </a:rPr>
              <a:t>avuto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un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impatto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anche  </a:t>
            </a:r>
            <a:r>
              <a:rPr dirty="0" sz="1100" spc="-45">
                <a:latin typeface="Trebuchet MS"/>
                <a:cs typeface="Trebuchet MS"/>
              </a:rPr>
              <a:t>sulla </a:t>
            </a:r>
            <a:r>
              <a:rPr dirty="0" sz="1100" spc="-40">
                <a:latin typeface="Trebuchet MS"/>
                <a:cs typeface="Trebuchet MS"/>
              </a:rPr>
              <a:t>missione </a:t>
            </a:r>
            <a:r>
              <a:rPr dirty="0" sz="1100" spc="-35">
                <a:latin typeface="Trebuchet MS"/>
                <a:cs typeface="Trebuchet MS"/>
              </a:rPr>
              <a:t>comboniana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50">
                <a:latin typeface="Trebuchet MS"/>
                <a:cs typeface="Trebuchet MS"/>
              </a:rPr>
              <a:t>Europa </a:t>
            </a:r>
            <a:r>
              <a:rPr dirty="0" sz="1100" spc="-15">
                <a:latin typeface="Trebuchet MS"/>
                <a:cs typeface="Trebuchet MS"/>
              </a:rPr>
              <a:t>(AC </a:t>
            </a:r>
            <a:r>
              <a:rPr dirty="0" sz="1100" spc="5">
                <a:latin typeface="Trebuchet MS"/>
                <a:cs typeface="Trebuchet MS"/>
              </a:rPr>
              <a:t>2015 </a:t>
            </a:r>
            <a:r>
              <a:rPr dirty="0" sz="1100" spc="-85">
                <a:latin typeface="Trebuchet MS"/>
                <a:cs typeface="Trebuchet MS"/>
              </a:rPr>
              <a:t>n° </a:t>
            </a:r>
            <a:r>
              <a:rPr dirty="0" sz="1100" spc="-65">
                <a:latin typeface="Trebuchet MS"/>
                <a:cs typeface="Trebuchet MS"/>
              </a:rPr>
              <a:t>46.1). </a:t>
            </a:r>
            <a:r>
              <a:rPr dirty="0" sz="1100" spc="-30">
                <a:latin typeface="Trebuchet MS"/>
                <a:cs typeface="Trebuchet MS"/>
              </a:rPr>
              <a:t>Il </a:t>
            </a:r>
            <a:r>
              <a:rPr dirty="0" sz="1100" spc="-55">
                <a:latin typeface="Trebuchet MS"/>
                <a:cs typeface="Trebuchet MS"/>
              </a:rPr>
              <a:t>dramma dei  </a:t>
            </a:r>
            <a:r>
              <a:rPr dirty="0" sz="1100" spc="-50">
                <a:latin typeface="Trebuchet MS"/>
                <a:cs typeface="Trebuchet MS"/>
              </a:rPr>
              <a:t>profughi e </a:t>
            </a:r>
            <a:r>
              <a:rPr dirty="0" sz="1100" spc="-45">
                <a:latin typeface="Trebuchet MS"/>
                <a:cs typeface="Trebuchet MS"/>
              </a:rPr>
              <a:t>dei </a:t>
            </a:r>
            <a:r>
              <a:rPr dirty="0" sz="1100" spc="-70">
                <a:latin typeface="Trebuchet MS"/>
                <a:cs typeface="Trebuchet MS"/>
              </a:rPr>
              <a:t>rifugiati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40">
                <a:latin typeface="Trebuchet MS"/>
                <a:cs typeface="Trebuchet MS"/>
              </a:rPr>
              <a:t>segno </a:t>
            </a:r>
            <a:r>
              <a:rPr dirty="0" sz="1100" spc="-45">
                <a:latin typeface="Trebuchet MS"/>
                <a:cs typeface="Trebuchet MS"/>
              </a:rPr>
              <a:t>dei </a:t>
            </a:r>
            <a:r>
              <a:rPr dirty="0" sz="1100" spc="-70">
                <a:latin typeface="Trebuchet MS"/>
                <a:cs typeface="Trebuchet MS"/>
              </a:rPr>
              <a:t>tempi </a:t>
            </a:r>
            <a:r>
              <a:rPr dirty="0" sz="1100" spc="-45">
                <a:latin typeface="Trebuchet MS"/>
                <a:cs typeface="Trebuchet MS"/>
              </a:rPr>
              <a:t>che </a:t>
            </a:r>
            <a:r>
              <a:rPr dirty="0" sz="1100" spc="-20">
                <a:latin typeface="Trebuchet MS"/>
                <a:cs typeface="Trebuchet MS"/>
              </a:rPr>
              <a:t>ci </a:t>
            </a:r>
            <a:r>
              <a:rPr dirty="0" sz="1100" spc="-75">
                <a:latin typeface="Trebuchet MS"/>
                <a:cs typeface="Trebuchet MS"/>
              </a:rPr>
              <a:t>interpella. </a:t>
            </a:r>
            <a:r>
              <a:rPr dirty="0" sz="1100" spc="-50">
                <a:latin typeface="Trebuchet MS"/>
                <a:cs typeface="Trebuchet MS"/>
              </a:rPr>
              <a:t>Le </a:t>
            </a:r>
            <a:r>
              <a:rPr dirty="0" sz="1100" spc="-75">
                <a:latin typeface="Trebuchet MS"/>
                <a:cs typeface="Trebuchet MS"/>
              </a:rPr>
              <a:t>nostre  </a:t>
            </a:r>
            <a:r>
              <a:rPr dirty="0" sz="1100" spc="-45">
                <a:latin typeface="Trebuchet MS"/>
                <a:cs typeface="Trebuchet MS"/>
              </a:rPr>
              <a:t>comunità </a:t>
            </a:r>
            <a:r>
              <a:rPr dirty="0" sz="1100" spc="-20">
                <a:latin typeface="Trebuchet MS"/>
                <a:cs typeface="Trebuchet MS"/>
              </a:rPr>
              <a:t>sono </a:t>
            </a:r>
            <a:r>
              <a:rPr dirty="0" sz="1100" spc="-75">
                <a:latin typeface="Trebuchet MS"/>
                <a:cs typeface="Trebuchet MS"/>
              </a:rPr>
              <a:t>sollecitate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50">
                <a:latin typeface="Trebuchet MS"/>
                <a:cs typeface="Trebuchet MS"/>
              </a:rPr>
              <a:t>condividere </a:t>
            </a:r>
            <a:r>
              <a:rPr dirty="0" sz="1100" spc="-60">
                <a:latin typeface="Trebuchet MS"/>
                <a:cs typeface="Trebuchet MS"/>
              </a:rPr>
              <a:t>ambienti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65">
                <a:latin typeface="Trebuchet MS"/>
                <a:cs typeface="Trebuchet MS"/>
              </a:rPr>
              <a:t>vita </a:t>
            </a:r>
            <a:r>
              <a:rPr dirty="0" sz="1100" spc="-15">
                <a:latin typeface="Trebuchet MS"/>
                <a:cs typeface="Trebuchet MS"/>
              </a:rPr>
              <a:t>con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70">
                <a:latin typeface="Trebuchet MS"/>
                <a:cs typeface="Trebuchet MS"/>
              </a:rPr>
              <a:t>migranti. </a:t>
            </a:r>
            <a:r>
              <a:rPr dirty="0" sz="1100" spc="-45">
                <a:latin typeface="Trebuchet MS"/>
                <a:cs typeface="Trebuchet MS"/>
              </a:rPr>
              <a:t>Il 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Capitolo </a:t>
            </a:r>
            <a:r>
              <a:rPr dirty="0" sz="1100" spc="-60">
                <a:latin typeface="Trebuchet MS"/>
                <a:cs typeface="Trebuchet MS"/>
              </a:rPr>
              <a:t>invita </a:t>
            </a:r>
            <a:r>
              <a:rPr dirty="0" sz="1100" spc="-55">
                <a:latin typeface="Trebuchet MS"/>
                <a:cs typeface="Trebuchet MS"/>
              </a:rPr>
              <a:t>le </a:t>
            </a:r>
            <a:r>
              <a:rPr dirty="0" sz="1100" spc="-40">
                <a:latin typeface="Trebuchet MS"/>
                <a:cs typeface="Trebuchet MS"/>
              </a:rPr>
              <a:t>circoscrizioni </a:t>
            </a:r>
            <a:r>
              <a:rPr dirty="0" sz="1100" spc="-50">
                <a:latin typeface="Trebuchet MS"/>
                <a:cs typeface="Trebuchet MS"/>
              </a:rPr>
              <a:t>del </a:t>
            </a:r>
            <a:r>
              <a:rPr dirty="0" sz="1100" spc="-65">
                <a:latin typeface="Trebuchet MS"/>
                <a:cs typeface="Trebuchet MS"/>
              </a:rPr>
              <a:t>continente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50">
                <a:latin typeface="Trebuchet MS"/>
                <a:cs typeface="Trebuchet MS"/>
              </a:rPr>
              <a:t>sviluppare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75">
                <a:latin typeface="Trebuchet MS"/>
                <a:cs typeface="Trebuchet MS"/>
              </a:rPr>
              <a:t>pastorale  </a:t>
            </a:r>
            <a:r>
              <a:rPr dirty="0" sz="1100" spc="-55">
                <a:latin typeface="Trebuchet MS"/>
                <a:cs typeface="Trebuchet MS"/>
              </a:rPr>
              <a:t>specifica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60">
                <a:latin typeface="Trebuchet MS"/>
                <a:cs typeface="Trebuchet MS"/>
              </a:rPr>
              <a:t>questo </a:t>
            </a:r>
            <a:r>
              <a:rPr dirty="0" sz="1100" spc="-50">
                <a:latin typeface="Trebuchet MS"/>
                <a:cs typeface="Trebuchet MS"/>
              </a:rPr>
              <a:t>campo,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30">
                <a:latin typeface="Trebuchet MS"/>
                <a:cs typeface="Trebuchet MS"/>
              </a:rPr>
              <a:t>comunione </a:t>
            </a:r>
            <a:r>
              <a:rPr dirty="0" sz="1100" spc="-105">
                <a:latin typeface="Trebuchet MS"/>
                <a:cs typeface="Trebuchet MS"/>
              </a:rPr>
              <a:t>tra </a:t>
            </a:r>
            <a:r>
              <a:rPr dirty="0" sz="1100" spc="-40">
                <a:latin typeface="Trebuchet MS"/>
                <a:cs typeface="Trebuchet MS"/>
              </a:rPr>
              <a:t>loro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5">
                <a:latin typeface="Trebuchet MS"/>
                <a:cs typeface="Trebuchet MS"/>
              </a:rPr>
              <a:t>con </a:t>
            </a:r>
            <a:r>
              <a:rPr dirty="0" sz="1100" spc="-55">
                <a:latin typeface="Trebuchet MS"/>
                <a:cs typeface="Trebuchet MS"/>
              </a:rPr>
              <a:t>le </a:t>
            </a:r>
            <a:r>
              <a:rPr dirty="0" sz="1100" spc="-40">
                <a:latin typeface="Trebuchet MS"/>
                <a:cs typeface="Trebuchet MS"/>
              </a:rPr>
              <a:t>Chiese </a:t>
            </a:r>
            <a:r>
              <a:rPr dirty="0" sz="1100" spc="-45">
                <a:latin typeface="Trebuchet MS"/>
                <a:cs typeface="Trebuchet MS"/>
              </a:rPr>
              <a:t>locali  </a:t>
            </a:r>
            <a:r>
              <a:rPr dirty="0" sz="1100" spc="-15">
                <a:latin typeface="Trebuchet MS"/>
                <a:cs typeface="Trebuchet MS"/>
              </a:rPr>
              <a:t>(AC </a:t>
            </a:r>
            <a:r>
              <a:rPr dirty="0" sz="1100" spc="5">
                <a:latin typeface="Trebuchet MS"/>
                <a:cs typeface="Trebuchet MS"/>
              </a:rPr>
              <a:t>2015</a:t>
            </a:r>
            <a:r>
              <a:rPr dirty="0" sz="1100" spc="-190">
                <a:latin typeface="Trebuchet MS"/>
                <a:cs typeface="Trebuchet MS"/>
              </a:rPr>
              <a:t> </a:t>
            </a:r>
            <a:r>
              <a:rPr dirty="0" sz="1100" spc="-85">
                <a:latin typeface="Trebuchet MS"/>
                <a:cs typeface="Trebuchet MS"/>
              </a:rPr>
              <a:t>n° </a:t>
            </a:r>
            <a:r>
              <a:rPr dirty="0" sz="1100" spc="-70">
                <a:latin typeface="Trebuchet MS"/>
                <a:cs typeface="Trebuchet MS"/>
              </a:rPr>
              <a:t>46.5).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rabicPeriod" startAt="37"/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40" b="1">
                <a:latin typeface="Trebuchet MS"/>
                <a:cs typeface="Trebuchet MS"/>
              </a:rPr>
              <a:t>O</a:t>
            </a:r>
            <a:r>
              <a:rPr dirty="0" sz="1100" spc="40" b="1">
                <a:latin typeface="Trebuchet MS"/>
                <a:cs typeface="Trebuchet MS"/>
              </a:rPr>
              <a:t>RIENTAMENTI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 spc="-35" b="1">
                <a:latin typeface="Trebuchet MS"/>
                <a:cs typeface="Trebuchet MS"/>
              </a:rPr>
              <a:t>Direttive</a:t>
            </a:r>
            <a:endParaRPr sz="1100">
              <a:latin typeface="Trebuchet MS"/>
              <a:cs typeface="Trebuchet MS"/>
            </a:endParaRPr>
          </a:p>
          <a:p>
            <a:pPr algn="just" marL="241300" marR="8890" indent="-228600">
              <a:lnSpc>
                <a:spcPct val="117800"/>
              </a:lnSpc>
              <a:spcBef>
                <a:spcPts val="800"/>
              </a:spcBef>
              <a:buAutoNum type="arabicPeriod" startAt="38"/>
              <a:tabLst>
                <a:tab pos="241300" algn="l"/>
              </a:tabLst>
            </a:pPr>
            <a:r>
              <a:rPr dirty="0" sz="1100" spc="-40">
                <a:latin typeface="Trebuchet MS"/>
                <a:cs typeface="Trebuchet MS"/>
              </a:rPr>
              <a:t>Conoscere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85">
                <a:latin typeface="Trebuchet MS"/>
                <a:cs typeface="Trebuchet MS"/>
              </a:rPr>
              <a:t>realtà </a:t>
            </a:r>
            <a:r>
              <a:rPr dirty="0" sz="1100" spc="-60">
                <a:latin typeface="Trebuchet MS"/>
                <a:cs typeface="Trebuchet MS"/>
              </a:rPr>
              <a:t>delle </a:t>
            </a:r>
            <a:r>
              <a:rPr dirty="0" sz="1100" spc="-50">
                <a:latin typeface="Trebuchet MS"/>
                <a:cs typeface="Trebuchet MS"/>
              </a:rPr>
              <a:t>migrazioni, analizzare </a:t>
            </a:r>
            <a:r>
              <a:rPr dirty="0" sz="1100" spc="-55">
                <a:latin typeface="Trebuchet MS"/>
                <a:cs typeface="Trebuchet MS"/>
              </a:rPr>
              <a:t>le </a:t>
            </a:r>
            <a:r>
              <a:rPr dirty="0" sz="1100" spc="-60">
                <a:latin typeface="Trebuchet MS"/>
                <a:cs typeface="Trebuchet MS"/>
              </a:rPr>
              <a:t>cause, </a:t>
            </a:r>
            <a:r>
              <a:rPr dirty="0" sz="1100" spc="-70">
                <a:latin typeface="Trebuchet MS"/>
                <a:cs typeface="Trebuchet MS"/>
              </a:rPr>
              <a:t>studiare le  </a:t>
            </a:r>
            <a:r>
              <a:rPr dirty="0" sz="1100" spc="-35">
                <a:latin typeface="Trebuchet MS"/>
                <a:cs typeface="Trebuchet MS"/>
              </a:rPr>
              <a:t>implicazioni </a:t>
            </a:r>
            <a:r>
              <a:rPr dirty="0" sz="1100" spc="-45">
                <a:latin typeface="Trebuchet MS"/>
                <a:cs typeface="Trebuchet MS"/>
              </a:rPr>
              <a:t>nel </a:t>
            </a:r>
            <a:r>
              <a:rPr dirty="0" sz="1100" spc="-80">
                <a:latin typeface="Trebuchet MS"/>
                <a:cs typeface="Trebuchet MS"/>
              </a:rPr>
              <a:t>territorio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25">
                <a:latin typeface="Trebuchet MS"/>
                <a:cs typeface="Trebuchet MS"/>
              </a:rPr>
              <a:t>cui </a:t>
            </a:r>
            <a:r>
              <a:rPr dirty="0" sz="1100" spc="-35">
                <a:latin typeface="Trebuchet MS"/>
                <a:cs typeface="Trebuchet MS"/>
              </a:rPr>
              <a:t>si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75">
                <a:latin typeface="Trebuchet MS"/>
                <a:cs typeface="Trebuchet MS"/>
              </a:rPr>
              <a:t>inseriti,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35">
                <a:latin typeface="Trebuchet MS"/>
                <a:cs typeface="Trebuchet MS"/>
              </a:rPr>
              <a:t>il </a:t>
            </a:r>
            <a:r>
              <a:rPr dirty="0" sz="1100" spc="-40">
                <a:latin typeface="Trebuchet MS"/>
                <a:cs typeface="Trebuchet MS"/>
              </a:rPr>
              <a:t>primo passo </a:t>
            </a:r>
            <a:r>
              <a:rPr dirty="0" sz="1100" spc="-35">
                <a:latin typeface="Trebuchet MS"/>
                <a:cs typeface="Trebuchet MS"/>
              </a:rPr>
              <a:t>da </a:t>
            </a:r>
            <a:r>
              <a:rPr dirty="0" sz="1100" spc="-75">
                <a:latin typeface="Trebuchet MS"/>
                <a:cs typeface="Trebuchet MS"/>
              </a:rPr>
              <a:t>farsi per  </a:t>
            </a:r>
            <a:r>
              <a:rPr dirty="0" sz="1100" spc="-10">
                <a:latin typeface="Trebuchet MS"/>
                <a:cs typeface="Trebuchet MS"/>
              </a:rPr>
              <a:t>un</a:t>
            </a:r>
            <a:r>
              <a:rPr dirty="0" sz="1100" spc="-240">
                <a:latin typeface="Trebuchet MS"/>
                <a:cs typeface="Trebuchet MS"/>
              </a:rPr>
              <a:t> </a:t>
            </a:r>
            <a:r>
              <a:rPr dirty="0" sz="1100" spc="-60">
                <a:latin typeface="Trebuchet MS"/>
                <a:cs typeface="Trebuchet MS"/>
              </a:rPr>
              <a:t>ministero </a:t>
            </a:r>
            <a:r>
              <a:rPr dirty="0" sz="1100" spc="-50">
                <a:latin typeface="Trebuchet MS"/>
                <a:cs typeface="Trebuchet MS"/>
              </a:rPr>
              <a:t>nella </a:t>
            </a:r>
            <a:r>
              <a:rPr dirty="0" sz="1100" spc="-70">
                <a:latin typeface="Trebuchet MS"/>
                <a:cs typeface="Trebuchet MS"/>
              </a:rPr>
              <a:t>pastorale </a:t>
            </a:r>
            <a:r>
              <a:rPr dirty="0" sz="1100" spc="-60">
                <a:latin typeface="Trebuchet MS"/>
                <a:cs typeface="Trebuchet MS"/>
              </a:rPr>
              <a:t>delle </a:t>
            </a:r>
            <a:r>
              <a:rPr dirty="0" sz="1100" spc="-50">
                <a:latin typeface="Trebuchet MS"/>
                <a:cs typeface="Trebuchet MS"/>
              </a:rPr>
              <a:t>migrazioni.</a:t>
            </a:r>
            <a:endParaRPr sz="1100">
              <a:latin typeface="Trebuchet MS"/>
              <a:cs typeface="Trebuchet MS"/>
            </a:endParaRPr>
          </a:p>
          <a:p>
            <a:pPr algn="just" marL="241300" marR="8890" indent="-228600">
              <a:lnSpc>
                <a:spcPct val="117800"/>
              </a:lnSpc>
              <a:spcBef>
                <a:spcPts val="800"/>
              </a:spcBef>
              <a:buAutoNum type="arabicPeriod" startAt="38"/>
              <a:tabLst>
                <a:tab pos="241300" algn="l"/>
              </a:tabLst>
            </a:pPr>
            <a:r>
              <a:rPr dirty="0" sz="1100" spc="15">
                <a:latin typeface="Trebuchet MS"/>
                <a:cs typeface="Trebuchet MS"/>
              </a:rPr>
              <a:t>Ogni </a:t>
            </a:r>
            <a:r>
              <a:rPr dirty="0" sz="1100" spc="-45">
                <a:latin typeface="Trebuchet MS"/>
                <a:cs typeface="Trebuchet MS"/>
              </a:rPr>
              <a:t>comunità </a:t>
            </a:r>
            <a:r>
              <a:rPr dirty="0" sz="1100" spc="-35">
                <a:latin typeface="Trebuchet MS"/>
                <a:cs typeface="Trebuchet MS"/>
              </a:rPr>
              <a:t>comboniana si </a:t>
            </a:r>
            <a:r>
              <a:rPr dirty="0" sz="1100" spc="-45">
                <a:latin typeface="Trebuchet MS"/>
                <a:cs typeface="Trebuchet MS"/>
              </a:rPr>
              <a:t>impegna nel </a:t>
            </a:r>
            <a:r>
              <a:rPr dirty="0" sz="1100" spc="-30">
                <a:latin typeface="Trebuchet MS"/>
                <a:cs typeface="Trebuchet MS"/>
              </a:rPr>
              <a:t>campo </a:t>
            </a:r>
            <a:r>
              <a:rPr dirty="0" sz="1100" spc="-60">
                <a:latin typeface="Trebuchet MS"/>
                <a:cs typeface="Trebuchet MS"/>
              </a:rPr>
              <a:t>delle </a:t>
            </a:r>
            <a:r>
              <a:rPr dirty="0" sz="1100" spc="-50">
                <a:latin typeface="Trebuchet MS"/>
                <a:cs typeface="Trebuchet MS"/>
              </a:rPr>
              <a:t>migrazioni,  </a:t>
            </a:r>
            <a:r>
              <a:rPr dirty="0" sz="1100" spc="-45">
                <a:latin typeface="Trebuchet MS"/>
                <a:cs typeface="Trebuchet MS"/>
              </a:rPr>
              <a:t>ricordando che </a:t>
            </a:r>
            <a:r>
              <a:rPr dirty="0" sz="1100" spc="-25">
                <a:latin typeface="Trebuchet MS"/>
                <a:cs typeface="Trebuchet MS"/>
              </a:rPr>
              <a:t>solo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50">
                <a:latin typeface="Trebuchet MS"/>
                <a:cs typeface="Trebuchet MS"/>
              </a:rPr>
              <a:t>lavoro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100">
                <a:latin typeface="Trebuchet MS"/>
                <a:cs typeface="Trebuchet MS"/>
              </a:rPr>
              <a:t>rete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collaborazione </a:t>
            </a:r>
            <a:r>
              <a:rPr dirty="0" sz="1100" spc="-15">
                <a:latin typeface="Trebuchet MS"/>
                <a:cs typeface="Trebuchet MS"/>
              </a:rPr>
              <a:t>con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40">
                <a:latin typeface="Trebuchet MS"/>
                <a:cs typeface="Trebuchet MS"/>
              </a:rPr>
              <a:t>Chiesa  </a:t>
            </a:r>
            <a:r>
              <a:rPr dirty="0" sz="1100" spc="-45">
                <a:latin typeface="Trebuchet MS"/>
                <a:cs typeface="Trebuchet MS"/>
              </a:rPr>
              <a:t>locale ed </a:t>
            </a:r>
            <a:r>
              <a:rPr dirty="0" sz="1100" spc="-70">
                <a:latin typeface="Trebuchet MS"/>
                <a:cs typeface="Trebuchet MS"/>
              </a:rPr>
              <a:t>Enti </a:t>
            </a:r>
            <a:r>
              <a:rPr dirty="0" sz="1100" spc="-25">
                <a:latin typeface="Trebuchet MS"/>
                <a:cs typeface="Trebuchet MS"/>
              </a:rPr>
              <a:t>Civili </a:t>
            </a:r>
            <a:r>
              <a:rPr dirty="0" sz="1100" spc="-70">
                <a:latin typeface="Trebuchet MS"/>
                <a:cs typeface="Trebuchet MS"/>
              </a:rPr>
              <a:t>presenti </a:t>
            </a:r>
            <a:r>
              <a:rPr dirty="0" sz="1100" spc="-35">
                <a:latin typeface="Trebuchet MS"/>
                <a:cs typeface="Trebuchet MS"/>
              </a:rPr>
              <a:t>sul </a:t>
            </a:r>
            <a:r>
              <a:rPr dirty="0" sz="1100" spc="-85">
                <a:latin typeface="Trebuchet MS"/>
                <a:cs typeface="Trebuchet MS"/>
              </a:rPr>
              <a:t>territorio,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45">
                <a:latin typeface="Trebuchet MS"/>
                <a:cs typeface="Trebuchet MS"/>
              </a:rPr>
              <a:t>possibile </a:t>
            </a:r>
            <a:r>
              <a:rPr dirty="0" sz="1100" spc="-65">
                <a:latin typeface="Trebuchet MS"/>
                <a:cs typeface="Trebuchet MS"/>
              </a:rPr>
              <a:t>dare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70">
                <a:latin typeface="Trebuchet MS"/>
                <a:cs typeface="Trebuchet MS"/>
              </a:rPr>
              <a:t>risposta  </a:t>
            </a:r>
            <a:r>
              <a:rPr dirty="0" sz="1100" spc="-65">
                <a:latin typeface="Trebuchet MS"/>
                <a:cs typeface="Trebuchet MS"/>
              </a:rPr>
              <a:t>positiva. </a:t>
            </a:r>
            <a:r>
              <a:rPr dirty="0" sz="1100" spc="-35">
                <a:latin typeface="Trebuchet MS"/>
                <a:cs typeface="Trebuchet MS"/>
              </a:rPr>
              <a:t>La </a:t>
            </a:r>
            <a:r>
              <a:rPr dirty="0" sz="1100" spc="-70">
                <a:latin typeface="Trebuchet MS"/>
                <a:cs typeface="Trebuchet MS"/>
              </a:rPr>
              <a:t>scarsità </a:t>
            </a:r>
            <a:r>
              <a:rPr dirty="0" sz="1100" spc="-50">
                <a:latin typeface="Trebuchet MS"/>
                <a:cs typeface="Trebuchet MS"/>
              </a:rPr>
              <a:t>del </a:t>
            </a:r>
            <a:r>
              <a:rPr dirty="0" sz="1100" spc="-65">
                <a:latin typeface="Trebuchet MS"/>
                <a:cs typeface="Trebuchet MS"/>
              </a:rPr>
              <a:t>personale, </a:t>
            </a:r>
            <a:r>
              <a:rPr dirty="0" sz="1100" spc="-95">
                <a:latin typeface="Trebuchet MS"/>
                <a:cs typeface="Trebuchet MS"/>
              </a:rPr>
              <a:t>l’età </a:t>
            </a:r>
            <a:r>
              <a:rPr dirty="0" sz="1100" spc="-45">
                <a:latin typeface="Trebuchet MS"/>
                <a:cs typeface="Trebuchet MS"/>
              </a:rPr>
              <a:t>che avanza </a:t>
            </a:r>
            <a:r>
              <a:rPr dirty="0" sz="1100" spc="-10">
                <a:latin typeface="Trebuchet MS"/>
                <a:cs typeface="Trebuchet MS"/>
              </a:rPr>
              <a:t>non </a:t>
            </a:r>
            <a:r>
              <a:rPr dirty="0" sz="1100" spc="-35">
                <a:latin typeface="Trebuchet MS"/>
                <a:cs typeface="Trebuchet MS"/>
              </a:rPr>
              <a:t>devono </a:t>
            </a:r>
            <a:r>
              <a:rPr dirty="0" sz="1100" spc="-75">
                <a:latin typeface="Trebuchet MS"/>
                <a:cs typeface="Trebuchet MS"/>
              </a:rPr>
              <a:t>essere </a:t>
            </a:r>
            <a:r>
              <a:rPr dirty="0" sz="1100" spc="-25">
                <a:latin typeface="Trebuchet MS"/>
                <a:cs typeface="Trebuchet MS"/>
              </a:rPr>
              <a:t>un  </a:t>
            </a:r>
            <a:r>
              <a:rPr dirty="0" sz="1100" spc="-65">
                <a:latin typeface="Trebuchet MS"/>
                <a:cs typeface="Trebuchet MS"/>
              </a:rPr>
              <a:t>impedimento.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795"/>
              </a:spcBef>
              <a:buAutoNum type="arabicPeriod" startAt="38"/>
              <a:tabLst>
                <a:tab pos="241300" algn="l"/>
              </a:tabLst>
            </a:pPr>
            <a:r>
              <a:rPr dirty="0" sz="1100" spc="-50">
                <a:latin typeface="Trebuchet MS"/>
                <a:cs typeface="Trebuchet MS"/>
              </a:rPr>
              <a:t>Le </a:t>
            </a:r>
            <a:r>
              <a:rPr dirty="0" sz="1100" spc="-70">
                <a:latin typeface="Trebuchet MS"/>
                <a:cs typeface="Trebuchet MS"/>
              </a:rPr>
              <a:t>nostre case,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30">
                <a:latin typeface="Trebuchet MS"/>
                <a:cs typeface="Trebuchet MS"/>
              </a:rPr>
              <a:t>luoghi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gli spazi </a:t>
            </a:r>
            <a:r>
              <a:rPr dirty="0" sz="1100" spc="-25">
                <a:latin typeface="Trebuchet MS"/>
                <a:cs typeface="Trebuchet MS"/>
              </a:rPr>
              <a:t>di cui </a:t>
            </a:r>
            <a:r>
              <a:rPr dirty="0" sz="1100" spc="-45">
                <a:latin typeface="Trebuchet MS"/>
                <a:cs typeface="Trebuchet MS"/>
              </a:rPr>
              <a:t>disponiamo, </a:t>
            </a:r>
            <a:r>
              <a:rPr dirty="0" sz="1100" spc="-25">
                <a:latin typeface="Trebuchet MS"/>
                <a:cs typeface="Trebuchet MS"/>
              </a:rPr>
              <a:t>possono </a:t>
            </a:r>
            <a:r>
              <a:rPr dirty="0" sz="1100" spc="-80">
                <a:latin typeface="Trebuchet MS"/>
                <a:cs typeface="Trebuchet MS"/>
              </a:rPr>
              <a:t>essere  </a:t>
            </a:r>
            <a:r>
              <a:rPr dirty="0" sz="1100" spc="-55">
                <a:latin typeface="Trebuchet MS"/>
                <a:cs typeface="Trebuchet MS"/>
              </a:rPr>
              <a:t>valorizzati </a:t>
            </a:r>
            <a:r>
              <a:rPr dirty="0" sz="1100" spc="-65">
                <a:latin typeface="Trebuchet MS"/>
                <a:cs typeface="Trebuchet MS"/>
              </a:rPr>
              <a:t>per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40">
                <a:latin typeface="Trebuchet MS"/>
                <a:cs typeface="Trebuchet MS"/>
              </a:rPr>
              <a:t>accoglienza </a:t>
            </a:r>
            <a:r>
              <a:rPr dirty="0" sz="1100" spc="-45">
                <a:latin typeface="Trebuchet MS"/>
                <a:cs typeface="Trebuchet MS"/>
              </a:rPr>
              <a:t>dei </a:t>
            </a:r>
            <a:r>
              <a:rPr dirty="0" sz="1100" spc="-70">
                <a:latin typeface="Trebuchet MS"/>
                <a:cs typeface="Trebuchet MS"/>
              </a:rPr>
              <a:t>migranti, </a:t>
            </a:r>
            <a:r>
              <a:rPr dirty="0" sz="1100" spc="-55">
                <a:latin typeface="Trebuchet MS"/>
                <a:cs typeface="Trebuchet MS"/>
              </a:rPr>
              <a:t>coordinata </a:t>
            </a:r>
            <a:r>
              <a:rPr dirty="0" sz="1100" spc="-15">
                <a:latin typeface="Trebuchet MS"/>
                <a:cs typeface="Trebuchet MS"/>
              </a:rPr>
              <a:t>con </a:t>
            </a:r>
            <a:r>
              <a:rPr dirty="0" sz="1100" spc="-60">
                <a:latin typeface="Trebuchet MS"/>
                <a:cs typeface="Trebuchet MS"/>
              </a:rPr>
              <a:t>Caritas-  </a:t>
            </a:r>
            <a:r>
              <a:rPr dirty="0" sz="1100" spc="-45">
                <a:latin typeface="Trebuchet MS"/>
                <a:cs typeface="Trebuchet MS"/>
              </a:rPr>
              <a:t>Migrantes </a:t>
            </a:r>
            <a:r>
              <a:rPr dirty="0" sz="1100" spc="20">
                <a:latin typeface="Trebuchet MS"/>
                <a:cs typeface="Trebuchet MS"/>
              </a:rPr>
              <a:t>o</a:t>
            </a:r>
            <a:r>
              <a:rPr dirty="0" sz="1100" spc="-175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Enti </a:t>
            </a:r>
            <a:r>
              <a:rPr dirty="0" sz="1100" spc="-50">
                <a:latin typeface="Trebuchet MS"/>
                <a:cs typeface="Trebuchet MS"/>
              </a:rPr>
              <a:t>Civili.</a:t>
            </a:r>
            <a:endParaRPr sz="1100">
              <a:latin typeface="Trebuchet MS"/>
              <a:cs typeface="Trebuchet MS"/>
            </a:endParaRPr>
          </a:p>
          <a:p>
            <a:pPr algn="just" marL="241300" marR="8890" indent="-228600">
              <a:lnSpc>
                <a:spcPct val="117800"/>
              </a:lnSpc>
              <a:spcBef>
                <a:spcPts val="800"/>
              </a:spcBef>
              <a:buAutoNum type="arabicPeriod" startAt="38"/>
              <a:tabLst>
                <a:tab pos="241300" algn="l"/>
              </a:tabLst>
            </a:pPr>
            <a:r>
              <a:rPr dirty="0" sz="1100" spc="-50">
                <a:latin typeface="Trebuchet MS"/>
                <a:cs typeface="Trebuchet MS"/>
              </a:rPr>
              <a:t>Le </a:t>
            </a:r>
            <a:r>
              <a:rPr dirty="0" sz="1100" spc="-20">
                <a:latin typeface="Trebuchet MS"/>
                <a:cs typeface="Trebuchet MS"/>
              </a:rPr>
              <a:t>Migrazioni sono </a:t>
            </a:r>
            <a:r>
              <a:rPr dirty="0" sz="1100" spc="-10">
                <a:latin typeface="Trebuchet MS"/>
                <a:cs typeface="Trebuchet MS"/>
              </a:rPr>
              <a:t>uno </a:t>
            </a:r>
            <a:r>
              <a:rPr dirty="0" sz="1100" spc="-45">
                <a:latin typeface="Trebuchet MS"/>
                <a:cs typeface="Trebuchet MS"/>
              </a:rPr>
              <a:t>degli </a:t>
            </a:r>
            <a:r>
              <a:rPr dirty="0" sz="1100" spc="-60">
                <a:latin typeface="Trebuchet MS"/>
                <a:cs typeface="Trebuchet MS"/>
              </a:rPr>
              <a:t>ambiti </a:t>
            </a:r>
            <a:r>
              <a:rPr dirty="0" sz="1100" spc="-55">
                <a:latin typeface="Trebuchet MS"/>
                <a:cs typeface="Trebuchet MS"/>
              </a:rPr>
              <a:t>della presenza </a:t>
            </a:r>
            <a:r>
              <a:rPr dirty="0" sz="1100" spc="-45">
                <a:latin typeface="Trebuchet MS"/>
                <a:cs typeface="Trebuchet MS"/>
              </a:rPr>
              <a:t>missionaria </a:t>
            </a:r>
            <a:r>
              <a:rPr dirty="0" sz="1100" spc="-55">
                <a:latin typeface="Trebuchet MS"/>
                <a:cs typeface="Trebuchet MS"/>
              </a:rPr>
              <a:t>dei  </a:t>
            </a:r>
            <a:r>
              <a:rPr dirty="0" sz="1100" spc="-70">
                <a:latin typeface="Trebuchet MS"/>
                <a:cs typeface="Trebuchet MS"/>
              </a:rPr>
              <a:t>confratelli </a:t>
            </a:r>
            <a:r>
              <a:rPr dirty="0" sz="1100" spc="-50">
                <a:latin typeface="Trebuchet MS"/>
                <a:cs typeface="Trebuchet MS"/>
              </a:rPr>
              <a:t>nella </a:t>
            </a:r>
            <a:r>
              <a:rPr dirty="0" sz="1100" spc="-35">
                <a:latin typeface="Trebuchet MS"/>
                <a:cs typeface="Trebuchet MS"/>
              </a:rPr>
              <a:t>Chiesa </a:t>
            </a:r>
            <a:r>
              <a:rPr dirty="0" sz="1100" spc="-45">
                <a:latin typeface="Trebuchet MS"/>
                <a:cs typeface="Trebuchet MS"/>
              </a:rPr>
              <a:t>locale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nel </a:t>
            </a:r>
            <a:r>
              <a:rPr dirty="0" sz="1100" spc="-85">
                <a:latin typeface="Trebuchet MS"/>
                <a:cs typeface="Trebuchet MS"/>
              </a:rPr>
              <a:t>territorio. Tale </a:t>
            </a:r>
            <a:r>
              <a:rPr dirty="0" sz="1100" spc="-35">
                <a:latin typeface="Trebuchet MS"/>
                <a:cs typeface="Trebuchet MS"/>
              </a:rPr>
              <a:t>impegno </a:t>
            </a:r>
            <a:r>
              <a:rPr dirty="0" sz="1100" spc="-50">
                <a:latin typeface="Trebuchet MS"/>
                <a:cs typeface="Trebuchet MS"/>
              </a:rPr>
              <a:t>viene </a:t>
            </a:r>
            <a:r>
              <a:rPr dirty="0" sz="1100" spc="-80">
                <a:latin typeface="Trebuchet MS"/>
                <a:cs typeface="Trebuchet MS"/>
              </a:rPr>
              <a:t>descritto  </a:t>
            </a:r>
            <a:r>
              <a:rPr dirty="0" sz="1100" spc="-50">
                <a:latin typeface="Trebuchet MS"/>
                <a:cs typeface="Trebuchet MS"/>
              </a:rPr>
              <a:t>nella </a:t>
            </a:r>
            <a:r>
              <a:rPr dirty="0" sz="1100" spc="-65">
                <a:latin typeface="Trebuchet MS"/>
                <a:cs typeface="Trebuchet MS"/>
              </a:rPr>
              <a:t>Carta </a:t>
            </a:r>
            <a:r>
              <a:rPr dirty="0" sz="1100" spc="-55">
                <a:latin typeface="Trebuchet MS"/>
                <a:cs typeface="Trebuchet MS"/>
              </a:rPr>
              <a:t>della</a:t>
            </a:r>
            <a:r>
              <a:rPr dirty="0" sz="1100" spc="-175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Comunità.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72232"/>
            <a:ext cx="2908300" cy="669290"/>
            <a:chOff x="0" y="1872232"/>
            <a:chExt cx="2908300" cy="669290"/>
          </a:xfrm>
        </p:grpSpPr>
        <p:sp>
          <p:nvSpPr>
            <p:cNvPr id="4" name="object 4"/>
            <p:cNvSpPr/>
            <p:nvPr/>
          </p:nvSpPr>
          <p:spPr>
            <a:xfrm>
              <a:off x="0" y="1872232"/>
              <a:ext cx="342900" cy="669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936665"/>
              <a:ext cx="266065" cy="515620"/>
            </a:xfrm>
            <a:custGeom>
              <a:avLst/>
              <a:gdLst/>
              <a:ahLst/>
              <a:cxnLst/>
              <a:rect l="l" t="t" r="r" b="b"/>
              <a:pathLst>
                <a:path w="266065" h="515619">
                  <a:moveTo>
                    <a:pt x="22729" y="0"/>
                  </a:moveTo>
                  <a:lnTo>
                    <a:pt x="0" y="0"/>
                  </a:lnTo>
                  <a:lnTo>
                    <a:pt x="0" y="515014"/>
                  </a:lnTo>
                  <a:lnTo>
                    <a:pt x="22729" y="515014"/>
                  </a:lnTo>
                  <a:lnTo>
                    <a:pt x="67655" y="507538"/>
                  </a:lnTo>
                  <a:lnTo>
                    <a:pt x="110983" y="492586"/>
                  </a:lnTo>
                  <a:lnTo>
                    <a:pt x="151648" y="470158"/>
                  </a:lnTo>
                  <a:lnTo>
                    <a:pt x="188584" y="440253"/>
                  </a:lnTo>
                  <a:lnTo>
                    <a:pt x="219444" y="404461"/>
                  </a:lnTo>
                  <a:lnTo>
                    <a:pt x="242589" y="365055"/>
                  </a:lnTo>
                  <a:lnTo>
                    <a:pt x="258019" y="323068"/>
                  </a:lnTo>
                  <a:lnTo>
                    <a:pt x="265734" y="279533"/>
                  </a:lnTo>
                  <a:lnTo>
                    <a:pt x="265734" y="235481"/>
                  </a:lnTo>
                  <a:lnTo>
                    <a:pt x="258019" y="191946"/>
                  </a:lnTo>
                  <a:lnTo>
                    <a:pt x="242589" y="149959"/>
                  </a:lnTo>
                  <a:lnTo>
                    <a:pt x="219444" y="110553"/>
                  </a:lnTo>
                  <a:lnTo>
                    <a:pt x="188584" y="74760"/>
                  </a:lnTo>
                  <a:lnTo>
                    <a:pt x="151648" y="44856"/>
                  </a:lnTo>
                  <a:lnTo>
                    <a:pt x="110983" y="22428"/>
                  </a:lnTo>
                  <a:lnTo>
                    <a:pt x="67655" y="7476"/>
                  </a:lnTo>
                  <a:lnTo>
                    <a:pt x="22729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2900" y="2214841"/>
              <a:ext cx="2564790" cy="241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0504"/>
            <a:ext cx="4445635" cy="6035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rebuchet MS"/>
                <a:cs typeface="Trebuchet MS"/>
              </a:rPr>
              <a:t>L</a:t>
            </a:r>
            <a:r>
              <a:rPr dirty="0" sz="1100" spc="-5" b="1">
                <a:latin typeface="Trebuchet MS"/>
                <a:cs typeface="Trebuchet MS"/>
              </a:rPr>
              <a:t>INEE </a:t>
            </a:r>
            <a:r>
              <a:rPr dirty="0" sz="1100" spc="114" b="1">
                <a:latin typeface="Trebuchet MS"/>
                <a:cs typeface="Trebuchet MS"/>
              </a:rPr>
              <a:t>DI</a:t>
            </a:r>
            <a:r>
              <a:rPr dirty="0" sz="1100" spc="110" b="1">
                <a:latin typeface="Trebuchet MS"/>
                <a:cs typeface="Trebuchet MS"/>
              </a:rPr>
              <a:t> </a:t>
            </a:r>
            <a:r>
              <a:rPr dirty="0" sz="1100" spc="65" b="1">
                <a:latin typeface="Trebuchet MS"/>
                <a:cs typeface="Trebuchet MS"/>
              </a:rPr>
              <a:t>AZIONE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buAutoNum type="arabicPeriod" startAt="42"/>
              <a:tabLst>
                <a:tab pos="241300" algn="l"/>
              </a:tabLst>
            </a:pPr>
            <a:r>
              <a:rPr dirty="0" sz="1100" spc="-40">
                <a:latin typeface="Trebuchet MS"/>
                <a:cs typeface="Trebuchet MS"/>
              </a:rPr>
              <a:t>L’impegno </a:t>
            </a:r>
            <a:r>
              <a:rPr dirty="0" sz="1100" spc="-55">
                <a:latin typeface="Trebuchet MS"/>
                <a:cs typeface="Trebuchet MS"/>
              </a:rPr>
              <a:t>nell’ambito </a:t>
            </a:r>
            <a:r>
              <a:rPr dirty="0" sz="1100" spc="-50">
                <a:latin typeface="Trebuchet MS"/>
                <a:cs typeface="Trebuchet MS"/>
              </a:rPr>
              <a:t>delle </a:t>
            </a:r>
            <a:r>
              <a:rPr dirty="0" sz="1100" spc="-30">
                <a:latin typeface="Trebuchet MS"/>
                <a:cs typeface="Trebuchet MS"/>
              </a:rPr>
              <a:t>migrazioni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15">
                <a:latin typeface="Trebuchet MS"/>
                <a:cs typeface="Trebuchet MS"/>
              </a:rPr>
              <a:t>ogni </a:t>
            </a:r>
            <a:r>
              <a:rPr dirty="0" sz="1100" spc="-50">
                <a:latin typeface="Trebuchet MS"/>
                <a:cs typeface="Trebuchet MS"/>
              </a:rPr>
              <a:t>comunità. </a:t>
            </a:r>
            <a:r>
              <a:rPr dirty="0" sz="1100" spc="-30">
                <a:latin typeface="Trebuchet MS"/>
                <a:cs typeface="Trebuchet MS"/>
              </a:rPr>
              <a:t>La </a:t>
            </a:r>
            <a:r>
              <a:rPr dirty="0" sz="1100" spc="-35">
                <a:latin typeface="Trebuchet MS"/>
                <a:cs typeface="Trebuchet MS"/>
              </a:rPr>
              <a:t>Provincia  </a:t>
            </a:r>
            <a:r>
              <a:rPr dirty="0" sz="1100" spc="-55">
                <a:latin typeface="Trebuchet MS"/>
                <a:cs typeface="Trebuchet MS"/>
              </a:rPr>
              <a:t>mantiene </a:t>
            </a:r>
            <a:r>
              <a:rPr dirty="0" sz="1100" spc="-45">
                <a:latin typeface="Trebuchet MS"/>
                <a:cs typeface="Trebuchet MS"/>
              </a:rPr>
              <a:t>però </a:t>
            </a:r>
            <a:r>
              <a:rPr dirty="0" sz="1100" spc="-60" b="1">
                <a:latin typeface="Trebuchet MS"/>
                <a:cs typeface="Trebuchet MS"/>
              </a:rPr>
              <a:t>Castelvolturno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25" b="1">
                <a:latin typeface="Trebuchet MS"/>
                <a:cs typeface="Trebuchet MS"/>
              </a:rPr>
              <a:t>ACSE </a:t>
            </a:r>
            <a:r>
              <a:rPr dirty="0" sz="1100" spc="-55">
                <a:latin typeface="Trebuchet MS"/>
                <a:cs typeface="Trebuchet MS"/>
              </a:rPr>
              <a:t>per </a:t>
            </a:r>
            <a:r>
              <a:rPr dirty="0" sz="1100" spc="-40">
                <a:latin typeface="Trebuchet MS"/>
                <a:cs typeface="Trebuchet MS"/>
              </a:rPr>
              <a:t>servizi </a:t>
            </a:r>
            <a:r>
              <a:rPr dirty="0" sz="1100" spc="-20">
                <a:latin typeface="Trebuchet MS"/>
                <a:cs typeface="Trebuchet MS"/>
              </a:rPr>
              <a:t>più </a:t>
            </a:r>
            <a:r>
              <a:rPr dirty="0" sz="1100" spc="-55">
                <a:latin typeface="Trebuchet MS"/>
                <a:cs typeface="Trebuchet MS"/>
              </a:rPr>
              <a:t>qualificati </a:t>
            </a:r>
            <a:r>
              <a:rPr dirty="0" sz="1100" spc="-50">
                <a:latin typeface="Trebuchet MS"/>
                <a:cs typeface="Trebuchet MS"/>
              </a:rPr>
              <a:t>e  </a:t>
            </a:r>
            <a:r>
              <a:rPr dirty="0" sz="1100" spc="-55">
                <a:latin typeface="Trebuchet MS"/>
                <a:cs typeface="Trebuchet MS"/>
              </a:rPr>
              <a:t>specifici. </a:t>
            </a:r>
            <a:r>
              <a:rPr dirty="0" sz="1100" spc="-40">
                <a:latin typeface="Trebuchet MS"/>
                <a:cs typeface="Trebuchet MS"/>
              </a:rPr>
              <a:t>(Piano </a:t>
            </a:r>
            <a:r>
              <a:rPr dirty="0" sz="1100" spc="-50">
                <a:latin typeface="Trebuchet MS"/>
                <a:cs typeface="Trebuchet MS"/>
              </a:rPr>
              <a:t>sessennale </a:t>
            </a:r>
            <a:r>
              <a:rPr dirty="0" sz="1100" spc="-10">
                <a:latin typeface="Trebuchet MS"/>
                <a:cs typeface="Trebuchet MS"/>
              </a:rPr>
              <a:t>2017-2022, </a:t>
            </a:r>
            <a:r>
              <a:rPr dirty="0" sz="1100" spc="-80">
                <a:latin typeface="Trebuchet MS"/>
                <a:cs typeface="Trebuchet MS"/>
              </a:rPr>
              <a:t>n°</a:t>
            </a:r>
            <a:r>
              <a:rPr dirty="0" sz="1100" spc="-1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32.4)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800"/>
              </a:spcBef>
              <a:buAutoNum type="arabicPeriod" startAt="42"/>
              <a:tabLst>
                <a:tab pos="241300" algn="l"/>
              </a:tabLst>
            </a:pPr>
            <a:r>
              <a:rPr dirty="0" sz="1100" spc="-30">
                <a:latin typeface="Trebuchet MS"/>
                <a:cs typeface="Trebuchet MS"/>
              </a:rPr>
              <a:t>La </a:t>
            </a:r>
            <a:r>
              <a:rPr dirty="0" sz="1100" spc="-35">
                <a:latin typeface="Trebuchet MS"/>
                <a:cs typeface="Trebuchet MS"/>
              </a:rPr>
              <a:t>Provincia </a:t>
            </a:r>
            <a:r>
              <a:rPr dirty="0" sz="1100" spc="-55">
                <a:latin typeface="Trebuchet MS"/>
                <a:cs typeface="Trebuchet MS"/>
              </a:rPr>
              <a:t>Italiana </a:t>
            </a:r>
            <a:r>
              <a:rPr dirty="0" sz="1100" spc="-40">
                <a:latin typeface="Trebuchet MS"/>
                <a:cs typeface="Trebuchet MS"/>
              </a:rPr>
              <a:t>dei </a:t>
            </a:r>
            <a:r>
              <a:rPr dirty="0" sz="1100" spc="-15">
                <a:latin typeface="Trebuchet MS"/>
                <a:cs typeface="Trebuchet MS"/>
              </a:rPr>
              <a:t>Comboniani </a:t>
            </a:r>
            <a:r>
              <a:rPr dirty="0" sz="1100" spc="-30">
                <a:latin typeface="Trebuchet MS"/>
                <a:cs typeface="Trebuchet MS"/>
              </a:rPr>
              <a:t>si </a:t>
            </a:r>
            <a:r>
              <a:rPr dirty="0" sz="1100" spc="-35">
                <a:latin typeface="Trebuchet MS"/>
                <a:cs typeface="Trebuchet MS"/>
              </a:rPr>
              <a:t>impegna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5">
                <a:latin typeface="Trebuchet MS"/>
                <a:cs typeface="Trebuchet MS"/>
              </a:rPr>
              <a:t>non </a:t>
            </a:r>
            <a:r>
              <a:rPr dirty="0" sz="1100" spc="-80">
                <a:latin typeface="Trebuchet MS"/>
                <a:cs typeface="Trebuchet MS"/>
              </a:rPr>
              <a:t>far </a:t>
            </a:r>
            <a:r>
              <a:rPr dirty="0" sz="1100" spc="-45">
                <a:latin typeface="Trebuchet MS"/>
                <a:cs typeface="Trebuchet MS"/>
              </a:rPr>
              <a:t>mancare </a:t>
            </a:r>
            <a:r>
              <a:rPr dirty="0" sz="1100" spc="-30">
                <a:latin typeface="Trebuchet MS"/>
                <a:cs typeface="Trebuchet MS"/>
              </a:rPr>
              <a:t>a  </a:t>
            </a:r>
            <a:r>
              <a:rPr dirty="0" sz="1100" spc="-65">
                <a:latin typeface="Trebuchet MS"/>
                <a:cs typeface="Trebuchet MS"/>
              </a:rPr>
              <a:t>queste </a:t>
            </a:r>
            <a:r>
              <a:rPr dirty="0" sz="1100" spc="-35">
                <a:latin typeface="Trebuchet MS"/>
                <a:cs typeface="Trebuchet MS"/>
              </a:rPr>
              <a:t>due </a:t>
            </a:r>
            <a:r>
              <a:rPr dirty="0" sz="1100" spc="-75">
                <a:latin typeface="Trebuchet MS"/>
                <a:cs typeface="Trebuchet MS"/>
              </a:rPr>
              <a:t>realtà </a:t>
            </a:r>
            <a:r>
              <a:rPr dirty="0" sz="1100" spc="-30">
                <a:latin typeface="Trebuchet MS"/>
                <a:cs typeface="Trebuchet MS"/>
              </a:rPr>
              <a:t>il </a:t>
            </a:r>
            <a:r>
              <a:rPr dirty="0" sz="1100" spc="-45">
                <a:latin typeface="Trebuchet MS"/>
                <a:cs typeface="Trebuchet MS"/>
              </a:rPr>
              <a:t>personale </a:t>
            </a:r>
            <a:r>
              <a:rPr dirty="0" sz="1100" spc="-50">
                <a:latin typeface="Trebuchet MS"/>
                <a:cs typeface="Trebuchet MS"/>
              </a:rPr>
              <a:t>qualificato e</a:t>
            </a:r>
            <a:r>
              <a:rPr dirty="0" sz="1100" spc="-19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necessario.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100" spc="-55" b="1">
                <a:latin typeface="Trebuchet MS"/>
                <a:cs typeface="Trebuchet MS"/>
              </a:rPr>
              <a:t>Castel</a:t>
            </a:r>
            <a:r>
              <a:rPr dirty="0" sz="1100" spc="-180" b="1">
                <a:latin typeface="Trebuchet MS"/>
                <a:cs typeface="Trebuchet MS"/>
              </a:rPr>
              <a:t> </a:t>
            </a:r>
            <a:r>
              <a:rPr dirty="0" sz="1100" spc="-55" b="1">
                <a:latin typeface="Trebuchet MS"/>
                <a:cs typeface="Trebuchet MS"/>
              </a:rPr>
              <a:t>Volturno</a:t>
            </a:r>
            <a:endParaRPr sz="11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040"/>
              </a:spcBef>
              <a:buAutoNum type="arabicPeriod" startAt="44"/>
              <a:tabLst>
                <a:tab pos="241300" algn="l"/>
              </a:tabLst>
            </a:pPr>
            <a:r>
              <a:rPr dirty="0" sz="1100" spc="-50">
                <a:latin typeface="Trebuchet MS"/>
                <a:cs typeface="Trebuchet MS"/>
              </a:rPr>
              <a:t>Parrocchia </a:t>
            </a:r>
            <a:r>
              <a:rPr dirty="0" sz="1100" spc="-65">
                <a:latin typeface="Trebuchet MS"/>
                <a:cs typeface="Trebuchet MS"/>
              </a:rPr>
              <a:t>“</a:t>
            </a:r>
            <a:r>
              <a:rPr dirty="0" sz="1100" spc="-65" i="1">
                <a:latin typeface="Arial"/>
                <a:cs typeface="Arial"/>
              </a:rPr>
              <a:t>ad </a:t>
            </a:r>
            <a:r>
              <a:rPr dirty="0" sz="1100" spc="-60" i="1">
                <a:latin typeface="Arial"/>
                <a:cs typeface="Arial"/>
              </a:rPr>
              <a:t>personam</a:t>
            </a:r>
            <a:r>
              <a:rPr dirty="0" sz="1100" spc="-60">
                <a:latin typeface="Trebuchet MS"/>
                <a:cs typeface="Trebuchet MS"/>
              </a:rPr>
              <a:t>” </a:t>
            </a:r>
            <a:r>
              <a:rPr dirty="0" sz="1100" spc="-55">
                <a:latin typeface="Trebuchet MS"/>
                <a:cs typeface="Trebuchet MS"/>
              </a:rPr>
              <a:t>per </a:t>
            </a:r>
            <a:r>
              <a:rPr dirty="0" sz="1100" spc="-40">
                <a:latin typeface="Trebuchet MS"/>
                <a:cs typeface="Trebuchet MS"/>
              </a:rPr>
              <a:t>la </a:t>
            </a:r>
            <a:r>
              <a:rPr dirty="0" sz="1100" spc="-45">
                <a:latin typeface="Trebuchet MS"/>
                <a:cs typeface="Trebuchet MS"/>
              </a:rPr>
              <a:t>cura </a:t>
            </a:r>
            <a:r>
              <a:rPr dirty="0" sz="1100" spc="-60">
                <a:latin typeface="Trebuchet MS"/>
                <a:cs typeface="Trebuchet MS"/>
              </a:rPr>
              <a:t>pastorale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55">
                <a:latin typeface="Trebuchet MS"/>
                <a:cs typeface="Trebuchet MS"/>
              </a:rPr>
              <a:t>spirituale </a:t>
            </a:r>
            <a:r>
              <a:rPr dirty="0" sz="1100" spc="-40">
                <a:latin typeface="Trebuchet MS"/>
                <a:cs typeface="Trebuchet MS"/>
              </a:rPr>
              <a:t>dei</a:t>
            </a:r>
            <a:r>
              <a:rPr dirty="0" sz="1100" spc="-170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migranti.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800"/>
              </a:spcBef>
              <a:buAutoNum type="arabicPeriod" startAt="44"/>
              <a:tabLst>
                <a:tab pos="241300" algn="l"/>
              </a:tabLst>
            </a:pPr>
            <a:r>
              <a:rPr dirty="0" sz="1100" spc="-30">
                <a:latin typeface="Trebuchet MS"/>
                <a:cs typeface="Trebuchet MS"/>
              </a:rPr>
              <a:t>La </a:t>
            </a:r>
            <a:r>
              <a:rPr dirty="0" sz="1100" spc="-40">
                <a:latin typeface="Trebuchet MS"/>
                <a:cs typeface="Trebuchet MS"/>
              </a:rPr>
              <a:t>comunità </a:t>
            </a:r>
            <a:r>
              <a:rPr dirty="0" sz="1100" spc="-30">
                <a:latin typeface="Trebuchet MS"/>
                <a:cs typeface="Trebuchet MS"/>
              </a:rPr>
              <a:t>si </a:t>
            </a:r>
            <a:r>
              <a:rPr dirty="0" sz="1100" spc="-65">
                <a:latin typeface="Trebuchet MS"/>
                <a:cs typeface="Trebuchet MS"/>
              </a:rPr>
              <a:t>caratterizza </a:t>
            </a:r>
            <a:r>
              <a:rPr dirty="0" sz="1100" spc="-55">
                <a:latin typeface="Trebuchet MS"/>
                <a:cs typeface="Trebuchet MS"/>
              </a:rPr>
              <a:t>per </a:t>
            </a:r>
            <a:r>
              <a:rPr dirty="0" sz="1100" spc="-40">
                <a:latin typeface="Trebuchet MS"/>
                <a:cs typeface="Trebuchet MS"/>
              </a:rPr>
              <a:t>l’impegno </a:t>
            </a:r>
            <a:r>
              <a:rPr dirty="0" sz="1100" spc="-60">
                <a:latin typeface="Trebuchet MS"/>
                <a:cs typeface="Trebuchet MS"/>
              </a:rPr>
              <a:t>pastorale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evangelizzazione, 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accoglienza </a:t>
            </a:r>
            <a:r>
              <a:rPr dirty="0" sz="1100" spc="-50">
                <a:latin typeface="Trebuchet MS"/>
                <a:cs typeface="Trebuchet MS"/>
              </a:rPr>
              <a:t>delle </a:t>
            </a:r>
            <a:r>
              <a:rPr dirty="0" sz="1100" spc="-40">
                <a:latin typeface="Trebuchet MS"/>
                <a:cs typeface="Trebuchet MS"/>
              </a:rPr>
              <a:t>situazioni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disagio </a:t>
            </a:r>
            <a:r>
              <a:rPr dirty="0" sz="1100" spc="-35">
                <a:latin typeface="Trebuchet MS"/>
                <a:cs typeface="Trebuchet MS"/>
              </a:rPr>
              <a:t>sociale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della </a:t>
            </a:r>
            <a:r>
              <a:rPr dirty="0" sz="1100" spc="-55">
                <a:latin typeface="Trebuchet MS"/>
                <a:cs typeface="Trebuchet MS"/>
              </a:rPr>
              <a:t>difesa </a:t>
            </a:r>
            <a:r>
              <a:rPr dirty="0" sz="1100" spc="-40">
                <a:latin typeface="Trebuchet MS"/>
                <a:cs typeface="Trebuchet MS"/>
              </a:rPr>
              <a:t>dei </a:t>
            </a:r>
            <a:r>
              <a:rPr dirty="0" sz="1100" spc="-75">
                <a:latin typeface="Trebuchet MS"/>
                <a:cs typeface="Trebuchet MS"/>
              </a:rPr>
              <a:t>diritti  </a:t>
            </a:r>
            <a:r>
              <a:rPr dirty="0" sz="1100" spc="-30">
                <a:latin typeface="Trebuchet MS"/>
                <a:cs typeface="Trebuchet MS"/>
              </a:rPr>
              <a:t>civili </a:t>
            </a:r>
            <a:r>
              <a:rPr dirty="0" sz="1100" spc="-40">
                <a:latin typeface="Trebuchet MS"/>
                <a:cs typeface="Trebuchet MS"/>
              </a:rPr>
              <a:t>dei </a:t>
            </a:r>
            <a:r>
              <a:rPr dirty="0" sz="1100" spc="-60">
                <a:latin typeface="Trebuchet MS"/>
                <a:cs typeface="Trebuchet MS"/>
              </a:rPr>
              <a:t>migranti. </a:t>
            </a:r>
            <a:r>
              <a:rPr dirty="0" sz="1100" spc="-20">
                <a:latin typeface="Trebuchet MS"/>
                <a:cs typeface="Trebuchet MS"/>
              </a:rPr>
              <a:t>Questo </a:t>
            </a:r>
            <a:r>
              <a:rPr dirty="0" sz="1100" spc="-30">
                <a:latin typeface="Trebuchet MS"/>
                <a:cs typeface="Trebuchet MS"/>
              </a:rPr>
              <a:t>impegno </a:t>
            </a:r>
            <a:r>
              <a:rPr dirty="0" sz="1100" spc="-40">
                <a:latin typeface="Trebuchet MS"/>
                <a:cs typeface="Trebuchet MS"/>
              </a:rPr>
              <a:t>nasce </a:t>
            </a:r>
            <a:r>
              <a:rPr dirty="0" sz="1100" spc="-55">
                <a:latin typeface="Trebuchet MS"/>
                <a:cs typeface="Trebuchet MS"/>
              </a:rPr>
              <a:t>per </a:t>
            </a:r>
            <a:r>
              <a:rPr dirty="0" sz="1100" spc="-65">
                <a:latin typeface="Trebuchet MS"/>
                <a:cs typeface="Trebuchet MS"/>
              </a:rPr>
              <a:t>favorire </a:t>
            </a:r>
            <a:r>
              <a:rPr dirty="0" sz="1100" spc="-40">
                <a:latin typeface="Trebuchet MS"/>
                <a:cs typeface="Trebuchet MS"/>
              </a:rPr>
              <a:t>la </a:t>
            </a:r>
            <a:r>
              <a:rPr dirty="0" sz="1100" spc="-30">
                <a:latin typeface="Trebuchet MS"/>
                <a:cs typeface="Trebuchet MS"/>
              </a:rPr>
              <a:t>convivenza </a:t>
            </a:r>
            <a:r>
              <a:rPr dirty="0" sz="1100" spc="-50">
                <a:latin typeface="Trebuchet MS"/>
                <a:cs typeface="Trebuchet MS"/>
              </a:rPr>
              <a:t>e  </a:t>
            </a:r>
            <a:r>
              <a:rPr dirty="0" sz="1100" spc="-70">
                <a:latin typeface="Trebuchet MS"/>
                <a:cs typeface="Trebuchet MS"/>
              </a:rPr>
              <a:t>rafforzare </a:t>
            </a:r>
            <a:r>
              <a:rPr dirty="0" sz="1100" spc="-40">
                <a:latin typeface="Trebuchet MS"/>
                <a:cs typeface="Trebuchet MS"/>
              </a:rPr>
              <a:t>la </a:t>
            </a:r>
            <a:r>
              <a:rPr dirty="0" sz="1100" spc="-55">
                <a:latin typeface="Trebuchet MS"/>
                <a:cs typeface="Trebuchet MS"/>
              </a:rPr>
              <a:t>cultura </a:t>
            </a:r>
            <a:r>
              <a:rPr dirty="0" sz="1100" spc="-50">
                <a:latin typeface="Trebuchet MS"/>
                <a:cs typeface="Trebuchet MS"/>
              </a:rPr>
              <a:t>dell’incontro </a:t>
            </a:r>
            <a:r>
              <a:rPr dirty="0" sz="1100" spc="-45">
                <a:latin typeface="Trebuchet MS"/>
                <a:cs typeface="Trebuchet MS"/>
              </a:rPr>
              <a:t>visto </a:t>
            </a:r>
            <a:r>
              <a:rPr dirty="0" sz="1100" spc="-40">
                <a:latin typeface="Trebuchet MS"/>
                <a:cs typeface="Trebuchet MS"/>
              </a:rPr>
              <a:t>la </a:t>
            </a:r>
            <a:r>
              <a:rPr dirty="0" sz="1100" spc="-75">
                <a:latin typeface="Trebuchet MS"/>
                <a:cs typeface="Trebuchet MS"/>
              </a:rPr>
              <a:t>frammentarietà </a:t>
            </a:r>
            <a:r>
              <a:rPr dirty="0" sz="1100" spc="-40">
                <a:latin typeface="Trebuchet MS"/>
                <a:cs typeface="Trebuchet MS"/>
              </a:rPr>
              <a:t>del </a:t>
            </a:r>
            <a:r>
              <a:rPr dirty="0" sz="1100" spc="-70">
                <a:latin typeface="Trebuchet MS"/>
                <a:cs typeface="Trebuchet MS"/>
              </a:rPr>
              <a:t>tessuto  </a:t>
            </a:r>
            <a:r>
              <a:rPr dirty="0" sz="1100" spc="-35">
                <a:latin typeface="Trebuchet MS"/>
                <a:cs typeface="Trebuchet MS"/>
              </a:rPr>
              <a:t>sociale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95">
                <a:latin typeface="Trebuchet MS"/>
                <a:cs typeface="Trebuchet MS"/>
              </a:rPr>
              <a:t>tra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50">
                <a:latin typeface="Trebuchet MS"/>
                <a:cs typeface="Trebuchet MS"/>
              </a:rPr>
              <a:t>diversi </a:t>
            </a:r>
            <a:r>
              <a:rPr dirty="0" sz="1100" spc="-35">
                <a:latin typeface="Trebuchet MS"/>
                <a:cs typeface="Trebuchet MS"/>
              </a:rPr>
              <a:t>gruppi</a:t>
            </a:r>
            <a:r>
              <a:rPr dirty="0" sz="1100" spc="-185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etnici.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100" spc="-10" b="1">
                <a:latin typeface="Trebuchet MS"/>
                <a:cs typeface="Trebuchet MS"/>
              </a:rPr>
              <a:t>ACSE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800"/>
              </a:spcBef>
              <a:buAutoNum type="arabicPeriod" startAt="46"/>
              <a:tabLst>
                <a:tab pos="241300" algn="l"/>
              </a:tabLst>
            </a:pPr>
            <a:r>
              <a:rPr dirty="0" sz="1100" spc="-30">
                <a:latin typeface="Trebuchet MS"/>
                <a:cs typeface="Trebuchet MS"/>
              </a:rPr>
              <a:t>L’ACSE </a:t>
            </a:r>
            <a:r>
              <a:rPr dirty="0" sz="1100" spc="-40">
                <a:latin typeface="Trebuchet MS"/>
                <a:cs typeface="Trebuchet MS"/>
              </a:rPr>
              <a:t>(Associazione </a:t>
            </a:r>
            <a:r>
              <a:rPr dirty="0" sz="1100" spc="-25">
                <a:latin typeface="Trebuchet MS"/>
                <a:cs typeface="Trebuchet MS"/>
              </a:rPr>
              <a:t>Comboniana </a:t>
            </a:r>
            <a:r>
              <a:rPr dirty="0" sz="1100" spc="-40">
                <a:latin typeface="Trebuchet MS"/>
                <a:cs typeface="Trebuchet MS"/>
              </a:rPr>
              <a:t>Servizio </a:t>
            </a:r>
            <a:r>
              <a:rPr dirty="0" sz="1100" spc="-65">
                <a:latin typeface="Trebuchet MS"/>
                <a:cs typeface="Trebuchet MS"/>
              </a:rPr>
              <a:t>Emigranti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60">
                <a:latin typeface="Trebuchet MS"/>
                <a:cs typeface="Trebuchet MS"/>
              </a:rPr>
              <a:t>Profughi) </a:t>
            </a:r>
            <a:r>
              <a:rPr dirty="0" sz="1100" spc="-50">
                <a:latin typeface="Trebuchet MS"/>
                <a:cs typeface="Trebuchet MS"/>
              </a:rPr>
              <a:t>è  </a:t>
            </a:r>
            <a:r>
              <a:rPr dirty="0" sz="1100" spc="-45">
                <a:latin typeface="Trebuchet MS"/>
                <a:cs typeface="Trebuchet MS"/>
              </a:rPr>
              <a:t>un’associazione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volontari </a:t>
            </a:r>
            <a:r>
              <a:rPr dirty="0" sz="1100" spc="-40">
                <a:latin typeface="Trebuchet MS"/>
                <a:cs typeface="Trebuchet MS"/>
              </a:rPr>
              <a:t>laici </a:t>
            </a:r>
            <a:r>
              <a:rPr dirty="0" sz="1100" spc="-45">
                <a:latin typeface="Trebuchet MS"/>
                <a:cs typeface="Trebuchet MS"/>
              </a:rPr>
              <a:t>che </a:t>
            </a:r>
            <a:r>
              <a:rPr dirty="0" sz="1100" spc="-60">
                <a:latin typeface="Trebuchet MS"/>
                <a:cs typeface="Trebuchet MS"/>
              </a:rPr>
              <a:t>offrono </a:t>
            </a:r>
            <a:r>
              <a:rPr dirty="0" sz="1100" spc="-85">
                <a:latin typeface="Trebuchet MS"/>
                <a:cs typeface="Trebuchet MS"/>
              </a:rPr>
              <a:t>parte </a:t>
            </a:r>
            <a:r>
              <a:rPr dirty="0" sz="1100" spc="-50">
                <a:latin typeface="Trebuchet MS"/>
                <a:cs typeface="Trebuchet MS"/>
              </a:rPr>
              <a:t>del </a:t>
            </a:r>
            <a:r>
              <a:rPr dirty="0" sz="1100" spc="-40">
                <a:latin typeface="Trebuchet MS"/>
                <a:cs typeface="Trebuchet MS"/>
              </a:rPr>
              <a:t>loro </a:t>
            </a:r>
            <a:r>
              <a:rPr dirty="0" sz="1100" spc="-60">
                <a:latin typeface="Trebuchet MS"/>
                <a:cs typeface="Trebuchet MS"/>
              </a:rPr>
              <a:t>tempo </a:t>
            </a:r>
            <a:r>
              <a:rPr dirty="0" sz="1100" spc="-75">
                <a:latin typeface="Trebuchet MS"/>
                <a:cs typeface="Trebuchet MS"/>
              </a:rPr>
              <a:t>per  </a:t>
            </a:r>
            <a:r>
              <a:rPr dirty="0" sz="1100" spc="-35">
                <a:latin typeface="Trebuchet MS"/>
                <a:cs typeface="Trebuchet MS"/>
              </a:rPr>
              <a:t>alcuni</a:t>
            </a:r>
            <a:r>
              <a:rPr dirty="0" sz="1100" spc="-100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servizi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come: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la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scuola,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la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salute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80">
                <a:latin typeface="Trebuchet MS"/>
                <a:cs typeface="Trebuchet MS"/>
              </a:rPr>
              <a:t>l’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accoglienza.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46"/>
              <a:tabLst>
                <a:tab pos="241300" algn="l"/>
              </a:tabLst>
            </a:pPr>
            <a:r>
              <a:rPr dirty="0" sz="1100" spc="-30">
                <a:latin typeface="Trebuchet MS"/>
                <a:cs typeface="Trebuchet MS"/>
              </a:rPr>
              <a:t>La </a:t>
            </a:r>
            <a:r>
              <a:rPr dirty="0" sz="1100" spc="-45">
                <a:latin typeface="Trebuchet MS"/>
                <a:cs typeface="Trebuchet MS"/>
              </a:rPr>
              <a:t>presenza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45">
                <a:latin typeface="Trebuchet MS"/>
                <a:cs typeface="Trebuchet MS"/>
              </a:rPr>
              <a:t>volontari 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molte </a:t>
            </a:r>
            <a:r>
              <a:rPr dirty="0" sz="1100" spc="-40">
                <a:latin typeface="Trebuchet MS"/>
                <a:cs typeface="Trebuchet MS"/>
              </a:rPr>
              <a:t>nazionalità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0">
                <a:latin typeface="Trebuchet MS"/>
                <a:cs typeface="Trebuchet MS"/>
              </a:rPr>
              <a:t>religioni </a:t>
            </a:r>
            <a:r>
              <a:rPr dirty="0" sz="1100" spc="-60">
                <a:latin typeface="Trebuchet MS"/>
                <a:cs typeface="Trebuchet MS"/>
              </a:rPr>
              <a:t>diverse  </a:t>
            </a:r>
            <a:r>
              <a:rPr dirty="0" sz="1100" spc="-30">
                <a:latin typeface="Trebuchet MS"/>
                <a:cs typeface="Trebuchet MS"/>
              </a:rPr>
              <a:t>impegnano </a:t>
            </a:r>
            <a:r>
              <a:rPr dirty="0" sz="1100" spc="-25">
                <a:latin typeface="Trebuchet MS"/>
                <a:cs typeface="Trebuchet MS"/>
              </a:rPr>
              <a:t>l’ACSE </a:t>
            </a:r>
            <a:r>
              <a:rPr dirty="0" sz="1100" spc="-30">
                <a:latin typeface="Trebuchet MS"/>
                <a:cs typeface="Trebuchet MS"/>
              </a:rPr>
              <a:t>ad </a:t>
            </a:r>
            <a:r>
              <a:rPr dirty="0" sz="1100" spc="-65">
                <a:latin typeface="Trebuchet MS"/>
                <a:cs typeface="Trebuchet MS"/>
              </a:rPr>
              <a:t>essere </a:t>
            </a:r>
            <a:r>
              <a:rPr dirty="0" sz="1100" spc="-5">
                <a:latin typeface="Trebuchet MS"/>
                <a:cs typeface="Trebuchet MS"/>
              </a:rPr>
              <a:t>un </a:t>
            </a:r>
            <a:r>
              <a:rPr dirty="0" sz="1100" spc="-15">
                <a:latin typeface="Trebuchet MS"/>
                <a:cs typeface="Trebuchet MS"/>
              </a:rPr>
              <a:t>luogo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incontro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20">
                <a:latin typeface="Trebuchet MS"/>
                <a:cs typeface="Trebuchet MS"/>
              </a:rPr>
              <a:t>di </a:t>
            </a:r>
            <a:r>
              <a:rPr dirty="0" sz="1100" spc="-25">
                <a:latin typeface="Trebuchet MS"/>
                <a:cs typeface="Trebuchet MS"/>
              </a:rPr>
              <a:t>dialogo </a:t>
            </a:r>
            <a:r>
              <a:rPr dirty="0" sz="1100" spc="-95">
                <a:latin typeface="Trebuchet MS"/>
                <a:cs typeface="Trebuchet MS"/>
              </a:rPr>
              <a:t>tra  </a:t>
            </a:r>
            <a:r>
              <a:rPr dirty="0" sz="1100" spc="-65">
                <a:latin typeface="Trebuchet MS"/>
                <a:cs typeface="Trebuchet MS"/>
              </a:rPr>
              <a:t>culture,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spazio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15">
                <a:latin typeface="Trebuchet MS"/>
                <a:cs typeface="Trebuchet MS"/>
              </a:rPr>
              <a:t>in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15">
                <a:latin typeface="Trebuchet MS"/>
                <a:cs typeface="Trebuchet MS"/>
              </a:rPr>
              <a:t>cui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si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vive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la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convivialità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delle</a:t>
            </a:r>
            <a:r>
              <a:rPr dirty="0" sz="1100" spc="-70">
                <a:latin typeface="Trebuchet MS"/>
                <a:cs typeface="Trebuchet MS"/>
              </a:rPr>
              <a:t> differenze.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100" spc="-25" b="1">
                <a:latin typeface="Trebuchet MS"/>
                <a:cs typeface="Trebuchet MS"/>
              </a:rPr>
              <a:t>Comunità </a:t>
            </a:r>
            <a:r>
              <a:rPr dirty="0" sz="1100" spc="-30" b="1">
                <a:latin typeface="Trebuchet MS"/>
                <a:cs typeface="Trebuchet MS"/>
              </a:rPr>
              <a:t>comboniana </a:t>
            </a:r>
            <a:r>
              <a:rPr dirty="0" sz="1100" spc="-85" b="1">
                <a:latin typeface="Trebuchet MS"/>
                <a:cs typeface="Trebuchet MS"/>
              </a:rPr>
              <a:t>e </a:t>
            </a:r>
            <a:r>
              <a:rPr dirty="0" sz="1100" spc="-30" b="1">
                <a:latin typeface="Trebuchet MS"/>
                <a:cs typeface="Trebuchet MS"/>
              </a:rPr>
              <a:t>Chiesa</a:t>
            </a:r>
            <a:r>
              <a:rPr dirty="0" sz="1100" spc="15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locale</a:t>
            </a:r>
            <a:endParaRPr sz="1100">
              <a:latin typeface="Trebuchet MS"/>
              <a:cs typeface="Trebuchet MS"/>
            </a:endParaRPr>
          </a:p>
          <a:p>
            <a:pPr marL="245110" indent="-233045">
              <a:lnSpc>
                <a:spcPct val="100000"/>
              </a:lnSpc>
              <a:spcBef>
                <a:spcPts val="1035"/>
              </a:spcBef>
              <a:buAutoNum type="arabicPeriod" startAt="48"/>
              <a:tabLst>
                <a:tab pos="245745" algn="l"/>
              </a:tabLst>
            </a:pPr>
            <a:r>
              <a:rPr dirty="0" sz="1100" spc="-35">
                <a:latin typeface="Trebuchet MS"/>
                <a:cs typeface="Trebuchet MS"/>
              </a:rPr>
              <a:t>La</a:t>
            </a:r>
            <a:r>
              <a:rPr dirty="0" sz="1100" spc="-100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comunità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comboniana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si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impegna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100">
                <a:latin typeface="Trebuchet MS"/>
                <a:cs typeface="Trebuchet MS"/>
              </a:rPr>
              <a:t>a:</a:t>
            </a:r>
            <a:endParaRPr sz="1100">
              <a:latin typeface="Trebuchet MS"/>
              <a:cs typeface="Trebuchet MS"/>
            </a:endParaRPr>
          </a:p>
          <a:p>
            <a:pPr marL="407034" marR="5080" indent="-166370">
              <a:lnSpc>
                <a:spcPct val="107000"/>
              </a:lnSpc>
              <a:spcBef>
                <a:spcPts val="810"/>
              </a:spcBef>
            </a:pPr>
            <a:r>
              <a:rPr dirty="0" sz="1300" spc="-35">
                <a:latin typeface="Trebuchet MS"/>
                <a:cs typeface="Trebuchet MS"/>
              </a:rPr>
              <a:t>- </a:t>
            </a:r>
            <a:r>
              <a:rPr dirty="0" baseline="5050" sz="1650" spc="-75">
                <a:latin typeface="Trebuchet MS"/>
                <a:cs typeface="Trebuchet MS"/>
              </a:rPr>
              <a:t>Collaborare </a:t>
            </a:r>
            <a:r>
              <a:rPr dirty="0" baseline="5050" sz="1650" spc="-22">
                <a:latin typeface="Trebuchet MS"/>
                <a:cs typeface="Trebuchet MS"/>
              </a:rPr>
              <a:t>con </a:t>
            </a:r>
            <a:r>
              <a:rPr dirty="0" baseline="5050" sz="1650" spc="-52">
                <a:latin typeface="Trebuchet MS"/>
                <a:cs typeface="Trebuchet MS"/>
              </a:rPr>
              <a:t>gli </a:t>
            </a:r>
            <a:r>
              <a:rPr dirty="0" baseline="5050" sz="1650" spc="-97">
                <a:latin typeface="Trebuchet MS"/>
                <a:cs typeface="Trebuchet MS"/>
              </a:rPr>
              <a:t>uffici </a:t>
            </a:r>
            <a:r>
              <a:rPr dirty="0" baseline="5050" sz="1650" spc="-82">
                <a:latin typeface="Trebuchet MS"/>
                <a:cs typeface="Trebuchet MS"/>
              </a:rPr>
              <a:t>della </a:t>
            </a:r>
            <a:r>
              <a:rPr dirty="0" baseline="5050" sz="1650" spc="-52">
                <a:latin typeface="Trebuchet MS"/>
                <a:cs typeface="Trebuchet MS"/>
              </a:rPr>
              <a:t>Chiesa </a:t>
            </a:r>
            <a:r>
              <a:rPr dirty="0" baseline="5050" sz="1650" spc="-67">
                <a:latin typeface="Trebuchet MS"/>
                <a:cs typeface="Trebuchet MS"/>
              </a:rPr>
              <a:t>locale che </a:t>
            </a:r>
            <a:r>
              <a:rPr dirty="0" baseline="5050" sz="1650" spc="-37">
                <a:latin typeface="Trebuchet MS"/>
                <a:cs typeface="Trebuchet MS"/>
              </a:rPr>
              <a:t>hanno </a:t>
            </a:r>
            <a:r>
              <a:rPr dirty="0" baseline="5050" sz="1650" spc="-67">
                <a:latin typeface="Trebuchet MS"/>
                <a:cs typeface="Trebuchet MS"/>
              </a:rPr>
              <a:t>la </a:t>
            </a:r>
            <a:r>
              <a:rPr dirty="0" baseline="5050" sz="1650" spc="-75">
                <a:latin typeface="Trebuchet MS"/>
                <a:cs typeface="Trebuchet MS"/>
              </a:rPr>
              <a:t>cura </a:t>
            </a:r>
            <a:r>
              <a:rPr dirty="0" sz="1100" spc="-50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pastorale </a:t>
            </a:r>
            <a:r>
              <a:rPr dirty="0" sz="1100" spc="-45">
                <a:latin typeface="Trebuchet MS"/>
                <a:cs typeface="Trebuchet MS"/>
              </a:rPr>
              <a:t>dei</a:t>
            </a:r>
            <a:r>
              <a:rPr dirty="0" sz="1100" spc="-125">
                <a:latin typeface="Trebuchet MS"/>
                <a:cs typeface="Trebuchet MS"/>
              </a:rPr>
              <a:t> </a:t>
            </a:r>
            <a:r>
              <a:rPr dirty="0" sz="1100" spc="-75">
                <a:latin typeface="Trebuchet MS"/>
                <a:cs typeface="Trebuchet MS"/>
              </a:rPr>
              <a:t>migranti.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84516"/>
            <a:ext cx="2593340" cy="669290"/>
            <a:chOff x="0" y="284516"/>
            <a:chExt cx="2593340" cy="669290"/>
          </a:xfrm>
        </p:grpSpPr>
        <p:sp>
          <p:nvSpPr>
            <p:cNvPr id="4" name="object 4"/>
            <p:cNvSpPr/>
            <p:nvPr/>
          </p:nvSpPr>
          <p:spPr>
            <a:xfrm>
              <a:off x="0" y="284516"/>
              <a:ext cx="342900" cy="669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48949"/>
              <a:ext cx="266065" cy="515620"/>
            </a:xfrm>
            <a:custGeom>
              <a:avLst/>
              <a:gdLst/>
              <a:ahLst/>
              <a:cxnLst/>
              <a:rect l="l" t="t" r="r" b="b"/>
              <a:pathLst>
                <a:path w="266065" h="515619">
                  <a:moveTo>
                    <a:pt x="22729" y="0"/>
                  </a:moveTo>
                  <a:lnTo>
                    <a:pt x="0" y="0"/>
                  </a:lnTo>
                  <a:lnTo>
                    <a:pt x="0" y="515027"/>
                  </a:lnTo>
                  <a:lnTo>
                    <a:pt x="22729" y="515027"/>
                  </a:lnTo>
                  <a:lnTo>
                    <a:pt x="67655" y="507551"/>
                  </a:lnTo>
                  <a:lnTo>
                    <a:pt x="110983" y="492599"/>
                  </a:lnTo>
                  <a:lnTo>
                    <a:pt x="151648" y="470170"/>
                  </a:lnTo>
                  <a:lnTo>
                    <a:pt x="188584" y="440266"/>
                  </a:lnTo>
                  <a:lnTo>
                    <a:pt x="219444" y="404469"/>
                  </a:lnTo>
                  <a:lnTo>
                    <a:pt x="242589" y="365060"/>
                  </a:lnTo>
                  <a:lnTo>
                    <a:pt x="258019" y="323072"/>
                  </a:lnTo>
                  <a:lnTo>
                    <a:pt x="265734" y="279535"/>
                  </a:lnTo>
                  <a:lnTo>
                    <a:pt x="265734" y="235482"/>
                  </a:lnTo>
                  <a:lnTo>
                    <a:pt x="258019" y="191946"/>
                  </a:lnTo>
                  <a:lnTo>
                    <a:pt x="242589" y="149959"/>
                  </a:lnTo>
                  <a:lnTo>
                    <a:pt x="219444" y="110553"/>
                  </a:lnTo>
                  <a:lnTo>
                    <a:pt x="188584" y="74760"/>
                  </a:lnTo>
                  <a:lnTo>
                    <a:pt x="151648" y="44856"/>
                  </a:lnTo>
                  <a:lnTo>
                    <a:pt x="110983" y="22428"/>
                  </a:lnTo>
                  <a:lnTo>
                    <a:pt x="67655" y="7476"/>
                  </a:lnTo>
                  <a:lnTo>
                    <a:pt x="22729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2900" y="618769"/>
              <a:ext cx="2250300" cy="241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673100" y="410746"/>
            <a:ext cx="81915" cy="227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35">
                <a:latin typeface="Trebuchet MS"/>
                <a:cs typeface="Trebuchet MS"/>
              </a:rPr>
              <a:t>-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907190"/>
            <a:ext cx="81915" cy="227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35">
                <a:latin typeface="Trebuchet MS"/>
                <a:cs typeface="Trebuchet MS"/>
              </a:rPr>
              <a:t>-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399185"/>
            <a:ext cx="4216400" cy="1610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8435" marR="8255">
              <a:lnSpc>
                <a:spcPct val="117800"/>
              </a:lnSpc>
              <a:spcBef>
                <a:spcPts val="100"/>
              </a:spcBef>
            </a:pPr>
            <a:r>
              <a:rPr dirty="0" sz="1100" spc="-70">
                <a:latin typeface="Trebuchet MS"/>
                <a:cs typeface="Trebuchet MS"/>
              </a:rPr>
              <a:t>Rafforzare </a:t>
            </a:r>
            <a:r>
              <a:rPr dirty="0" sz="1100" spc="-125">
                <a:latin typeface="Trebuchet MS"/>
                <a:cs typeface="Trebuchet MS"/>
              </a:rPr>
              <a:t>e/o </a:t>
            </a:r>
            <a:r>
              <a:rPr dirty="0" sz="1100" spc="-70">
                <a:latin typeface="Trebuchet MS"/>
                <a:cs typeface="Trebuchet MS"/>
              </a:rPr>
              <a:t>creare </a:t>
            </a:r>
            <a:r>
              <a:rPr dirty="0" sz="1100" spc="-35">
                <a:latin typeface="Trebuchet MS"/>
                <a:cs typeface="Trebuchet MS"/>
              </a:rPr>
              <a:t>spazi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45">
                <a:latin typeface="Trebuchet MS"/>
                <a:cs typeface="Trebuchet MS"/>
              </a:rPr>
              <a:t>conoscenza, </a:t>
            </a:r>
            <a:r>
              <a:rPr dirty="0" sz="1100" spc="-50">
                <a:latin typeface="Trebuchet MS"/>
                <a:cs typeface="Trebuchet MS"/>
              </a:rPr>
              <a:t>formazione e </a:t>
            </a:r>
            <a:r>
              <a:rPr dirty="0" sz="1100" spc="-60">
                <a:latin typeface="Trebuchet MS"/>
                <a:cs typeface="Trebuchet MS"/>
              </a:rPr>
              <a:t>riflessione </a:t>
            </a:r>
            <a:r>
              <a:rPr dirty="0" sz="1100" spc="-75">
                <a:latin typeface="Trebuchet MS"/>
                <a:cs typeface="Trebuchet MS"/>
              </a:rPr>
              <a:t>per  </a:t>
            </a:r>
            <a:r>
              <a:rPr dirty="0" sz="1100" spc="-10">
                <a:latin typeface="Trebuchet MS"/>
                <a:cs typeface="Trebuchet MS"/>
              </a:rPr>
              <a:t>un</a:t>
            </a:r>
            <a:r>
              <a:rPr dirty="0" sz="1100" spc="-260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dialogo </a:t>
            </a:r>
            <a:r>
              <a:rPr dirty="0" sz="1100" spc="-50">
                <a:latin typeface="Trebuchet MS"/>
                <a:cs typeface="Trebuchet MS"/>
              </a:rPr>
              <a:t>ecumenico, </a:t>
            </a:r>
            <a:r>
              <a:rPr dirty="0" sz="1100" spc="-75">
                <a:latin typeface="Trebuchet MS"/>
                <a:cs typeface="Trebuchet MS"/>
              </a:rPr>
              <a:t>interculturale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70">
                <a:latin typeface="Trebuchet MS"/>
                <a:cs typeface="Trebuchet MS"/>
              </a:rPr>
              <a:t>interreligioso.</a:t>
            </a:r>
            <a:endParaRPr sz="1100">
              <a:latin typeface="Trebuchet MS"/>
              <a:cs typeface="Trebuchet MS"/>
            </a:endParaRPr>
          </a:p>
          <a:p>
            <a:pPr algn="just" marL="178435" marR="5080">
              <a:lnSpc>
                <a:spcPct val="117800"/>
              </a:lnSpc>
              <a:spcBef>
                <a:spcPts val="800"/>
              </a:spcBef>
            </a:pPr>
            <a:r>
              <a:rPr dirty="0" sz="1100" spc="-60">
                <a:latin typeface="Trebuchet MS"/>
                <a:cs typeface="Trebuchet MS"/>
              </a:rPr>
              <a:t>Offrire </a:t>
            </a:r>
            <a:r>
              <a:rPr dirty="0" sz="1100" spc="-40">
                <a:latin typeface="Trebuchet MS"/>
                <a:cs typeface="Trebuchet MS"/>
              </a:rPr>
              <a:t>ai </a:t>
            </a:r>
            <a:r>
              <a:rPr dirty="0" sz="1100" spc="-70">
                <a:latin typeface="Trebuchet MS"/>
                <a:cs typeface="Trebuchet MS"/>
              </a:rPr>
              <a:t>fedeli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agli </a:t>
            </a:r>
            <a:r>
              <a:rPr dirty="0" sz="1100" spc="-70">
                <a:latin typeface="Trebuchet MS"/>
                <a:cs typeface="Trebuchet MS"/>
              </a:rPr>
              <a:t>stessi operatori </a:t>
            </a:r>
            <a:r>
              <a:rPr dirty="0" sz="1100" spc="-55">
                <a:latin typeface="Trebuchet MS"/>
                <a:cs typeface="Trebuchet MS"/>
              </a:rPr>
              <a:t>incontri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50">
                <a:latin typeface="Trebuchet MS"/>
                <a:cs typeface="Trebuchet MS"/>
              </a:rPr>
              <a:t>formazione e  informazione circa </a:t>
            </a:r>
            <a:r>
              <a:rPr dirty="0" sz="1100" spc="-55">
                <a:latin typeface="Trebuchet MS"/>
                <a:cs typeface="Trebuchet MS"/>
              </a:rPr>
              <a:t>le </a:t>
            </a:r>
            <a:r>
              <a:rPr dirty="0" sz="1100" spc="-90">
                <a:latin typeface="Trebuchet MS"/>
                <a:cs typeface="Trebuchet MS"/>
              </a:rPr>
              <a:t>altre </a:t>
            </a:r>
            <a:r>
              <a:rPr dirty="0" sz="1100" spc="-55">
                <a:latin typeface="Trebuchet MS"/>
                <a:cs typeface="Trebuchet MS"/>
              </a:rPr>
              <a:t>religioni, </a:t>
            </a:r>
            <a:r>
              <a:rPr dirty="0" sz="1100" spc="-65">
                <a:latin typeface="Trebuchet MS"/>
                <a:cs typeface="Trebuchet MS"/>
              </a:rPr>
              <a:t>per </a:t>
            </a:r>
            <a:r>
              <a:rPr dirty="0" sz="1100" spc="-55">
                <a:latin typeface="Trebuchet MS"/>
                <a:cs typeface="Trebuchet MS"/>
              </a:rPr>
              <a:t>sconfiggere </a:t>
            </a:r>
            <a:r>
              <a:rPr dirty="0" sz="1100" spc="-45">
                <a:latin typeface="Trebuchet MS"/>
                <a:cs typeface="Trebuchet MS"/>
              </a:rPr>
              <a:t>pregiudizi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75">
                <a:latin typeface="Trebuchet MS"/>
                <a:cs typeface="Trebuchet MS"/>
              </a:rPr>
              <a:t>per  </a:t>
            </a:r>
            <a:r>
              <a:rPr dirty="0" sz="1100" spc="-80">
                <a:latin typeface="Trebuchet MS"/>
                <a:cs typeface="Trebuchet MS"/>
              </a:rPr>
              <a:t>evitare </a:t>
            </a:r>
            <a:r>
              <a:rPr dirty="0" sz="1100" spc="-50">
                <a:latin typeface="Trebuchet MS"/>
                <a:cs typeface="Trebuchet MS"/>
              </a:rPr>
              <a:t>chiusure</a:t>
            </a:r>
            <a:r>
              <a:rPr dirty="0" sz="1100" spc="-110">
                <a:latin typeface="Trebuchet MS"/>
                <a:cs typeface="Trebuchet MS"/>
              </a:rPr>
              <a:t> </a:t>
            </a:r>
            <a:r>
              <a:rPr dirty="0" sz="1100" spc="-75">
                <a:latin typeface="Trebuchet MS"/>
                <a:cs typeface="Trebuchet MS"/>
              </a:rPr>
              <a:t>ingiustificate.</a:t>
            </a:r>
            <a:endParaRPr sz="1100">
              <a:latin typeface="Trebuchet MS"/>
              <a:cs typeface="Trebuchet MS"/>
            </a:endParaRPr>
          </a:p>
          <a:p>
            <a:pPr marL="178435" marR="8890" indent="-166370">
              <a:lnSpc>
                <a:spcPct val="107000"/>
              </a:lnSpc>
              <a:spcBef>
                <a:spcPts val="810"/>
              </a:spcBef>
            </a:pPr>
            <a:r>
              <a:rPr dirty="0" sz="1300" spc="-35">
                <a:latin typeface="Trebuchet MS"/>
                <a:cs typeface="Trebuchet MS"/>
              </a:rPr>
              <a:t>- </a:t>
            </a:r>
            <a:r>
              <a:rPr dirty="0" baseline="5050" sz="1650" spc="-82">
                <a:latin typeface="Trebuchet MS"/>
                <a:cs typeface="Trebuchet MS"/>
              </a:rPr>
              <a:t>Curare </a:t>
            </a:r>
            <a:r>
              <a:rPr dirty="0" baseline="5050" sz="1650" spc="-15">
                <a:latin typeface="Trebuchet MS"/>
                <a:cs typeface="Trebuchet MS"/>
              </a:rPr>
              <a:t>i </a:t>
            </a:r>
            <a:r>
              <a:rPr dirty="0" baseline="5050" sz="1650" spc="-120">
                <a:latin typeface="Trebuchet MS"/>
                <a:cs typeface="Trebuchet MS"/>
              </a:rPr>
              <a:t>contatti </a:t>
            </a:r>
            <a:r>
              <a:rPr dirty="0" baseline="5050" sz="1650" spc="-75">
                <a:latin typeface="Trebuchet MS"/>
                <a:cs typeface="Trebuchet MS"/>
              </a:rPr>
              <a:t>e </a:t>
            </a:r>
            <a:r>
              <a:rPr dirty="0" baseline="5050" sz="1650" spc="-52">
                <a:latin typeface="Trebuchet MS"/>
                <a:cs typeface="Trebuchet MS"/>
              </a:rPr>
              <a:t>il dialogo </a:t>
            </a:r>
            <a:r>
              <a:rPr dirty="0" baseline="5050" sz="1650" spc="-22">
                <a:latin typeface="Trebuchet MS"/>
                <a:cs typeface="Trebuchet MS"/>
              </a:rPr>
              <a:t>con </a:t>
            </a:r>
            <a:r>
              <a:rPr dirty="0" baseline="5050" sz="1650" spc="-82">
                <a:latin typeface="Trebuchet MS"/>
                <a:cs typeface="Trebuchet MS"/>
              </a:rPr>
              <a:t>le </a:t>
            </a:r>
            <a:r>
              <a:rPr dirty="0" baseline="5050" sz="1650" spc="-67">
                <a:latin typeface="Trebuchet MS"/>
                <a:cs typeface="Trebuchet MS"/>
              </a:rPr>
              <a:t>comunità </a:t>
            </a:r>
            <a:r>
              <a:rPr dirty="0" baseline="5050" sz="1650" spc="-60">
                <a:latin typeface="Trebuchet MS"/>
                <a:cs typeface="Trebuchet MS"/>
              </a:rPr>
              <a:t>musulmane </a:t>
            </a:r>
            <a:r>
              <a:rPr dirty="0" baseline="5050" sz="1650" spc="-104">
                <a:latin typeface="Trebuchet MS"/>
                <a:cs typeface="Trebuchet MS"/>
              </a:rPr>
              <a:t>presenti </a:t>
            </a:r>
            <a:r>
              <a:rPr dirty="0" baseline="5050" sz="1650" spc="-60">
                <a:latin typeface="Trebuchet MS"/>
                <a:cs typeface="Trebuchet MS"/>
              </a:rPr>
              <a:t>sullo </a:t>
            </a:r>
            <a:r>
              <a:rPr dirty="0" sz="1100" spc="-40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stesso</a:t>
            </a:r>
            <a:r>
              <a:rPr dirty="0" sz="1100" spc="-100">
                <a:latin typeface="Trebuchet MS"/>
                <a:cs typeface="Trebuchet MS"/>
              </a:rPr>
              <a:t> </a:t>
            </a:r>
            <a:r>
              <a:rPr dirty="0" sz="1100" spc="-90">
                <a:latin typeface="Trebuchet MS"/>
                <a:cs typeface="Trebuchet MS"/>
              </a:rPr>
              <a:t>territorio.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115718"/>
            <a:ext cx="4446270" cy="2778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rebuchet MS"/>
                <a:cs typeface="Trebuchet MS"/>
              </a:rPr>
              <a:t>Comunità </a:t>
            </a:r>
            <a:r>
              <a:rPr dirty="0" sz="1100" spc="-30" b="1">
                <a:latin typeface="Trebuchet MS"/>
                <a:cs typeface="Trebuchet MS"/>
              </a:rPr>
              <a:t>comboniana </a:t>
            </a:r>
            <a:r>
              <a:rPr dirty="0" sz="1100" spc="-85" b="1">
                <a:latin typeface="Trebuchet MS"/>
                <a:cs typeface="Trebuchet MS"/>
              </a:rPr>
              <a:t>e</a:t>
            </a:r>
            <a:r>
              <a:rPr dirty="0" sz="1100" spc="-40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territorio</a:t>
            </a:r>
            <a:endParaRPr sz="11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49"/>
              <a:tabLst>
                <a:tab pos="241300" algn="l"/>
              </a:tabLst>
            </a:pPr>
            <a:r>
              <a:rPr dirty="0" sz="1100" spc="-75">
                <a:latin typeface="Trebuchet MS"/>
                <a:cs typeface="Trebuchet MS"/>
              </a:rPr>
              <a:t>Favorire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55">
                <a:latin typeface="Trebuchet MS"/>
                <a:cs typeface="Trebuchet MS"/>
              </a:rPr>
              <a:t>partecipazione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70">
                <a:latin typeface="Trebuchet MS"/>
                <a:cs typeface="Trebuchet MS"/>
              </a:rPr>
              <a:t>eventi </a:t>
            </a:r>
            <a:r>
              <a:rPr dirty="0" sz="1100" spc="-35">
                <a:latin typeface="Trebuchet MS"/>
                <a:cs typeface="Trebuchet MS"/>
              </a:rPr>
              <a:t>sul </a:t>
            </a:r>
            <a:r>
              <a:rPr dirty="0" sz="1100" spc="-80">
                <a:latin typeface="Trebuchet MS"/>
                <a:cs typeface="Trebuchet MS"/>
              </a:rPr>
              <a:t>territorio </a:t>
            </a:r>
            <a:r>
              <a:rPr dirty="0" sz="1100" spc="-45">
                <a:latin typeface="Trebuchet MS"/>
                <a:cs typeface="Trebuchet MS"/>
              </a:rPr>
              <a:t>che </a:t>
            </a:r>
            <a:r>
              <a:rPr dirty="0" sz="1100" spc="-50">
                <a:latin typeface="Trebuchet MS"/>
                <a:cs typeface="Trebuchet MS"/>
              </a:rPr>
              <a:t>aiutino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45">
                <a:latin typeface="Trebuchet MS"/>
                <a:cs typeface="Trebuchet MS"/>
              </a:rPr>
              <a:t>conoscere la  </a:t>
            </a:r>
            <a:r>
              <a:rPr dirty="0" sz="1100" spc="-85">
                <a:latin typeface="Trebuchet MS"/>
                <a:cs typeface="Trebuchet MS"/>
              </a:rPr>
              <a:t>realtà </a:t>
            </a:r>
            <a:r>
              <a:rPr dirty="0" sz="1100" spc="-60">
                <a:latin typeface="Trebuchet MS"/>
                <a:cs typeface="Trebuchet MS"/>
              </a:rPr>
              <a:t>delle</a:t>
            </a:r>
            <a:r>
              <a:rPr dirty="0" sz="1100" spc="-110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migrazioni.</a:t>
            </a:r>
            <a:endParaRPr sz="11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49"/>
              <a:tabLst>
                <a:tab pos="241300" algn="l"/>
              </a:tabLst>
            </a:pPr>
            <a:r>
              <a:rPr dirty="0" sz="1100" spc="-60">
                <a:latin typeface="Trebuchet MS"/>
                <a:cs typeface="Trebuchet MS"/>
              </a:rPr>
              <a:t>Avere </a:t>
            </a:r>
            <a:r>
              <a:rPr dirty="0" sz="1100" spc="-35">
                <a:latin typeface="Trebuchet MS"/>
                <a:cs typeface="Trebuchet MS"/>
              </a:rPr>
              <a:t>il </a:t>
            </a:r>
            <a:r>
              <a:rPr dirty="0" sz="1100" spc="-40">
                <a:latin typeface="Trebuchet MS"/>
                <a:cs typeface="Trebuchet MS"/>
              </a:rPr>
              <a:t>coraggio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50">
                <a:latin typeface="Trebuchet MS"/>
                <a:cs typeface="Trebuchet MS"/>
              </a:rPr>
              <a:t>denunciare </a:t>
            </a:r>
            <a:r>
              <a:rPr dirty="0" sz="1100" spc="-55">
                <a:latin typeface="Trebuchet MS"/>
                <a:cs typeface="Trebuchet MS"/>
              </a:rPr>
              <a:t>le </a:t>
            </a:r>
            <a:r>
              <a:rPr dirty="0" sz="1100" spc="-60">
                <a:latin typeface="Trebuchet MS"/>
                <a:cs typeface="Trebuchet MS"/>
              </a:rPr>
              <a:t>antiche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nuove </a:t>
            </a:r>
            <a:r>
              <a:rPr dirty="0" sz="1100" spc="-70">
                <a:latin typeface="Trebuchet MS"/>
                <a:cs typeface="Trebuchet MS"/>
              </a:rPr>
              <a:t>forme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65">
                <a:latin typeface="Trebuchet MS"/>
                <a:cs typeface="Trebuchet MS"/>
              </a:rPr>
              <a:t>schiavitù, </a:t>
            </a:r>
            <a:r>
              <a:rPr dirty="0" sz="1100" spc="-45">
                <a:latin typeface="Trebuchet MS"/>
                <a:cs typeface="Trebuchet MS"/>
              </a:rPr>
              <a:t>la   </a:t>
            </a:r>
            <a:r>
              <a:rPr dirty="0" sz="1100" spc="-35">
                <a:latin typeface="Trebuchet MS"/>
                <a:cs typeface="Trebuchet MS"/>
              </a:rPr>
              <a:t>violazione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dei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80">
                <a:latin typeface="Trebuchet MS"/>
                <a:cs typeface="Trebuchet MS"/>
              </a:rPr>
              <a:t>diritti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dei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migranti,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la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120">
                <a:latin typeface="Trebuchet MS"/>
                <a:cs typeface="Trebuchet MS"/>
              </a:rPr>
              <a:t>tratta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degli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esseri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umani.</a:t>
            </a:r>
            <a:endParaRPr sz="1100">
              <a:latin typeface="Trebuchet MS"/>
              <a:cs typeface="Trebuchet MS"/>
            </a:endParaRPr>
          </a:p>
          <a:p>
            <a:pPr marL="241300" marR="9525" indent="-228600">
              <a:lnSpc>
                <a:spcPct val="117800"/>
              </a:lnSpc>
              <a:spcBef>
                <a:spcPts val="795"/>
              </a:spcBef>
              <a:buAutoNum type="arabicPeriod" startAt="49"/>
              <a:tabLst>
                <a:tab pos="241300" algn="l"/>
              </a:tabLst>
            </a:pPr>
            <a:r>
              <a:rPr dirty="0" sz="1100" spc="-70">
                <a:latin typeface="Trebuchet MS"/>
                <a:cs typeface="Trebuchet MS"/>
              </a:rPr>
              <a:t>Rafforzare </a:t>
            </a:r>
            <a:r>
              <a:rPr dirty="0" sz="1100" spc="-55">
                <a:latin typeface="Trebuchet MS"/>
                <a:cs typeface="Trebuchet MS"/>
              </a:rPr>
              <a:t>percorsi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sensibilizzazione </a:t>
            </a:r>
            <a:r>
              <a:rPr dirty="0" sz="1100" spc="-50">
                <a:latin typeface="Trebuchet MS"/>
                <a:cs typeface="Trebuchet MS"/>
              </a:rPr>
              <a:t>alla </a:t>
            </a:r>
            <a:r>
              <a:rPr dirty="0" sz="1100" spc="-60">
                <a:latin typeface="Trebuchet MS"/>
                <a:cs typeface="Trebuchet MS"/>
              </a:rPr>
              <a:t>mondialità, </a:t>
            </a:r>
            <a:r>
              <a:rPr dirty="0" sz="1100" spc="-90">
                <a:latin typeface="Trebuchet MS"/>
                <a:cs typeface="Trebuchet MS"/>
              </a:rPr>
              <a:t>soprattutto </a:t>
            </a:r>
            <a:r>
              <a:rPr dirty="0" sz="1100" spc="-25">
                <a:latin typeface="Trebuchet MS"/>
                <a:cs typeface="Trebuchet MS"/>
              </a:rPr>
              <a:t>con  </a:t>
            </a:r>
            <a:r>
              <a:rPr dirty="0" sz="1100" spc="-55">
                <a:latin typeface="Trebuchet MS"/>
                <a:cs typeface="Trebuchet MS"/>
              </a:rPr>
              <a:t>percorsi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nelle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scuole,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per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riconoscere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e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valorizzare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le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75">
                <a:latin typeface="Trebuchet MS"/>
                <a:cs typeface="Trebuchet MS"/>
              </a:rPr>
              <a:t>identità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75">
                <a:latin typeface="Trebuchet MS"/>
                <a:cs typeface="Trebuchet MS"/>
              </a:rPr>
              <a:t>culturali.</a:t>
            </a:r>
            <a:endParaRPr sz="1100">
              <a:latin typeface="Trebuchet MS"/>
              <a:cs typeface="Trebuchet MS"/>
            </a:endParaRPr>
          </a:p>
          <a:p>
            <a:pPr marL="241300" marR="9525" indent="-228600">
              <a:lnSpc>
                <a:spcPct val="117800"/>
              </a:lnSpc>
              <a:spcBef>
                <a:spcPts val="800"/>
              </a:spcBef>
              <a:buAutoNum type="arabicPeriod" startAt="49"/>
              <a:tabLst>
                <a:tab pos="241300" algn="l"/>
              </a:tabLst>
            </a:pPr>
            <a:r>
              <a:rPr dirty="0" sz="1100" spc="-65">
                <a:latin typeface="Trebuchet MS"/>
                <a:cs typeface="Trebuchet MS"/>
              </a:rPr>
              <a:t>Produrre, </a:t>
            </a:r>
            <a:r>
              <a:rPr dirty="0" sz="1100" spc="-50">
                <a:latin typeface="Trebuchet MS"/>
                <a:cs typeface="Trebuchet MS"/>
              </a:rPr>
              <a:t>condividere e divulgare </a:t>
            </a:r>
            <a:r>
              <a:rPr dirty="0" sz="1100" spc="-75">
                <a:latin typeface="Trebuchet MS"/>
                <a:cs typeface="Trebuchet MS"/>
              </a:rPr>
              <a:t>materiale </a:t>
            </a:r>
            <a:r>
              <a:rPr dirty="0" sz="1100" spc="-65">
                <a:latin typeface="Trebuchet MS"/>
                <a:cs typeface="Trebuchet MS"/>
              </a:rPr>
              <a:t>didattico </a:t>
            </a:r>
            <a:r>
              <a:rPr dirty="0" sz="1100" spc="-50">
                <a:latin typeface="Trebuchet MS"/>
                <a:cs typeface="Trebuchet MS"/>
              </a:rPr>
              <a:t>sulle migrazioni.  </a:t>
            </a:r>
            <a:r>
              <a:rPr dirty="0" sz="1100" spc="-60">
                <a:latin typeface="Trebuchet MS"/>
                <a:cs typeface="Trebuchet MS"/>
              </a:rPr>
              <a:t>Creare</a:t>
            </a:r>
            <a:r>
              <a:rPr dirty="0" sz="1100" spc="-100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una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banca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dati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on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line.</a:t>
            </a:r>
            <a:endParaRPr sz="11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035"/>
              </a:spcBef>
              <a:buAutoNum type="arabicPeriod" startAt="49"/>
              <a:tabLst>
                <a:tab pos="241300" algn="l"/>
              </a:tabLst>
            </a:pPr>
            <a:r>
              <a:rPr dirty="0" sz="1100" spc="-55">
                <a:latin typeface="Trebuchet MS"/>
                <a:cs typeface="Trebuchet MS"/>
              </a:rPr>
              <a:t>Promuovere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e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diffondere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campagne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per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i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80">
                <a:latin typeface="Trebuchet MS"/>
                <a:cs typeface="Trebuchet MS"/>
              </a:rPr>
              <a:t>diritti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di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cittadinanza.</a:t>
            </a:r>
            <a:endParaRPr sz="1100">
              <a:latin typeface="Trebuchet MS"/>
              <a:cs typeface="Trebuchet MS"/>
            </a:endParaRPr>
          </a:p>
          <a:p>
            <a:pPr algn="r" marR="5715">
              <a:lnSpc>
                <a:spcPct val="100000"/>
              </a:lnSpc>
              <a:spcBef>
                <a:spcPts val="1040"/>
              </a:spcBef>
            </a:pPr>
            <a:r>
              <a:rPr dirty="0" sz="1100" spc="-20" i="1">
                <a:latin typeface="Arial"/>
                <a:cs typeface="Arial"/>
              </a:rPr>
              <a:t>Maggio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520" y="968009"/>
            <a:ext cx="1195070" cy="74612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272415" indent="-260350">
              <a:lnSpc>
                <a:spcPct val="100000"/>
              </a:lnSpc>
              <a:spcBef>
                <a:spcPts val="680"/>
              </a:spcBef>
              <a:buSzPct val="121428"/>
              <a:buFont typeface="Times New Roman"/>
              <a:buAutoNum type="arabicPlain" startAt="3"/>
              <a:tabLst>
                <a:tab pos="272415" algn="l"/>
                <a:tab pos="273050" algn="l"/>
              </a:tabLst>
            </a:pPr>
            <a:r>
              <a:rPr dirty="0" sz="1400" spc="-130">
                <a:latin typeface="Arial"/>
                <a:cs typeface="Arial"/>
              </a:rPr>
              <a:t>Presen</a:t>
            </a:r>
            <a:r>
              <a:rPr dirty="0" sz="1400" spc="-120">
                <a:latin typeface="Arial"/>
                <a:cs typeface="Arial"/>
              </a:rPr>
              <a:t>t</a:t>
            </a:r>
            <a:r>
              <a:rPr dirty="0" sz="1400" spc="-155">
                <a:latin typeface="Arial"/>
                <a:cs typeface="Arial"/>
              </a:rPr>
              <a:t>azione</a:t>
            </a:r>
            <a:endParaRPr sz="1400">
              <a:latin typeface="Arial"/>
              <a:cs typeface="Arial"/>
            </a:endParaRPr>
          </a:p>
          <a:p>
            <a:pPr marL="272415" indent="-259079">
              <a:lnSpc>
                <a:spcPct val="100000"/>
              </a:lnSpc>
              <a:spcBef>
                <a:spcPts val="1010"/>
              </a:spcBef>
              <a:buSzPct val="121428"/>
              <a:buFont typeface="Times New Roman"/>
              <a:buAutoNum type="arabicPlain" startAt="3"/>
              <a:tabLst>
                <a:tab pos="272415" algn="l"/>
                <a:tab pos="273050" algn="l"/>
              </a:tabLst>
            </a:pPr>
            <a:r>
              <a:rPr dirty="0" sz="1400" spc="-125">
                <a:latin typeface="Arial"/>
                <a:cs typeface="Arial"/>
              </a:rPr>
              <a:t>La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realtà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6367" y="1692986"/>
            <a:ext cx="86995" cy="5842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465" y="1668576"/>
            <a:ext cx="144399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dirty="0" sz="1200" spc="-20">
                <a:latin typeface="Trebuchet MS"/>
                <a:cs typeface="Trebuchet MS"/>
              </a:rPr>
              <a:t>La </a:t>
            </a:r>
            <a:r>
              <a:rPr dirty="0" sz="1200" spc="-25">
                <a:latin typeface="Trebuchet MS"/>
                <a:cs typeface="Trebuchet MS"/>
              </a:rPr>
              <a:t>mobilità </a:t>
            </a:r>
            <a:r>
              <a:rPr dirty="0" sz="1200" spc="-10">
                <a:latin typeface="Trebuchet MS"/>
                <a:cs typeface="Trebuchet MS"/>
              </a:rPr>
              <a:t>umana  </a:t>
            </a:r>
            <a:r>
              <a:rPr dirty="0" sz="1200" spc="80">
                <a:latin typeface="Trebuchet MS"/>
                <a:cs typeface="Trebuchet MS"/>
              </a:rPr>
              <a:t>Un </a:t>
            </a:r>
            <a:r>
              <a:rPr dirty="0" sz="1200" spc="-10">
                <a:latin typeface="Trebuchet MS"/>
                <a:cs typeface="Trebuchet MS"/>
              </a:rPr>
              <a:t>approccio</a:t>
            </a:r>
            <a:r>
              <a:rPr dirty="0" sz="1200" spc="-17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diverso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668" y="2413418"/>
            <a:ext cx="282765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39"/>
              </a:lnSpc>
              <a:tabLst>
                <a:tab pos="281305" algn="l"/>
              </a:tabLst>
            </a:pPr>
            <a:r>
              <a:rPr dirty="0" sz="1700" spc="45" i="1">
                <a:latin typeface="Times New Roman"/>
                <a:cs typeface="Times New Roman"/>
              </a:rPr>
              <a:t>8	</a:t>
            </a:r>
            <a:r>
              <a:rPr dirty="0" sz="1400" spc="-120">
                <a:latin typeface="Arial"/>
                <a:cs typeface="Arial"/>
              </a:rPr>
              <a:t>Visione </a:t>
            </a:r>
            <a:r>
              <a:rPr dirty="0" sz="1400" spc="-85">
                <a:latin typeface="Arial"/>
                <a:cs typeface="Arial"/>
              </a:rPr>
              <a:t>di </a:t>
            </a:r>
            <a:r>
              <a:rPr dirty="0" sz="1400" spc="-190">
                <a:latin typeface="Arial"/>
                <a:cs typeface="Arial"/>
              </a:rPr>
              <a:t>fede </a:t>
            </a:r>
            <a:r>
              <a:rPr dirty="0" sz="1400" spc="-140">
                <a:latin typeface="Arial"/>
                <a:cs typeface="Arial"/>
              </a:rPr>
              <a:t>del </a:t>
            </a:r>
            <a:r>
              <a:rPr dirty="0" sz="1400" spc="-200">
                <a:latin typeface="Arial"/>
                <a:cs typeface="Arial"/>
              </a:rPr>
              <a:t>fenomeno</a:t>
            </a:r>
            <a:r>
              <a:rPr dirty="0" sz="1400" spc="-65">
                <a:latin typeface="Arial"/>
                <a:cs typeface="Arial"/>
              </a:rPr>
              <a:t> migratorio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367" y="2639136"/>
            <a:ext cx="86995" cy="5842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737" y="2614726"/>
            <a:ext cx="2007870" cy="58420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200" spc="-15">
                <a:latin typeface="Trebuchet MS"/>
                <a:cs typeface="Trebuchet MS"/>
              </a:rPr>
              <a:t>Apporto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biblico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15">
                <a:latin typeface="Trebuchet MS"/>
                <a:cs typeface="Trebuchet MS"/>
              </a:rPr>
              <a:t>Apporto </a:t>
            </a:r>
            <a:r>
              <a:rPr dirty="0" sz="1200" spc="-20">
                <a:latin typeface="Trebuchet MS"/>
                <a:cs typeface="Trebuchet MS"/>
              </a:rPr>
              <a:t>teologico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missionario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793" y="3308668"/>
            <a:ext cx="1234440" cy="96456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200"/>
              </a:spcBef>
              <a:buSzPct val="121428"/>
              <a:buFont typeface="Times New Roman"/>
              <a:buAutoNum type="arabicPlain" startAt="10"/>
              <a:tabLst>
                <a:tab pos="292735" algn="l"/>
                <a:tab pos="293370" algn="l"/>
              </a:tabLst>
            </a:pPr>
            <a:r>
              <a:rPr dirty="0" sz="1400" spc="-120">
                <a:latin typeface="Arial"/>
                <a:cs typeface="Arial"/>
              </a:rPr>
              <a:t>Orientamenti</a:t>
            </a:r>
            <a:endParaRPr sz="14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355"/>
              </a:spcBef>
            </a:pPr>
            <a:r>
              <a:rPr dirty="0" baseline="-5747" sz="2175" i="1">
                <a:latin typeface="Times New Roman"/>
                <a:cs typeface="Times New Roman"/>
              </a:rPr>
              <a:t>-</a:t>
            </a:r>
            <a:r>
              <a:rPr dirty="0" baseline="-5747" sz="2175" spc="97" i="1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Direttive</a:t>
            </a:r>
            <a:endParaRPr sz="1200">
              <a:latin typeface="Trebuchet MS"/>
              <a:cs typeface="Trebuchet MS"/>
            </a:endParaRPr>
          </a:p>
          <a:p>
            <a:pPr marL="292735" indent="-259079">
              <a:lnSpc>
                <a:spcPct val="100000"/>
              </a:lnSpc>
              <a:spcBef>
                <a:spcPts val="1115"/>
              </a:spcBef>
              <a:buSzPct val="121428"/>
              <a:buFont typeface="Times New Roman"/>
              <a:buAutoNum type="arabicPlain" startAt="11"/>
              <a:tabLst>
                <a:tab pos="292735" algn="l"/>
                <a:tab pos="293370" algn="l"/>
              </a:tabLst>
            </a:pPr>
            <a:r>
              <a:rPr dirty="0" sz="1400" spc="-180">
                <a:latin typeface="Arial"/>
                <a:cs typeface="Arial"/>
              </a:rPr>
              <a:t>Linee </a:t>
            </a:r>
            <a:r>
              <a:rPr dirty="0" sz="1400" spc="-85">
                <a:latin typeface="Arial"/>
                <a:cs typeface="Arial"/>
              </a:rPr>
              <a:t>di</a:t>
            </a:r>
            <a:r>
              <a:rPr dirty="0" sz="1400" spc="-235">
                <a:latin typeface="Arial"/>
                <a:cs typeface="Arial"/>
              </a:rPr>
              <a:t> </a:t>
            </a:r>
            <a:r>
              <a:rPr dirty="0" sz="1400" spc="-155">
                <a:latin typeface="Arial"/>
                <a:cs typeface="Arial"/>
              </a:rPr>
              <a:t>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367" y="4252036"/>
            <a:ext cx="86995" cy="11430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450" i="1"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737" y="4227626"/>
            <a:ext cx="2574925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60195">
              <a:lnSpc>
                <a:spcPct val="1528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Castel</a:t>
            </a:r>
            <a:r>
              <a:rPr dirty="0" sz="1200" spc="-18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Volturno  </a:t>
            </a:r>
            <a:r>
              <a:rPr dirty="0" sz="1200" spc="25">
                <a:latin typeface="Trebuchet MS"/>
                <a:cs typeface="Trebuchet MS"/>
              </a:rPr>
              <a:t>ACSE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52800"/>
              </a:lnSpc>
            </a:pPr>
            <a:r>
              <a:rPr dirty="0" sz="1200" spc="-10">
                <a:latin typeface="Trebuchet MS"/>
                <a:cs typeface="Trebuchet MS"/>
              </a:rPr>
              <a:t>Comunità </a:t>
            </a:r>
            <a:r>
              <a:rPr dirty="0" sz="1200">
                <a:latin typeface="Trebuchet MS"/>
                <a:cs typeface="Trebuchet MS"/>
              </a:rPr>
              <a:t>comboniana </a:t>
            </a:r>
            <a:r>
              <a:rPr dirty="0" sz="1200" spc="-55">
                <a:latin typeface="Trebuchet MS"/>
                <a:cs typeface="Trebuchet MS"/>
              </a:rPr>
              <a:t>e </a:t>
            </a:r>
            <a:r>
              <a:rPr dirty="0" sz="1200" spc="-5">
                <a:latin typeface="Trebuchet MS"/>
                <a:cs typeface="Trebuchet MS"/>
              </a:rPr>
              <a:t>Chiesa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locale  </a:t>
            </a:r>
            <a:r>
              <a:rPr dirty="0" sz="1200" spc="-10">
                <a:latin typeface="Trebuchet MS"/>
                <a:cs typeface="Trebuchet MS"/>
              </a:rPr>
              <a:t>Comunità </a:t>
            </a:r>
            <a:r>
              <a:rPr dirty="0" sz="1200">
                <a:latin typeface="Trebuchet MS"/>
                <a:cs typeface="Trebuchet MS"/>
              </a:rPr>
              <a:t>comboniana </a:t>
            </a:r>
            <a:r>
              <a:rPr dirty="0" sz="1200" spc="-55">
                <a:latin typeface="Trebuchet MS"/>
                <a:cs typeface="Trebuchet MS"/>
              </a:rPr>
              <a:t>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territorio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0492" y="1079500"/>
            <a:ext cx="0" cy="279400"/>
          </a:xfrm>
          <a:custGeom>
            <a:avLst/>
            <a:gdLst/>
            <a:ahLst/>
            <a:cxnLst/>
            <a:rect l="l" t="t" r="r" b="b"/>
            <a:pathLst>
              <a:path w="0"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0492" y="14668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0492" y="241300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0492" y="3359150"/>
            <a:ext cx="0" cy="558800"/>
          </a:xfrm>
          <a:custGeom>
            <a:avLst/>
            <a:gdLst/>
            <a:ahLst/>
            <a:cxnLst/>
            <a:rect l="l" t="t" r="r" b="b"/>
            <a:pathLst>
              <a:path w="0" h="558800">
                <a:moveTo>
                  <a:pt x="0" y="0"/>
                </a:moveTo>
                <a:lnTo>
                  <a:pt x="0" y="558800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0492" y="4025900"/>
            <a:ext cx="0" cy="1397000"/>
          </a:xfrm>
          <a:custGeom>
            <a:avLst/>
            <a:gdLst/>
            <a:ahLst/>
            <a:cxnLst/>
            <a:rect l="l" t="t" r="r" b="b"/>
            <a:pathLst>
              <a:path w="0" h="1397000">
                <a:moveTo>
                  <a:pt x="0" y="0"/>
                </a:moveTo>
                <a:lnTo>
                  <a:pt x="0" y="1397000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566607"/>
            <a:ext cx="4434205" cy="5245100"/>
          </a:xfrm>
          <a:custGeom>
            <a:avLst/>
            <a:gdLst/>
            <a:ahLst/>
            <a:cxnLst/>
            <a:rect l="l" t="t" r="r" b="b"/>
            <a:pathLst>
              <a:path w="4434205" h="5245100">
                <a:moveTo>
                  <a:pt x="1996278" y="5232400"/>
                </a:moveTo>
                <a:lnTo>
                  <a:pt x="1454530" y="5232400"/>
                </a:lnTo>
                <a:lnTo>
                  <a:pt x="1499583" y="5245100"/>
                </a:lnTo>
                <a:lnTo>
                  <a:pt x="1951225" y="5245100"/>
                </a:lnTo>
                <a:lnTo>
                  <a:pt x="1996278" y="5232400"/>
                </a:lnTo>
                <a:close/>
              </a:path>
              <a:path w="4434205" h="5245100">
                <a:moveTo>
                  <a:pt x="2131031" y="5219700"/>
                </a:moveTo>
                <a:lnTo>
                  <a:pt x="1319777" y="5219700"/>
                </a:lnTo>
                <a:lnTo>
                  <a:pt x="1364617" y="5232400"/>
                </a:lnTo>
                <a:lnTo>
                  <a:pt x="2086191" y="5232400"/>
                </a:lnTo>
                <a:lnTo>
                  <a:pt x="2131031" y="5219700"/>
                </a:lnTo>
                <a:close/>
              </a:path>
              <a:path w="4434205" h="5245100">
                <a:moveTo>
                  <a:pt x="2264964" y="5194300"/>
                </a:moveTo>
                <a:lnTo>
                  <a:pt x="1185844" y="5194300"/>
                </a:lnTo>
                <a:lnTo>
                  <a:pt x="1275028" y="5219700"/>
                </a:lnTo>
                <a:lnTo>
                  <a:pt x="2175780" y="5219700"/>
                </a:lnTo>
                <a:lnTo>
                  <a:pt x="2264964" y="5194300"/>
                </a:lnTo>
                <a:close/>
              </a:path>
              <a:path w="4434205" h="5245100">
                <a:moveTo>
                  <a:pt x="2441793" y="88900"/>
                </a:moveTo>
                <a:lnTo>
                  <a:pt x="1009016" y="88900"/>
                </a:lnTo>
                <a:lnTo>
                  <a:pt x="878061" y="127000"/>
                </a:lnTo>
                <a:lnTo>
                  <a:pt x="834780" y="152400"/>
                </a:lnTo>
                <a:lnTo>
                  <a:pt x="706195" y="190500"/>
                </a:lnTo>
                <a:lnTo>
                  <a:pt x="663786" y="215900"/>
                </a:lnTo>
                <a:lnTo>
                  <a:pt x="621619" y="228600"/>
                </a:lnTo>
                <a:lnTo>
                  <a:pt x="579706" y="254000"/>
                </a:lnTo>
                <a:lnTo>
                  <a:pt x="538056" y="266700"/>
                </a:lnTo>
                <a:lnTo>
                  <a:pt x="496680" y="292100"/>
                </a:lnTo>
                <a:lnTo>
                  <a:pt x="455587" y="304800"/>
                </a:lnTo>
                <a:lnTo>
                  <a:pt x="374293" y="355600"/>
                </a:lnTo>
                <a:lnTo>
                  <a:pt x="334111" y="368300"/>
                </a:lnTo>
                <a:lnTo>
                  <a:pt x="215552" y="444500"/>
                </a:lnTo>
                <a:lnTo>
                  <a:pt x="100183" y="520700"/>
                </a:lnTo>
                <a:lnTo>
                  <a:pt x="62483" y="558800"/>
                </a:lnTo>
                <a:lnTo>
                  <a:pt x="25178" y="584200"/>
                </a:lnTo>
                <a:lnTo>
                  <a:pt x="0" y="609600"/>
                </a:lnTo>
                <a:lnTo>
                  <a:pt x="0" y="4648200"/>
                </a:lnTo>
                <a:lnTo>
                  <a:pt x="100183" y="4724400"/>
                </a:lnTo>
                <a:lnTo>
                  <a:pt x="176728" y="4775200"/>
                </a:lnTo>
                <a:lnTo>
                  <a:pt x="294254" y="4851400"/>
                </a:lnTo>
                <a:lnTo>
                  <a:pt x="414788" y="4927600"/>
                </a:lnTo>
                <a:lnTo>
                  <a:pt x="455587" y="4940300"/>
                </a:lnTo>
                <a:lnTo>
                  <a:pt x="538056" y="4991100"/>
                </a:lnTo>
                <a:lnTo>
                  <a:pt x="579706" y="5003800"/>
                </a:lnTo>
                <a:lnTo>
                  <a:pt x="621619" y="5029200"/>
                </a:lnTo>
                <a:lnTo>
                  <a:pt x="706195" y="5054600"/>
                </a:lnTo>
                <a:lnTo>
                  <a:pt x="748837" y="5080000"/>
                </a:lnTo>
                <a:lnTo>
                  <a:pt x="1141430" y="5194300"/>
                </a:lnTo>
                <a:lnTo>
                  <a:pt x="2309379" y="5194300"/>
                </a:lnTo>
                <a:lnTo>
                  <a:pt x="2701972" y="5080000"/>
                </a:lnTo>
                <a:lnTo>
                  <a:pt x="2744615" y="5054600"/>
                </a:lnTo>
                <a:lnTo>
                  <a:pt x="2829191" y="5029200"/>
                </a:lnTo>
                <a:lnTo>
                  <a:pt x="2871104" y="5003800"/>
                </a:lnTo>
                <a:lnTo>
                  <a:pt x="2912755" y="4991100"/>
                </a:lnTo>
                <a:lnTo>
                  <a:pt x="2995224" y="4940300"/>
                </a:lnTo>
                <a:lnTo>
                  <a:pt x="3036024" y="4927600"/>
                </a:lnTo>
                <a:lnTo>
                  <a:pt x="3156558" y="4851400"/>
                </a:lnTo>
                <a:lnTo>
                  <a:pt x="3274085" y="4775200"/>
                </a:lnTo>
                <a:lnTo>
                  <a:pt x="3350630" y="4724400"/>
                </a:lnTo>
                <a:lnTo>
                  <a:pt x="3425636" y="4673600"/>
                </a:lnTo>
                <a:lnTo>
                  <a:pt x="3462536" y="4635500"/>
                </a:lnTo>
                <a:lnTo>
                  <a:pt x="3535081" y="4584700"/>
                </a:lnTo>
                <a:lnTo>
                  <a:pt x="3570705" y="4546600"/>
                </a:lnTo>
                <a:lnTo>
                  <a:pt x="3605884" y="4521200"/>
                </a:lnTo>
                <a:lnTo>
                  <a:pt x="3675094" y="4445000"/>
                </a:lnTo>
                <a:lnTo>
                  <a:pt x="3708815" y="4419600"/>
                </a:lnTo>
                <a:lnTo>
                  <a:pt x="3741769" y="4381500"/>
                </a:lnTo>
                <a:lnTo>
                  <a:pt x="3773957" y="4343400"/>
                </a:lnTo>
                <a:lnTo>
                  <a:pt x="3805379" y="4305300"/>
                </a:lnTo>
                <a:lnTo>
                  <a:pt x="3836034" y="4267200"/>
                </a:lnTo>
                <a:lnTo>
                  <a:pt x="3865923" y="4229100"/>
                </a:lnTo>
                <a:lnTo>
                  <a:pt x="3895045" y="4203700"/>
                </a:lnTo>
                <a:lnTo>
                  <a:pt x="3923401" y="4165600"/>
                </a:lnTo>
                <a:lnTo>
                  <a:pt x="3950991" y="4127500"/>
                </a:lnTo>
                <a:lnTo>
                  <a:pt x="3977814" y="4089400"/>
                </a:lnTo>
                <a:lnTo>
                  <a:pt x="4003871" y="4051300"/>
                </a:lnTo>
                <a:lnTo>
                  <a:pt x="4029162" y="4013200"/>
                </a:lnTo>
                <a:lnTo>
                  <a:pt x="4053686" y="3975100"/>
                </a:lnTo>
                <a:lnTo>
                  <a:pt x="4077444" y="3924300"/>
                </a:lnTo>
                <a:lnTo>
                  <a:pt x="4100435" y="3886200"/>
                </a:lnTo>
                <a:lnTo>
                  <a:pt x="4122660" y="3848100"/>
                </a:lnTo>
                <a:lnTo>
                  <a:pt x="4144119" y="3810000"/>
                </a:lnTo>
                <a:lnTo>
                  <a:pt x="4164811" y="3771900"/>
                </a:lnTo>
                <a:lnTo>
                  <a:pt x="4184737" y="3733800"/>
                </a:lnTo>
                <a:lnTo>
                  <a:pt x="4203896" y="3683000"/>
                </a:lnTo>
                <a:lnTo>
                  <a:pt x="4222289" y="3644900"/>
                </a:lnTo>
                <a:lnTo>
                  <a:pt x="4239916" y="3606800"/>
                </a:lnTo>
                <a:lnTo>
                  <a:pt x="4256776" y="3556000"/>
                </a:lnTo>
                <a:lnTo>
                  <a:pt x="4272870" y="3517900"/>
                </a:lnTo>
                <a:lnTo>
                  <a:pt x="4288198" y="3479800"/>
                </a:lnTo>
                <a:lnTo>
                  <a:pt x="4302759" y="3441700"/>
                </a:lnTo>
                <a:lnTo>
                  <a:pt x="4316554" y="3390900"/>
                </a:lnTo>
                <a:lnTo>
                  <a:pt x="4329583" y="3352800"/>
                </a:lnTo>
                <a:lnTo>
                  <a:pt x="4341845" y="3302000"/>
                </a:lnTo>
                <a:lnTo>
                  <a:pt x="4353340" y="3263900"/>
                </a:lnTo>
                <a:lnTo>
                  <a:pt x="4364070" y="3225800"/>
                </a:lnTo>
                <a:lnTo>
                  <a:pt x="4374033" y="3175000"/>
                </a:lnTo>
                <a:lnTo>
                  <a:pt x="4383229" y="3136900"/>
                </a:lnTo>
                <a:lnTo>
                  <a:pt x="4391659" y="3086100"/>
                </a:lnTo>
                <a:lnTo>
                  <a:pt x="4399323" y="3048000"/>
                </a:lnTo>
                <a:lnTo>
                  <a:pt x="4406221" y="2997200"/>
                </a:lnTo>
                <a:lnTo>
                  <a:pt x="4412352" y="2959100"/>
                </a:lnTo>
                <a:lnTo>
                  <a:pt x="4417716" y="2908300"/>
                </a:lnTo>
                <a:lnTo>
                  <a:pt x="4422315" y="2870200"/>
                </a:lnTo>
                <a:lnTo>
                  <a:pt x="4426146" y="2832100"/>
                </a:lnTo>
                <a:lnTo>
                  <a:pt x="4431511" y="2743200"/>
                </a:lnTo>
                <a:lnTo>
                  <a:pt x="4433044" y="2692400"/>
                </a:lnTo>
                <a:lnTo>
                  <a:pt x="4433810" y="2654300"/>
                </a:lnTo>
                <a:lnTo>
                  <a:pt x="4433810" y="2603500"/>
                </a:lnTo>
                <a:lnTo>
                  <a:pt x="4433044" y="2565400"/>
                </a:lnTo>
                <a:lnTo>
                  <a:pt x="4431511" y="2514600"/>
                </a:lnTo>
                <a:lnTo>
                  <a:pt x="4426146" y="2425700"/>
                </a:lnTo>
                <a:lnTo>
                  <a:pt x="4422315" y="2387600"/>
                </a:lnTo>
                <a:lnTo>
                  <a:pt x="4417716" y="2336800"/>
                </a:lnTo>
                <a:lnTo>
                  <a:pt x="4412352" y="2298700"/>
                </a:lnTo>
                <a:lnTo>
                  <a:pt x="4406221" y="2247900"/>
                </a:lnTo>
                <a:lnTo>
                  <a:pt x="4399323" y="2209800"/>
                </a:lnTo>
                <a:lnTo>
                  <a:pt x="4391659" y="2159000"/>
                </a:lnTo>
                <a:lnTo>
                  <a:pt x="4383229" y="2120900"/>
                </a:lnTo>
                <a:lnTo>
                  <a:pt x="4374033" y="2082800"/>
                </a:lnTo>
                <a:lnTo>
                  <a:pt x="4364070" y="2032000"/>
                </a:lnTo>
                <a:lnTo>
                  <a:pt x="4353340" y="1993900"/>
                </a:lnTo>
                <a:lnTo>
                  <a:pt x="4341845" y="1943100"/>
                </a:lnTo>
                <a:lnTo>
                  <a:pt x="4329583" y="1905000"/>
                </a:lnTo>
                <a:lnTo>
                  <a:pt x="4316554" y="1866900"/>
                </a:lnTo>
                <a:lnTo>
                  <a:pt x="4302759" y="1816100"/>
                </a:lnTo>
                <a:lnTo>
                  <a:pt x="4288198" y="1778000"/>
                </a:lnTo>
                <a:lnTo>
                  <a:pt x="4272870" y="1727200"/>
                </a:lnTo>
                <a:lnTo>
                  <a:pt x="4256776" y="1689100"/>
                </a:lnTo>
                <a:lnTo>
                  <a:pt x="4239916" y="1651000"/>
                </a:lnTo>
                <a:lnTo>
                  <a:pt x="4222289" y="1612900"/>
                </a:lnTo>
                <a:lnTo>
                  <a:pt x="4203896" y="1562100"/>
                </a:lnTo>
                <a:lnTo>
                  <a:pt x="4184737" y="1524000"/>
                </a:lnTo>
                <a:lnTo>
                  <a:pt x="4164811" y="1485900"/>
                </a:lnTo>
                <a:lnTo>
                  <a:pt x="4144119" y="1447800"/>
                </a:lnTo>
                <a:lnTo>
                  <a:pt x="4122660" y="1409700"/>
                </a:lnTo>
                <a:lnTo>
                  <a:pt x="4100435" y="1358900"/>
                </a:lnTo>
                <a:lnTo>
                  <a:pt x="4077444" y="1320800"/>
                </a:lnTo>
                <a:lnTo>
                  <a:pt x="4053686" y="1282700"/>
                </a:lnTo>
                <a:lnTo>
                  <a:pt x="4029162" y="1244600"/>
                </a:lnTo>
                <a:lnTo>
                  <a:pt x="4003871" y="1206500"/>
                </a:lnTo>
                <a:lnTo>
                  <a:pt x="3977814" y="1168400"/>
                </a:lnTo>
                <a:lnTo>
                  <a:pt x="3950991" y="1130300"/>
                </a:lnTo>
                <a:lnTo>
                  <a:pt x="3923401" y="1092200"/>
                </a:lnTo>
                <a:lnTo>
                  <a:pt x="3895045" y="1054100"/>
                </a:lnTo>
                <a:lnTo>
                  <a:pt x="3865923" y="1016000"/>
                </a:lnTo>
                <a:lnTo>
                  <a:pt x="3836034" y="977900"/>
                </a:lnTo>
                <a:lnTo>
                  <a:pt x="3805379" y="939800"/>
                </a:lnTo>
                <a:lnTo>
                  <a:pt x="3773957" y="914400"/>
                </a:lnTo>
                <a:lnTo>
                  <a:pt x="3741769" y="876300"/>
                </a:lnTo>
                <a:lnTo>
                  <a:pt x="3708815" y="838200"/>
                </a:lnTo>
                <a:lnTo>
                  <a:pt x="3675094" y="800100"/>
                </a:lnTo>
                <a:lnTo>
                  <a:pt x="3640607" y="774700"/>
                </a:lnTo>
                <a:lnTo>
                  <a:pt x="3605884" y="736600"/>
                </a:lnTo>
                <a:lnTo>
                  <a:pt x="3570705" y="711200"/>
                </a:lnTo>
                <a:lnTo>
                  <a:pt x="3535081" y="673100"/>
                </a:lnTo>
                <a:lnTo>
                  <a:pt x="3499021" y="647700"/>
                </a:lnTo>
                <a:lnTo>
                  <a:pt x="3462536" y="609600"/>
                </a:lnTo>
                <a:lnTo>
                  <a:pt x="3388330" y="558800"/>
                </a:lnTo>
                <a:lnTo>
                  <a:pt x="3350630" y="520700"/>
                </a:lnTo>
                <a:lnTo>
                  <a:pt x="3235260" y="444500"/>
                </a:lnTo>
                <a:lnTo>
                  <a:pt x="3116701" y="368300"/>
                </a:lnTo>
                <a:lnTo>
                  <a:pt x="3076519" y="355600"/>
                </a:lnTo>
                <a:lnTo>
                  <a:pt x="2995224" y="304800"/>
                </a:lnTo>
                <a:lnTo>
                  <a:pt x="2954131" y="292100"/>
                </a:lnTo>
                <a:lnTo>
                  <a:pt x="2912755" y="266700"/>
                </a:lnTo>
                <a:lnTo>
                  <a:pt x="2871104" y="254000"/>
                </a:lnTo>
                <a:lnTo>
                  <a:pt x="2829191" y="228600"/>
                </a:lnTo>
                <a:lnTo>
                  <a:pt x="2787025" y="215900"/>
                </a:lnTo>
                <a:lnTo>
                  <a:pt x="2744615" y="190500"/>
                </a:lnTo>
                <a:lnTo>
                  <a:pt x="2616029" y="152400"/>
                </a:lnTo>
                <a:lnTo>
                  <a:pt x="2572749" y="127000"/>
                </a:lnTo>
                <a:lnTo>
                  <a:pt x="2441793" y="88900"/>
                </a:lnTo>
                <a:close/>
              </a:path>
              <a:path w="4434205" h="5245100">
                <a:moveTo>
                  <a:pt x="2264964" y="50800"/>
                </a:moveTo>
                <a:lnTo>
                  <a:pt x="1185844" y="50800"/>
                </a:lnTo>
                <a:lnTo>
                  <a:pt x="1053005" y="88900"/>
                </a:lnTo>
                <a:lnTo>
                  <a:pt x="2397803" y="88900"/>
                </a:lnTo>
                <a:lnTo>
                  <a:pt x="2264964" y="50800"/>
                </a:lnTo>
                <a:close/>
              </a:path>
              <a:path w="4434205" h="5245100">
                <a:moveTo>
                  <a:pt x="2131031" y="25400"/>
                </a:moveTo>
                <a:lnTo>
                  <a:pt x="1319777" y="25400"/>
                </a:lnTo>
                <a:lnTo>
                  <a:pt x="1230381" y="50800"/>
                </a:lnTo>
                <a:lnTo>
                  <a:pt x="2220428" y="50800"/>
                </a:lnTo>
                <a:lnTo>
                  <a:pt x="2131031" y="25400"/>
                </a:lnTo>
                <a:close/>
              </a:path>
              <a:path w="4434205" h="5245100">
                <a:moveTo>
                  <a:pt x="1996278" y="12700"/>
                </a:moveTo>
                <a:lnTo>
                  <a:pt x="1454530" y="12700"/>
                </a:lnTo>
                <a:lnTo>
                  <a:pt x="1409538" y="25400"/>
                </a:lnTo>
                <a:lnTo>
                  <a:pt x="2041270" y="25400"/>
                </a:lnTo>
                <a:lnTo>
                  <a:pt x="1996278" y="12700"/>
                </a:lnTo>
                <a:close/>
              </a:path>
              <a:path w="4434205" h="5245100">
                <a:moveTo>
                  <a:pt x="1860977" y="0"/>
                </a:moveTo>
                <a:lnTo>
                  <a:pt x="1589830" y="0"/>
                </a:lnTo>
                <a:lnTo>
                  <a:pt x="1544686" y="12700"/>
                </a:lnTo>
                <a:lnTo>
                  <a:pt x="1906121" y="12700"/>
                </a:lnTo>
                <a:lnTo>
                  <a:pt x="1860977" y="0"/>
                </a:lnTo>
                <a:close/>
              </a:path>
            </a:pathLst>
          </a:custGeom>
          <a:solidFill>
            <a:srgbClr val="7FD1FF">
              <a:alpha val="114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29520" y="448017"/>
            <a:ext cx="1544967" cy="1608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0504"/>
            <a:ext cx="4445000" cy="5988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" b="1">
                <a:latin typeface="Trebuchet MS"/>
                <a:cs typeface="Trebuchet MS"/>
              </a:rPr>
              <a:t>P</a:t>
            </a:r>
            <a:r>
              <a:rPr dirty="0" sz="1100" spc="15" b="1">
                <a:latin typeface="Trebuchet MS"/>
                <a:cs typeface="Trebuchet MS"/>
              </a:rPr>
              <a:t>RESENTAZIONE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5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8000"/>
              </a:lnSpc>
              <a:buAutoNum type="arabicPeriod"/>
              <a:tabLst>
                <a:tab pos="241300" algn="l"/>
              </a:tabLst>
            </a:pPr>
            <a:r>
              <a:rPr dirty="0" sz="1100" spc="-20">
                <a:latin typeface="Trebuchet MS"/>
                <a:cs typeface="Trebuchet MS"/>
              </a:rPr>
              <a:t>La</a:t>
            </a:r>
            <a:r>
              <a:rPr dirty="0" sz="1100" spc="29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carta </a:t>
            </a:r>
            <a:r>
              <a:rPr dirty="0" sz="1100" spc="-10">
                <a:latin typeface="Trebuchet MS"/>
                <a:cs typeface="Trebuchet MS"/>
              </a:rPr>
              <a:t>vuole </a:t>
            </a:r>
            <a:r>
              <a:rPr dirty="0" sz="1100" spc="-50">
                <a:latin typeface="Trebuchet MS"/>
                <a:cs typeface="Trebuchet MS"/>
              </a:rPr>
              <a:t>essere </a:t>
            </a:r>
            <a:r>
              <a:rPr dirty="0" sz="1100" spc="10">
                <a:latin typeface="Trebuchet MS"/>
                <a:cs typeface="Trebuchet MS"/>
              </a:rPr>
              <a:t>uno </a:t>
            </a:r>
            <a:r>
              <a:rPr dirty="0" sz="1100" spc="-45">
                <a:latin typeface="Trebuchet MS"/>
                <a:cs typeface="Trebuchet MS"/>
              </a:rPr>
              <a:t>strumento  per  orientare  </a:t>
            </a:r>
            <a:r>
              <a:rPr dirty="0" sz="1100" spc="-20">
                <a:latin typeface="Trebuchet MS"/>
                <a:cs typeface="Trebuchet MS"/>
              </a:rPr>
              <a:t>il  servizio  </a:t>
            </a:r>
            <a:r>
              <a:rPr dirty="0" sz="1100" spc="-25">
                <a:latin typeface="Trebuchet MS"/>
                <a:cs typeface="Trebuchet MS"/>
              </a:rPr>
              <a:t>missionario </a:t>
            </a:r>
            <a:r>
              <a:rPr dirty="0" sz="1100" spc="-45">
                <a:latin typeface="Trebuchet MS"/>
                <a:cs typeface="Trebuchet MS"/>
              </a:rPr>
              <a:t>nell’ambito </a:t>
            </a:r>
            <a:r>
              <a:rPr dirty="0" sz="1100" spc="-40">
                <a:latin typeface="Trebuchet MS"/>
                <a:cs typeface="Trebuchet MS"/>
              </a:rPr>
              <a:t>delle </a:t>
            </a:r>
            <a:r>
              <a:rPr dirty="0" sz="1100" spc="-30">
                <a:latin typeface="Trebuchet MS"/>
                <a:cs typeface="Trebuchet MS"/>
              </a:rPr>
              <a:t>migrazioni. </a:t>
            </a:r>
            <a:r>
              <a:rPr dirty="0" sz="1100" spc="65">
                <a:latin typeface="Trebuchet MS"/>
                <a:cs typeface="Trebuchet MS"/>
              </a:rPr>
              <a:t>Un </a:t>
            </a:r>
            <a:r>
              <a:rPr dirty="0" sz="1100" spc="-30">
                <a:latin typeface="Trebuchet MS"/>
                <a:cs typeface="Trebuchet MS"/>
              </a:rPr>
              <a:t>punto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riferimento per  </a:t>
            </a:r>
            <a:r>
              <a:rPr dirty="0" sz="1100" spc="-50">
                <a:latin typeface="Trebuchet MS"/>
                <a:cs typeface="Trebuchet MS"/>
              </a:rPr>
              <a:t>dare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40">
                <a:latin typeface="Trebuchet MS"/>
                <a:cs typeface="Trebuchet MS"/>
              </a:rPr>
              <a:t>“</a:t>
            </a:r>
            <a:r>
              <a:rPr dirty="0" sz="1100" spc="-40" i="1">
                <a:latin typeface="Arial"/>
                <a:cs typeface="Arial"/>
              </a:rPr>
              <a:t>direzione</a:t>
            </a:r>
            <a:r>
              <a:rPr dirty="0" sz="1100" spc="-40">
                <a:latin typeface="Trebuchet MS"/>
                <a:cs typeface="Trebuchet MS"/>
              </a:rPr>
              <a:t>” alle </a:t>
            </a:r>
            <a:r>
              <a:rPr dirty="0" sz="1100" spc="-10">
                <a:latin typeface="Trebuchet MS"/>
                <a:cs typeface="Trebuchet MS"/>
              </a:rPr>
              <a:t>azioni </a:t>
            </a:r>
            <a:r>
              <a:rPr dirty="0" sz="1100" spc="-45">
                <a:latin typeface="Trebuchet MS"/>
                <a:cs typeface="Trebuchet MS"/>
              </a:rPr>
              <a:t>pastorali </a:t>
            </a:r>
            <a:r>
              <a:rPr dirty="0" sz="1100" spc="-20">
                <a:latin typeface="Trebuchet MS"/>
                <a:cs typeface="Trebuchet MS"/>
              </a:rPr>
              <a:t>proponendo </a:t>
            </a:r>
            <a:r>
              <a:rPr dirty="0" sz="1100" spc="-25">
                <a:latin typeface="Trebuchet MS"/>
                <a:cs typeface="Trebuchet MS"/>
              </a:rPr>
              <a:t>alcune </a:t>
            </a:r>
            <a:r>
              <a:rPr dirty="0" sz="1100" spc="-40">
                <a:latin typeface="Trebuchet MS"/>
                <a:cs typeface="Trebuchet MS"/>
              </a:rPr>
              <a:t>linee  </a:t>
            </a:r>
            <a:r>
              <a:rPr dirty="0" sz="1100" spc="-60">
                <a:latin typeface="Trebuchet MS"/>
                <a:cs typeface="Trebuchet MS"/>
              </a:rPr>
              <a:t>operative.</a:t>
            </a:r>
            <a:endParaRPr sz="1100">
              <a:latin typeface="Trebuchet MS"/>
              <a:cs typeface="Trebuchet MS"/>
            </a:endParaRPr>
          </a:p>
          <a:p>
            <a:pPr algn="just" marL="241300" marR="6350" indent="-228600">
              <a:lnSpc>
                <a:spcPct val="117800"/>
              </a:lnSpc>
              <a:spcBef>
                <a:spcPts val="800"/>
              </a:spcBef>
              <a:buAutoNum type="arabicPeriod"/>
              <a:tabLst>
                <a:tab pos="241300" algn="l"/>
              </a:tabLst>
            </a:pPr>
            <a:r>
              <a:rPr dirty="0" sz="1100">
                <a:latin typeface="Trebuchet MS"/>
                <a:cs typeface="Trebuchet MS"/>
              </a:rPr>
              <a:t>Nasce </a:t>
            </a:r>
            <a:r>
              <a:rPr dirty="0" sz="1100" spc="-45">
                <a:latin typeface="Trebuchet MS"/>
                <a:cs typeface="Trebuchet MS"/>
              </a:rPr>
              <a:t>dall’esperienza, </a:t>
            </a:r>
            <a:r>
              <a:rPr dirty="0" sz="1100" spc="-30">
                <a:latin typeface="Trebuchet MS"/>
                <a:cs typeface="Trebuchet MS"/>
              </a:rPr>
              <a:t>lavoro </a:t>
            </a:r>
            <a:r>
              <a:rPr dirty="0" sz="1100" spc="-50">
                <a:latin typeface="Trebuchet MS"/>
                <a:cs typeface="Trebuchet MS"/>
              </a:rPr>
              <a:t>e riflessione,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0">
                <a:latin typeface="Trebuchet MS"/>
                <a:cs typeface="Trebuchet MS"/>
              </a:rPr>
              <a:t>questi </a:t>
            </a:r>
            <a:r>
              <a:rPr dirty="0" sz="1100" spc="-40">
                <a:latin typeface="Trebuchet MS"/>
                <a:cs typeface="Trebuchet MS"/>
              </a:rPr>
              <a:t>ultimi </a:t>
            </a:r>
            <a:r>
              <a:rPr dirty="0" sz="1100" spc="-15">
                <a:latin typeface="Trebuchet MS"/>
                <a:cs typeface="Trebuchet MS"/>
              </a:rPr>
              <a:t>anni </a:t>
            </a:r>
            <a:r>
              <a:rPr dirty="0" sz="1100" spc="-25">
                <a:latin typeface="Trebuchet MS"/>
                <a:cs typeface="Trebuchet MS"/>
              </a:rPr>
              <a:t>sul  </a:t>
            </a:r>
            <a:r>
              <a:rPr dirty="0" sz="1100" spc="-65">
                <a:latin typeface="Trebuchet MS"/>
                <a:cs typeface="Trebuchet MS"/>
              </a:rPr>
              <a:t>territorio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15">
                <a:latin typeface="Trebuchet MS"/>
                <a:cs typeface="Trebuchet MS"/>
              </a:rPr>
              <a:t>campo </a:t>
            </a:r>
            <a:r>
              <a:rPr dirty="0" sz="1100" spc="-40">
                <a:latin typeface="Trebuchet MS"/>
                <a:cs typeface="Trebuchet MS"/>
              </a:rPr>
              <a:t>delle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migrazioni.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900"/>
              </a:lnSpc>
              <a:spcBef>
                <a:spcPts val="795"/>
              </a:spcBef>
              <a:buAutoNum type="arabicPeriod"/>
              <a:tabLst>
                <a:tab pos="241300" algn="l"/>
              </a:tabLst>
            </a:pPr>
            <a:r>
              <a:rPr dirty="0" sz="1100" spc="50">
                <a:latin typeface="Trebuchet MS"/>
                <a:cs typeface="Trebuchet MS"/>
              </a:rPr>
              <a:t>Non </a:t>
            </a:r>
            <a:r>
              <a:rPr dirty="0" sz="1100" spc="-20">
                <a:latin typeface="Trebuchet MS"/>
                <a:cs typeface="Trebuchet MS"/>
              </a:rPr>
              <a:t>vuole </a:t>
            </a:r>
            <a:r>
              <a:rPr dirty="0" sz="1100" spc="-55">
                <a:latin typeface="Trebuchet MS"/>
                <a:cs typeface="Trebuchet MS"/>
              </a:rPr>
              <a:t>essere </a:t>
            </a:r>
            <a:r>
              <a:rPr dirty="0" sz="1100" spc="-10">
                <a:latin typeface="Trebuchet MS"/>
                <a:cs typeface="Trebuchet MS"/>
              </a:rPr>
              <a:t>solo </a:t>
            </a:r>
            <a:r>
              <a:rPr dirty="0" sz="1100">
                <a:latin typeface="Trebuchet MS"/>
                <a:cs typeface="Trebuchet MS"/>
              </a:rPr>
              <a:t>uno </a:t>
            </a:r>
            <a:r>
              <a:rPr dirty="0" sz="1100" spc="-55">
                <a:latin typeface="Trebuchet MS"/>
                <a:cs typeface="Trebuchet MS"/>
              </a:rPr>
              <a:t>strumento </a:t>
            </a:r>
            <a:r>
              <a:rPr dirty="0" sz="1100" spc="-50">
                <a:latin typeface="Trebuchet MS"/>
                <a:cs typeface="Trebuchet MS"/>
              </a:rPr>
              <a:t>per </a:t>
            </a:r>
            <a:r>
              <a:rPr dirty="0" sz="1100" spc="-15">
                <a:latin typeface="Trebuchet MS"/>
                <a:cs typeface="Trebuchet MS"/>
              </a:rPr>
              <a:t>chi </a:t>
            </a:r>
            <a:r>
              <a:rPr dirty="0" sz="1100" spc="-40">
                <a:latin typeface="Trebuchet MS"/>
                <a:cs typeface="Trebuchet MS"/>
              </a:rPr>
              <a:t>lavora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75">
                <a:latin typeface="Trebuchet MS"/>
                <a:cs typeface="Trebuchet MS"/>
              </a:rPr>
              <a:t>settore </a:t>
            </a:r>
            <a:r>
              <a:rPr dirty="0" sz="1100" spc="-45">
                <a:latin typeface="Trebuchet MS"/>
                <a:cs typeface="Trebuchet MS"/>
              </a:rPr>
              <a:t>delle  </a:t>
            </a:r>
            <a:r>
              <a:rPr dirty="0" sz="1100" spc="-30">
                <a:latin typeface="Trebuchet MS"/>
                <a:cs typeface="Trebuchet MS"/>
              </a:rPr>
              <a:t>migrazioni,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35">
                <a:latin typeface="Trebuchet MS"/>
                <a:cs typeface="Trebuchet MS"/>
              </a:rPr>
              <a:t>quanto </a:t>
            </a:r>
            <a:r>
              <a:rPr dirty="0" sz="1100" spc="-100">
                <a:latin typeface="Trebuchet MS"/>
                <a:cs typeface="Trebuchet MS"/>
              </a:rPr>
              <a:t>tutte </a:t>
            </a:r>
            <a:r>
              <a:rPr dirty="0" sz="1100" spc="-45">
                <a:latin typeface="Trebuchet MS"/>
                <a:cs typeface="Trebuchet MS"/>
              </a:rPr>
              <a:t>le </a:t>
            </a:r>
            <a:r>
              <a:rPr dirty="0" sz="1100" spc="-30">
                <a:latin typeface="Trebuchet MS"/>
                <a:cs typeface="Trebuchet MS"/>
              </a:rPr>
              <a:t>comunità </a:t>
            </a:r>
            <a:r>
              <a:rPr dirty="0" sz="1100" spc="-55">
                <a:latin typeface="Trebuchet MS"/>
                <a:cs typeface="Trebuchet MS"/>
              </a:rPr>
              <a:t>presenti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25">
                <a:latin typeface="Trebuchet MS"/>
                <a:cs typeface="Trebuchet MS"/>
              </a:rPr>
              <a:t>provincia </a:t>
            </a:r>
            <a:r>
              <a:rPr dirty="0" sz="1100" spc="-10">
                <a:latin typeface="Trebuchet MS"/>
                <a:cs typeface="Trebuchet MS"/>
              </a:rPr>
              <a:t>sono  </a:t>
            </a:r>
            <a:r>
              <a:rPr dirty="0" sz="1100" spc="-45">
                <a:latin typeface="Trebuchet MS"/>
                <a:cs typeface="Trebuchet MS"/>
              </a:rPr>
              <a:t>chiamate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75">
                <a:latin typeface="Trebuchet MS"/>
                <a:cs typeface="Trebuchet MS"/>
              </a:rPr>
              <a:t>fare </a:t>
            </a:r>
            <a:r>
              <a:rPr dirty="0" sz="1100" spc="-70">
                <a:latin typeface="Trebuchet MS"/>
                <a:cs typeface="Trebuchet MS"/>
              </a:rPr>
              <a:t>“</a:t>
            </a:r>
            <a:r>
              <a:rPr dirty="0" sz="1100" spc="-70" i="1">
                <a:latin typeface="Arial"/>
                <a:cs typeface="Arial"/>
              </a:rPr>
              <a:t>causa </a:t>
            </a:r>
            <a:r>
              <a:rPr dirty="0" sz="1100" spc="-35" i="1">
                <a:latin typeface="Arial"/>
                <a:cs typeface="Arial"/>
              </a:rPr>
              <a:t>comune</a:t>
            </a:r>
            <a:r>
              <a:rPr dirty="0" sz="1100" spc="-35">
                <a:latin typeface="Trebuchet MS"/>
                <a:cs typeface="Trebuchet MS"/>
              </a:rPr>
              <a:t>” </a:t>
            </a:r>
            <a:r>
              <a:rPr dirty="0" sz="1100">
                <a:latin typeface="Trebuchet MS"/>
                <a:cs typeface="Trebuchet MS"/>
              </a:rPr>
              <a:t>con </a:t>
            </a:r>
            <a:r>
              <a:rPr dirty="0" sz="1100" spc="-50">
                <a:latin typeface="Trebuchet MS"/>
                <a:cs typeface="Trebuchet MS"/>
              </a:rPr>
              <a:t>questa </a:t>
            </a:r>
            <a:r>
              <a:rPr dirty="0" sz="1100" spc="-70">
                <a:latin typeface="Trebuchet MS"/>
                <a:cs typeface="Trebuchet MS"/>
              </a:rPr>
              <a:t>realtà </a:t>
            </a:r>
            <a:r>
              <a:rPr dirty="0" sz="1100" spc="-50">
                <a:latin typeface="Trebuchet MS"/>
                <a:cs typeface="Trebuchet MS"/>
              </a:rPr>
              <a:t>che, </a:t>
            </a:r>
            <a:r>
              <a:rPr dirty="0" sz="1100" spc="-20">
                <a:latin typeface="Trebuchet MS"/>
                <a:cs typeface="Trebuchet MS"/>
              </a:rPr>
              <a:t>come  </a:t>
            </a:r>
            <a:r>
              <a:rPr dirty="0" sz="1100" spc="-35">
                <a:latin typeface="Trebuchet MS"/>
                <a:cs typeface="Trebuchet MS"/>
              </a:rPr>
              <a:t>missionari, </a:t>
            </a:r>
            <a:r>
              <a:rPr dirty="0" sz="1100" spc="-10">
                <a:latin typeface="Trebuchet MS"/>
                <a:cs typeface="Trebuchet MS"/>
              </a:rPr>
              <a:t>ci </a:t>
            </a:r>
            <a:r>
              <a:rPr dirty="0" sz="1100" spc="-50">
                <a:latin typeface="Trebuchet MS"/>
                <a:cs typeface="Trebuchet MS"/>
              </a:rPr>
              <a:t>interpella </a:t>
            </a:r>
            <a:r>
              <a:rPr dirty="0" sz="1100" spc="-35">
                <a:latin typeface="Trebuchet MS"/>
                <a:cs typeface="Trebuchet MS"/>
              </a:rPr>
              <a:t>molto </a:t>
            </a:r>
            <a:r>
              <a:rPr dirty="0" sz="1100" spc="-25">
                <a:latin typeface="Trebuchet MS"/>
                <a:cs typeface="Trebuchet MS"/>
              </a:rPr>
              <a:t>da vicino. La migrazione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70">
                <a:latin typeface="Trebuchet MS"/>
                <a:cs typeface="Trebuchet MS"/>
              </a:rPr>
              <a:t>parte </a:t>
            </a:r>
            <a:r>
              <a:rPr dirty="0" sz="1100" spc="-30">
                <a:latin typeface="Trebuchet MS"/>
                <a:cs typeface="Trebuchet MS"/>
              </a:rPr>
              <a:t>in-  dispensabile </a:t>
            </a:r>
            <a:r>
              <a:rPr dirty="0" sz="1100" spc="-35">
                <a:latin typeface="Trebuchet MS"/>
                <a:cs typeface="Trebuchet MS"/>
              </a:rPr>
              <a:t>dell’azione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missionaria.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8200"/>
              </a:lnSpc>
              <a:spcBef>
                <a:spcPts val="805"/>
              </a:spcBef>
              <a:buAutoNum type="arabicPeriod"/>
              <a:tabLst>
                <a:tab pos="241300" algn="l"/>
              </a:tabLst>
            </a:pPr>
            <a:r>
              <a:rPr dirty="0" sz="1100" spc="-20">
                <a:latin typeface="Trebuchet MS"/>
                <a:cs typeface="Trebuchet MS"/>
              </a:rPr>
              <a:t>Il </a:t>
            </a:r>
            <a:r>
              <a:rPr dirty="0" sz="1100" spc="-40">
                <a:latin typeface="Trebuchet MS"/>
                <a:cs typeface="Trebuchet MS"/>
              </a:rPr>
              <a:t>nostro </a:t>
            </a:r>
            <a:r>
              <a:rPr dirty="0" sz="1100" spc="-20">
                <a:latin typeface="Trebuchet MS"/>
                <a:cs typeface="Trebuchet MS"/>
              </a:rPr>
              <a:t>impegno </a:t>
            </a:r>
            <a:r>
              <a:rPr dirty="0" sz="1100" spc="-25">
                <a:latin typeface="Trebuchet MS"/>
                <a:cs typeface="Trebuchet MS"/>
              </a:rPr>
              <a:t>missionario </a:t>
            </a:r>
            <a:r>
              <a:rPr dirty="0" sz="1100" spc="-50">
                <a:latin typeface="Trebuchet MS"/>
                <a:cs typeface="Trebuchet MS"/>
              </a:rPr>
              <a:t>è per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35">
                <a:latin typeface="Trebuchet MS"/>
                <a:cs typeface="Trebuchet MS"/>
              </a:rPr>
              <a:t>“</a:t>
            </a:r>
            <a:r>
              <a:rPr dirty="0" sz="1100" spc="-35" i="1">
                <a:latin typeface="Arial"/>
                <a:cs typeface="Arial"/>
              </a:rPr>
              <a:t>umanità </a:t>
            </a:r>
            <a:r>
              <a:rPr dirty="0" sz="1100" spc="-50" i="1">
                <a:latin typeface="Arial"/>
                <a:cs typeface="Arial"/>
              </a:rPr>
              <a:t>giusta </a:t>
            </a:r>
            <a:r>
              <a:rPr dirty="0" sz="1100" spc="-65" i="1">
                <a:latin typeface="Arial"/>
                <a:cs typeface="Arial"/>
              </a:rPr>
              <a:t>e </a:t>
            </a:r>
            <a:r>
              <a:rPr dirty="0" sz="1100" spc="-55" i="1">
                <a:latin typeface="Arial"/>
                <a:cs typeface="Arial"/>
              </a:rPr>
              <a:t>solidale</a:t>
            </a:r>
            <a:r>
              <a:rPr dirty="0" sz="1100" spc="-55">
                <a:latin typeface="Trebuchet MS"/>
                <a:cs typeface="Trebuchet MS"/>
              </a:rPr>
              <a:t>”,  </a:t>
            </a:r>
            <a:r>
              <a:rPr dirty="0" sz="1100" spc="-30">
                <a:latin typeface="Trebuchet MS"/>
                <a:cs typeface="Trebuchet MS"/>
              </a:rPr>
              <a:t>capace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10">
                <a:latin typeface="Trebuchet MS"/>
                <a:cs typeface="Trebuchet MS"/>
              </a:rPr>
              <a:t>solo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“</a:t>
            </a:r>
            <a:r>
              <a:rPr dirty="0" sz="1100" spc="-40" i="1">
                <a:latin typeface="Arial"/>
                <a:cs typeface="Arial"/>
              </a:rPr>
              <a:t>accogliere, ma </a:t>
            </a:r>
            <a:r>
              <a:rPr dirty="0" sz="1100" spc="-45" i="1">
                <a:latin typeface="Arial"/>
                <a:cs typeface="Arial"/>
              </a:rPr>
              <a:t>anche </a:t>
            </a:r>
            <a:r>
              <a:rPr dirty="0" sz="1100" spc="10" i="1">
                <a:latin typeface="Arial"/>
                <a:cs typeface="Arial"/>
              </a:rPr>
              <a:t>di </a:t>
            </a:r>
            <a:r>
              <a:rPr dirty="0" sz="1100" spc="-40" i="1">
                <a:latin typeface="Arial"/>
                <a:cs typeface="Arial"/>
              </a:rPr>
              <a:t>proteggere, </a:t>
            </a:r>
            <a:r>
              <a:rPr dirty="0" sz="1100" spc="-30" i="1">
                <a:latin typeface="Arial"/>
                <a:cs typeface="Arial"/>
              </a:rPr>
              <a:t>promuovere </a:t>
            </a:r>
            <a:r>
              <a:rPr dirty="0" sz="1100" spc="-65" i="1">
                <a:latin typeface="Arial"/>
                <a:cs typeface="Arial"/>
              </a:rPr>
              <a:t>e  </a:t>
            </a:r>
            <a:r>
              <a:rPr dirty="0" sz="1100" spc="-45" i="1">
                <a:latin typeface="Arial"/>
                <a:cs typeface="Arial"/>
              </a:rPr>
              <a:t>integrare</a:t>
            </a:r>
            <a:r>
              <a:rPr dirty="0" sz="1100" spc="-45">
                <a:latin typeface="Trebuchet MS"/>
                <a:cs typeface="Trebuchet MS"/>
              </a:rPr>
              <a:t>” </a:t>
            </a:r>
            <a:r>
              <a:rPr dirty="0" sz="1100" spc="-15">
                <a:latin typeface="Trebuchet MS"/>
                <a:cs typeface="Trebuchet MS"/>
              </a:rPr>
              <a:t>(Messaggio di </a:t>
            </a:r>
            <a:r>
              <a:rPr dirty="0" sz="1100" spc="-30">
                <a:latin typeface="Trebuchet MS"/>
                <a:cs typeface="Trebuchet MS"/>
              </a:rPr>
              <a:t>papa </a:t>
            </a:r>
            <a:r>
              <a:rPr dirty="0" sz="1100" spc="-35">
                <a:latin typeface="Trebuchet MS"/>
                <a:cs typeface="Trebuchet MS"/>
              </a:rPr>
              <a:t>Francesco </a:t>
            </a:r>
            <a:r>
              <a:rPr dirty="0" sz="1100" spc="-50">
                <a:latin typeface="Trebuchet MS"/>
                <a:cs typeface="Trebuchet MS"/>
              </a:rPr>
              <a:t>per </a:t>
            </a:r>
            <a:r>
              <a:rPr dirty="0" sz="1100" spc="-35">
                <a:latin typeface="Trebuchet MS"/>
                <a:cs typeface="Trebuchet MS"/>
              </a:rPr>
              <a:t>la </a:t>
            </a:r>
            <a:r>
              <a:rPr dirty="0" sz="1100" spc="-30">
                <a:latin typeface="Trebuchet MS"/>
                <a:cs typeface="Trebuchet MS"/>
              </a:rPr>
              <a:t>Giornata </a:t>
            </a:r>
            <a:r>
              <a:rPr dirty="0" sz="1100">
                <a:latin typeface="Trebuchet MS"/>
                <a:cs typeface="Trebuchet MS"/>
              </a:rPr>
              <a:t>Mondiale </a:t>
            </a:r>
            <a:r>
              <a:rPr dirty="0" sz="1100" spc="-40">
                <a:latin typeface="Trebuchet MS"/>
                <a:cs typeface="Trebuchet MS"/>
              </a:rPr>
              <a:t>del  </a:t>
            </a:r>
            <a:r>
              <a:rPr dirty="0" sz="1100" spc="-50">
                <a:latin typeface="Trebuchet MS"/>
                <a:cs typeface="Trebuchet MS"/>
              </a:rPr>
              <a:t>migrante e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55">
                <a:latin typeface="Trebuchet MS"/>
                <a:cs typeface="Trebuchet MS"/>
              </a:rPr>
              <a:t>rifugiato, </a:t>
            </a:r>
            <a:r>
              <a:rPr dirty="0" sz="1100" spc="25">
                <a:latin typeface="Trebuchet MS"/>
                <a:cs typeface="Trebuchet MS"/>
              </a:rPr>
              <a:t>14 </a:t>
            </a:r>
            <a:r>
              <a:rPr dirty="0" sz="1100" spc="-20">
                <a:latin typeface="Trebuchet MS"/>
                <a:cs typeface="Trebuchet MS"/>
              </a:rPr>
              <a:t>gennaio</a:t>
            </a:r>
            <a:r>
              <a:rPr dirty="0" sz="1100" spc="-145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2018).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795"/>
              </a:spcBef>
              <a:buAutoNum type="arabicPeriod"/>
              <a:tabLst>
                <a:tab pos="241300" algn="l"/>
              </a:tabLst>
            </a:pPr>
            <a:r>
              <a:rPr dirty="0" sz="1100" spc="-20">
                <a:latin typeface="Trebuchet MS"/>
                <a:cs typeface="Trebuchet MS"/>
              </a:rPr>
              <a:t>Questa </a:t>
            </a:r>
            <a:r>
              <a:rPr dirty="0" sz="1100" spc="-50">
                <a:latin typeface="Trebuchet MS"/>
                <a:cs typeface="Trebuchet MS"/>
              </a:rPr>
              <a:t>Carta </a:t>
            </a:r>
            <a:r>
              <a:rPr dirty="0" sz="1100" spc="-25">
                <a:latin typeface="Trebuchet MS"/>
                <a:cs typeface="Trebuchet MS"/>
              </a:rPr>
              <a:t>si </a:t>
            </a:r>
            <a:r>
              <a:rPr dirty="0" sz="1100" spc="-40">
                <a:latin typeface="Trebuchet MS"/>
                <a:cs typeface="Trebuchet MS"/>
              </a:rPr>
              <a:t>inserisce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50">
                <a:latin typeface="Trebuchet MS"/>
                <a:cs typeface="Trebuchet MS"/>
              </a:rPr>
              <a:t>contesto </a:t>
            </a:r>
            <a:r>
              <a:rPr dirty="0" sz="1100" spc="-10">
                <a:latin typeface="Trebuchet MS"/>
                <a:cs typeface="Trebuchet MS"/>
              </a:rPr>
              <a:t>più </a:t>
            </a:r>
            <a:r>
              <a:rPr dirty="0" sz="1100" spc="-15">
                <a:latin typeface="Trebuchet MS"/>
                <a:cs typeface="Trebuchet MS"/>
              </a:rPr>
              <a:t>ampio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50">
                <a:latin typeface="Trebuchet MS"/>
                <a:cs typeface="Trebuchet MS"/>
              </a:rPr>
              <a:t>Carta </a:t>
            </a:r>
            <a:r>
              <a:rPr dirty="0" sz="1100" spc="-40">
                <a:latin typeface="Trebuchet MS"/>
                <a:cs typeface="Trebuchet MS"/>
              </a:rPr>
              <a:t>del  </a:t>
            </a:r>
            <a:r>
              <a:rPr dirty="0" sz="1100" spc="-60">
                <a:latin typeface="Trebuchet MS"/>
                <a:cs typeface="Trebuchet MS"/>
              </a:rPr>
              <a:t>Segretariato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10">
                <a:latin typeface="Trebuchet MS"/>
                <a:cs typeface="Trebuchet MS"/>
              </a:rPr>
              <a:t>Missione, </a:t>
            </a:r>
            <a:r>
              <a:rPr dirty="0" sz="1100" spc="-45">
                <a:latin typeface="Trebuchet MS"/>
                <a:cs typeface="Trebuchet MS"/>
              </a:rPr>
              <a:t>le </a:t>
            </a:r>
            <a:r>
              <a:rPr dirty="0" sz="1100" spc="-10">
                <a:latin typeface="Trebuchet MS"/>
                <a:cs typeface="Trebuchet MS"/>
              </a:rPr>
              <a:t>cui </a:t>
            </a:r>
            <a:r>
              <a:rPr dirty="0" sz="1100" spc="-60">
                <a:latin typeface="Trebuchet MS"/>
                <a:cs typeface="Trebuchet MS"/>
              </a:rPr>
              <a:t>finalità, </a:t>
            </a:r>
            <a:r>
              <a:rPr dirty="0" sz="1100" spc="-50">
                <a:latin typeface="Trebuchet MS"/>
                <a:cs typeface="Trebuchet MS"/>
              </a:rPr>
              <a:t>obiettivi e </a:t>
            </a:r>
            <a:r>
              <a:rPr dirty="0" sz="1100" spc="-40">
                <a:latin typeface="Trebuchet MS"/>
                <a:cs typeface="Trebuchet MS"/>
              </a:rPr>
              <a:t>modalità </a:t>
            </a:r>
            <a:r>
              <a:rPr dirty="0" sz="1100" spc="-10">
                <a:latin typeface="Trebuchet MS"/>
                <a:cs typeface="Trebuchet MS"/>
              </a:rPr>
              <a:t>sono  </a:t>
            </a:r>
            <a:r>
              <a:rPr dirty="0" sz="1100" spc="-60">
                <a:latin typeface="Trebuchet MS"/>
                <a:cs typeface="Trebuchet MS"/>
              </a:rPr>
              <a:t>descritti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40">
                <a:latin typeface="Trebuchet MS"/>
                <a:cs typeface="Trebuchet MS"/>
              </a:rPr>
              <a:t>Direttorio</a:t>
            </a:r>
            <a:r>
              <a:rPr dirty="0" sz="1100" spc="-6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Provinciale.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800"/>
              </a:spcBef>
              <a:buAutoNum type="arabicPeriod"/>
              <a:tabLst>
                <a:tab pos="241300" algn="l"/>
              </a:tabLst>
            </a:pPr>
            <a:r>
              <a:rPr dirty="0" sz="1100" spc="-25">
                <a:latin typeface="Trebuchet MS"/>
                <a:cs typeface="Trebuchet MS"/>
              </a:rPr>
              <a:t>La Provincia </a:t>
            </a:r>
            <a:r>
              <a:rPr dirty="0" sz="1100" spc="-45">
                <a:latin typeface="Trebuchet MS"/>
                <a:cs typeface="Trebuchet MS"/>
              </a:rPr>
              <a:t>italiana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20">
                <a:latin typeface="Trebuchet MS"/>
                <a:cs typeface="Trebuchet MS"/>
              </a:rPr>
              <a:t>ha come organo </a:t>
            </a:r>
            <a:r>
              <a:rPr dirty="0" sz="1100" spc="-30">
                <a:latin typeface="Trebuchet MS"/>
                <a:cs typeface="Trebuchet MS"/>
              </a:rPr>
              <a:t>consultivo </a:t>
            </a:r>
            <a:r>
              <a:rPr dirty="0" sz="1100" spc="-20">
                <a:latin typeface="Trebuchet MS"/>
                <a:cs typeface="Trebuchet MS"/>
              </a:rPr>
              <a:t>sul </a:t>
            </a:r>
            <a:r>
              <a:rPr dirty="0" sz="1100" spc="-65">
                <a:latin typeface="Trebuchet MS"/>
                <a:cs typeface="Trebuchet MS"/>
              </a:rPr>
              <a:t>tema </a:t>
            </a:r>
            <a:r>
              <a:rPr dirty="0" sz="1100" spc="-45">
                <a:latin typeface="Trebuchet MS"/>
                <a:cs typeface="Trebuchet MS"/>
              </a:rPr>
              <a:t>delle  </a:t>
            </a:r>
            <a:r>
              <a:rPr dirty="0" sz="1100" spc="-30">
                <a:latin typeface="Trebuchet MS"/>
                <a:cs typeface="Trebuchet MS"/>
              </a:rPr>
              <a:t>migrazioni, </a:t>
            </a:r>
            <a:r>
              <a:rPr dirty="0" sz="1100" spc="-45">
                <a:latin typeface="Trebuchet MS"/>
                <a:cs typeface="Trebuchet MS"/>
              </a:rPr>
              <a:t>l’apposita </a:t>
            </a:r>
            <a:r>
              <a:rPr dirty="0" sz="1100" spc="-15">
                <a:latin typeface="Trebuchet MS"/>
                <a:cs typeface="Trebuchet MS"/>
              </a:rPr>
              <a:t>Commissione </a:t>
            </a:r>
            <a:r>
              <a:rPr dirty="0" sz="1100" spc="-65">
                <a:latin typeface="Trebuchet MS"/>
                <a:cs typeface="Trebuchet MS"/>
              </a:rPr>
              <a:t>istituita </a:t>
            </a:r>
            <a:r>
              <a:rPr dirty="0" sz="1100" spc="-55">
                <a:latin typeface="Trebuchet MS"/>
                <a:cs typeface="Trebuchet MS"/>
              </a:rPr>
              <a:t>ufficialmente. </a:t>
            </a:r>
            <a:r>
              <a:rPr dirty="0" sz="1100" spc="-40">
                <a:latin typeface="Trebuchet MS"/>
                <a:cs typeface="Trebuchet MS"/>
              </a:rPr>
              <a:t>Essa </a:t>
            </a:r>
            <a:r>
              <a:rPr dirty="0" sz="1100" spc="-20">
                <a:latin typeface="Trebuchet MS"/>
                <a:cs typeface="Trebuchet MS"/>
              </a:rPr>
              <a:t>ha </a:t>
            </a:r>
            <a:r>
              <a:rPr dirty="0" sz="1100" spc="-30">
                <a:latin typeface="Trebuchet MS"/>
                <a:cs typeface="Trebuchet MS"/>
              </a:rPr>
              <a:t>il  compito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analizzare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indicare </a:t>
            </a:r>
            <a:r>
              <a:rPr dirty="0" sz="1100" spc="-45">
                <a:latin typeface="Trebuchet MS"/>
                <a:cs typeface="Trebuchet MS"/>
              </a:rPr>
              <a:t>le proposte </a:t>
            </a:r>
            <a:r>
              <a:rPr dirty="0" sz="1100" spc="-55">
                <a:latin typeface="Trebuchet MS"/>
                <a:cs typeface="Trebuchet MS"/>
              </a:rPr>
              <a:t>operative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-40">
                <a:latin typeface="Trebuchet MS"/>
                <a:cs typeface="Trebuchet MS"/>
              </a:rPr>
              <a:t>verranno  </a:t>
            </a:r>
            <a:r>
              <a:rPr dirty="0" sz="1100" spc="-10">
                <a:latin typeface="Trebuchet MS"/>
                <a:cs typeface="Trebuchet MS"/>
              </a:rPr>
              <a:t>poi </a:t>
            </a:r>
            <a:r>
              <a:rPr dirty="0" sz="1100" spc="-65">
                <a:latin typeface="Trebuchet MS"/>
                <a:cs typeface="Trebuchet MS"/>
              </a:rPr>
              <a:t>presentate </a:t>
            </a:r>
            <a:r>
              <a:rPr dirty="0" sz="1100" spc="-35">
                <a:latin typeface="Trebuchet MS"/>
                <a:cs typeface="Trebuchet MS"/>
              </a:rPr>
              <a:t>al </a:t>
            </a:r>
            <a:r>
              <a:rPr dirty="0" sz="1100" spc="-60">
                <a:latin typeface="Trebuchet MS"/>
                <a:cs typeface="Trebuchet MS"/>
              </a:rPr>
              <a:t>segretariato </a:t>
            </a:r>
            <a:r>
              <a:rPr dirty="0" sz="1100" spc="-40">
                <a:latin typeface="Trebuchet MS"/>
                <a:cs typeface="Trebuchet MS"/>
              </a:rPr>
              <a:t>della</a:t>
            </a:r>
            <a:r>
              <a:rPr dirty="0" sz="1100" spc="-8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missione.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800"/>
              </a:spcBef>
              <a:buAutoNum type="arabicPeriod"/>
              <a:tabLst>
                <a:tab pos="241300" algn="l"/>
              </a:tabLst>
            </a:pPr>
            <a:r>
              <a:rPr dirty="0" sz="1100" spc="-25">
                <a:latin typeface="Trebuchet MS"/>
                <a:cs typeface="Trebuchet MS"/>
              </a:rPr>
              <a:t>La </a:t>
            </a:r>
            <a:r>
              <a:rPr dirty="0" sz="1100" spc="-15">
                <a:latin typeface="Trebuchet MS"/>
                <a:cs typeface="Trebuchet MS"/>
              </a:rPr>
              <a:t>Commissione </a:t>
            </a:r>
            <a:r>
              <a:rPr dirty="0" sz="1100" spc="-25">
                <a:latin typeface="Trebuchet MS"/>
                <a:cs typeface="Trebuchet MS"/>
              </a:rPr>
              <a:t>Migrantes </a:t>
            </a:r>
            <a:r>
              <a:rPr dirty="0" sz="1100" spc="-20">
                <a:latin typeface="Trebuchet MS"/>
                <a:cs typeface="Trebuchet MS"/>
              </a:rPr>
              <a:t>ha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30">
                <a:latin typeface="Trebuchet MS"/>
                <a:cs typeface="Trebuchet MS"/>
              </a:rPr>
              <a:t>compito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5">
                <a:latin typeface="Trebuchet MS"/>
                <a:cs typeface="Trebuchet MS"/>
              </a:rPr>
              <a:t>sensibilizzare, pro-  muovere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0">
                <a:latin typeface="Trebuchet MS"/>
                <a:cs typeface="Trebuchet MS"/>
              </a:rPr>
              <a:t>accompagnare </a:t>
            </a:r>
            <a:r>
              <a:rPr dirty="0" sz="1100" spc="-45">
                <a:latin typeface="Trebuchet MS"/>
                <a:cs typeface="Trebuchet MS"/>
              </a:rPr>
              <a:t>le </a:t>
            </a:r>
            <a:r>
              <a:rPr dirty="0" sz="1100" spc="-30">
                <a:latin typeface="Trebuchet MS"/>
                <a:cs typeface="Trebuchet MS"/>
              </a:rPr>
              <a:t>comunità che </a:t>
            </a:r>
            <a:r>
              <a:rPr dirty="0" sz="1100" spc="-5">
                <a:latin typeface="Trebuchet MS"/>
                <a:cs typeface="Trebuchet MS"/>
              </a:rPr>
              <a:t>sono </a:t>
            </a:r>
            <a:r>
              <a:rPr dirty="0" sz="1100" spc="-90">
                <a:latin typeface="Trebuchet MS"/>
                <a:cs typeface="Trebuchet MS"/>
              </a:rPr>
              <a:t>attente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lavorano  nella </a:t>
            </a:r>
            <a:r>
              <a:rPr dirty="0" sz="1100" spc="-70">
                <a:latin typeface="Trebuchet MS"/>
                <a:cs typeface="Trebuchet MS"/>
              </a:rPr>
              <a:t>realtà </a:t>
            </a:r>
            <a:r>
              <a:rPr dirty="0" sz="1100" spc="-40">
                <a:latin typeface="Trebuchet MS"/>
                <a:cs typeface="Trebuchet MS"/>
              </a:rPr>
              <a:t>della</a:t>
            </a:r>
            <a:r>
              <a:rPr dirty="0" sz="1100" spc="-50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migrazione.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40422"/>
            <a:ext cx="3676015" cy="669290"/>
            <a:chOff x="0" y="240422"/>
            <a:chExt cx="3676015" cy="669290"/>
          </a:xfrm>
        </p:grpSpPr>
        <p:sp>
          <p:nvSpPr>
            <p:cNvPr id="4" name="object 4"/>
            <p:cNvSpPr/>
            <p:nvPr/>
          </p:nvSpPr>
          <p:spPr>
            <a:xfrm>
              <a:off x="0" y="240422"/>
              <a:ext cx="342900" cy="669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04855"/>
              <a:ext cx="266065" cy="515620"/>
            </a:xfrm>
            <a:custGeom>
              <a:avLst/>
              <a:gdLst/>
              <a:ahLst/>
              <a:cxnLst/>
              <a:rect l="l" t="t" r="r" b="b"/>
              <a:pathLst>
                <a:path w="266065" h="515619">
                  <a:moveTo>
                    <a:pt x="22729" y="0"/>
                  </a:moveTo>
                  <a:lnTo>
                    <a:pt x="0" y="0"/>
                  </a:lnTo>
                  <a:lnTo>
                    <a:pt x="0" y="515027"/>
                  </a:lnTo>
                  <a:lnTo>
                    <a:pt x="22729" y="515027"/>
                  </a:lnTo>
                  <a:lnTo>
                    <a:pt x="67655" y="507551"/>
                  </a:lnTo>
                  <a:lnTo>
                    <a:pt x="110983" y="492599"/>
                  </a:lnTo>
                  <a:lnTo>
                    <a:pt x="151648" y="470170"/>
                  </a:lnTo>
                  <a:lnTo>
                    <a:pt x="188584" y="440266"/>
                  </a:lnTo>
                  <a:lnTo>
                    <a:pt x="219444" y="404470"/>
                  </a:lnTo>
                  <a:lnTo>
                    <a:pt x="242589" y="365062"/>
                  </a:lnTo>
                  <a:lnTo>
                    <a:pt x="258019" y="323074"/>
                  </a:lnTo>
                  <a:lnTo>
                    <a:pt x="265734" y="279539"/>
                  </a:lnTo>
                  <a:lnTo>
                    <a:pt x="265734" y="235487"/>
                  </a:lnTo>
                  <a:lnTo>
                    <a:pt x="258019" y="191952"/>
                  </a:lnTo>
                  <a:lnTo>
                    <a:pt x="242589" y="149964"/>
                  </a:lnTo>
                  <a:lnTo>
                    <a:pt x="219444" y="110556"/>
                  </a:lnTo>
                  <a:lnTo>
                    <a:pt x="188584" y="74760"/>
                  </a:lnTo>
                  <a:lnTo>
                    <a:pt x="151648" y="44856"/>
                  </a:lnTo>
                  <a:lnTo>
                    <a:pt x="110983" y="22428"/>
                  </a:lnTo>
                  <a:lnTo>
                    <a:pt x="67655" y="7476"/>
                  </a:lnTo>
                  <a:lnTo>
                    <a:pt x="22729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2900" y="621030"/>
              <a:ext cx="3333038" cy="241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2719" y="709929"/>
              <a:ext cx="3049905" cy="12700"/>
            </a:xfrm>
            <a:custGeom>
              <a:avLst/>
              <a:gdLst/>
              <a:ahLst/>
              <a:cxnLst/>
              <a:rect l="l" t="t" r="r" b="b"/>
              <a:pathLst>
                <a:path w="3049904" h="12700">
                  <a:moveTo>
                    <a:pt x="1389329" y="876"/>
                  </a:moveTo>
                  <a:lnTo>
                    <a:pt x="1303121" y="787"/>
                  </a:lnTo>
                  <a:lnTo>
                    <a:pt x="1212621" y="876"/>
                  </a:lnTo>
                  <a:lnTo>
                    <a:pt x="1389329" y="876"/>
                  </a:lnTo>
                  <a:close/>
                </a:path>
                <a:path w="3049904" h="12700">
                  <a:moveTo>
                    <a:pt x="1660169" y="11874"/>
                  </a:moveTo>
                  <a:lnTo>
                    <a:pt x="1265339" y="11874"/>
                  </a:lnTo>
                  <a:lnTo>
                    <a:pt x="1655127" y="12090"/>
                  </a:lnTo>
                  <a:lnTo>
                    <a:pt x="1660169" y="11874"/>
                  </a:lnTo>
                  <a:close/>
                </a:path>
                <a:path w="3049904" h="12700">
                  <a:moveTo>
                    <a:pt x="1857489" y="1130"/>
                  </a:moveTo>
                  <a:lnTo>
                    <a:pt x="1785023" y="1079"/>
                  </a:lnTo>
                  <a:lnTo>
                    <a:pt x="1453603" y="1079"/>
                  </a:lnTo>
                  <a:lnTo>
                    <a:pt x="1503718" y="1168"/>
                  </a:lnTo>
                  <a:lnTo>
                    <a:pt x="1504911" y="1193"/>
                  </a:lnTo>
                  <a:lnTo>
                    <a:pt x="1483423" y="1231"/>
                  </a:lnTo>
                  <a:lnTo>
                    <a:pt x="1846554" y="1231"/>
                  </a:lnTo>
                  <a:lnTo>
                    <a:pt x="1857489" y="1130"/>
                  </a:lnTo>
                  <a:close/>
                </a:path>
                <a:path w="3049904" h="12700">
                  <a:moveTo>
                    <a:pt x="2104250" y="1219"/>
                  </a:moveTo>
                  <a:lnTo>
                    <a:pt x="2099868" y="1130"/>
                  </a:lnTo>
                  <a:lnTo>
                    <a:pt x="2089785" y="1092"/>
                  </a:lnTo>
                  <a:lnTo>
                    <a:pt x="2070569" y="1155"/>
                  </a:lnTo>
                  <a:lnTo>
                    <a:pt x="2075243" y="1219"/>
                  </a:lnTo>
                  <a:lnTo>
                    <a:pt x="2104250" y="1219"/>
                  </a:lnTo>
                  <a:close/>
                </a:path>
                <a:path w="3049904" h="12700">
                  <a:moveTo>
                    <a:pt x="2350490" y="1663"/>
                  </a:moveTo>
                  <a:lnTo>
                    <a:pt x="2349106" y="1587"/>
                  </a:lnTo>
                  <a:lnTo>
                    <a:pt x="2311844" y="1485"/>
                  </a:lnTo>
                  <a:lnTo>
                    <a:pt x="2317877" y="1587"/>
                  </a:lnTo>
                  <a:lnTo>
                    <a:pt x="2350490" y="1663"/>
                  </a:lnTo>
                  <a:close/>
                </a:path>
                <a:path w="3049904" h="12700">
                  <a:moveTo>
                    <a:pt x="2387460" y="10845"/>
                  </a:moveTo>
                  <a:lnTo>
                    <a:pt x="2336685" y="10807"/>
                  </a:lnTo>
                  <a:lnTo>
                    <a:pt x="2124202" y="10845"/>
                  </a:lnTo>
                  <a:lnTo>
                    <a:pt x="2387460" y="10845"/>
                  </a:lnTo>
                  <a:close/>
                </a:path>
                <a:path w="3049904" h="12700">
                  <a:moveTo>
                    <a:pt x="2468080" y="2032"/>
                  </a:moveTo>
                  <a:lnTo>
                    <a:pt x="2464358" y="1943"/>
                  </a:lnTo>
                  <a:lnTo>
                    <a:pt x="2434132" y="1905"/>
                  </a:lnTo>
                  <a:lnTo>
                    <a:pt x="2468080" y="2032"/>
                  </a:lnTo>
                  <a:close/>
                </a:path>
                <a:path w="3049904" h="12700">
                  <a:moveTo>
                    <a:pt x="2653258" y="2171"/>
                  </a:moveTo>
                  <a:lnTo>
                    <a:pt x="2610916" y="2159"/>
                  </a:lnTo>
                  <a:lnTo>
                    <a:pt x="2642603" y="2298"/>
                  </a:lnTo>
                  <a:lnTo>
                    <a:pt x="2653258" y="2171"/>
                  </a:lnTo>
                  <a:close/>
                </a:path>
                <a:path w="3049904" h="12700">
                  <a:moveTo>
                    <a:pt x="2686774" y="11658"/>
                  </a:moveTo>
                  <a:lnTo>
                    <a:pt x="2648889" y="11582"/>
                  </a:lnTo>
                  <a:lnTo>
                    <a:pt x="2656243" y="11709"/>
                  </a:lnTo>
                  <a:lnTo>
                    <a:pt x="2666555" y="11747"/>
                  </a:lnTo>
                  <a:lnTo>
                    <a:pt x="2686774" y="11658"/>
                  </a:lnTo>
                  <a:close/>
                </a:path>
                <a:path w="3049904" h="12700">
                  <a:moveTo>
                    <a:pt x="2797403" y="3606"/>
                  </a:moveTo>
                  <a:lnTo>
                    <a:pt x="2768015" y="3492"/>
                  </a:lnTo>
                  <a:lnTo>
                    <a:pt x="2758757" y="3543"/>
                  </a:lnTo>
                  <a:lnTo>
                    <a:pt x="2764675" y="3606"/>
                  </a:lnTo>
                  <a:lnTo>
                    <a:pt x="2797403" y="3606"/>
                  </a:lnTo>
                  <a:close/>
                </a:path>
                <a:path w="3049904" h="12700">
                  <a:moveTo>
                    <a:pt x="2825280" y="10909"/>
                  </a:moveTo>
                  <a:lnTo>
                    <a:pt x="2821736" y="10896"/>
                  </a:lnTo>
                  <a:lnTo>
                    <a:pt x="2800312" y="10795"/>
                  </a:lnTo>
                  <a:lnTo>
                    <a:pt x="2746946" y="10909"/>
                  </a:lnTo>
                  <a:lnTo>
                    <a:pt x="2772283" y="10972"/>
                  </a:lnTo>
                  <a:lnTo>
                    <a:pt x="2817584" y="10909"/>
                  </a:lnTo>
                  <a:lnTo>
                    <a:pt x="2825280" y="10909"/>
                  </a:lnTo>
                  <a:close/>
                </a:path>
                <a:path w="3049904" h="12700">
                  <a:moveTo>
                    <a:pt x="2826893" y="3187"/>
                  </a:moveTo>
                  <a:lnTo>
                    <a:pt x="2757386" y="3187"/>
                  </a:lnTo>
                  <a:lnTo>
                    <a:pt x="2799296" y="3225"/>
                  </a:lnTo>
                  <a:lnTo>
                    <a:pt x="2826893" y="3187"/>
                  </a:lnTo>
                  <a:close/>
                </a:path>
                <a:path w="3049904" h="12700">
                  <a:moveTo>
                    <a:pt x="2847644" y="3683"/>
                  </a:moveTo>
                  <a:lnTo>
                    <a:pt x="2843111" y="3594"/>
                  </a:lnTo>
                  <a:lnTo>
                    <a:pt x="2832951" y="3568"/>
                  </a:lnTo>
                  <a:lnTo>
                    <a:pt x="2813697" y="3632"/>
                  </a:lnTo>
                  <a:lnTo>
                    <a:pt x="2818371" y="3695"/>
                  </a:lnTo>
                  <a:lnTo>
                    <a:pt x="2847644" y="3683"/>
                  </a:lnTo>
                  <a:close/>
                </a:path>
                <a:path w="3049904" h="12700">
                  <a:moveTo>
                    <a:pt x="2888500" y="10553"/>
                  </a:moveTo>
                  <a:lnTo>
                    <a:pt x="2886570" y="10464"/>
                  </a:lnTo>
                  <a:lnTo>
                    <a:pt x="2872041" y="10350"/>
                  </a:lnTo>
                  <a:lnTo>
                    <a:pt x="2874149" y="10299"/>
                  </a:lnTo>
                  <a:lnTo>
                    <a:pt x="2861818" y="10236"/>
                  </a:lnTo>
                  <a:lnTo>
                    <a:pt x="2843504" y="10248"/>
                  </a:lnTo>
                  <a:lnTo>
                    <a:pt x="2888500" y="10553"/>
                  </a:lnTo>
                  <a:close/>
                </a:path>
                <a:path w="3049904" h="12700">
                  <a:moveTo>
                    <a:pt x="2891269" y="4102"/>
                  </a:moveTo>
                  <a:lnTo>
                    <a:pt x="2882976" y="4038"/>
                  </a:lnTo>
                  <a:lnTo>
                    <a:pt x="2842958" y="4038"/>
                  </a:lnTo>
                  <a:lnTo>
                    <a:pt x="2851239" y="4102"/>
                  </a:lnTo>
                  <a:lnTo>
                    <a:pt x="2891269" y="4102"/>
                  </a:lnTo>
                  <a:close/>
                </a:path>
                <a:path w="3049904" h="12700">
                  <a:moveTo>
                    <a:pt x="2900921" y="5067"/>
                  </a:moveTo>
                  <a:lnTo>
                    <a:pt x="2899549" y="5041"/>
                  </a:lnTo>
                  <a:lnTo>
                    <a:pt x="2886570" y="5067"/>
                  </a:lnTo>
                  <a:lnTo>
                    <a:pt x="2900921" y="5067"/>
                  </a:lnTo>
                  <a:close/>
                </a:path>
                <a:path w="3049904" h="12700">
                  <a:moveTo>
                    <a:pt x="2939846" y="4597"/>
                  </a:moveTo>
                  <a:lnTo>
                    <a:pt x="2891752" y="4622"/>
                  </a:lnTo>
                  <a:lnTo>
                    <a:pt x="2938513" y="4622"/>
                  </a:lnTo>
                  <a:lnTo>
                    <a:pt x="2939846" y="4597"/>
                  </a:lnTo>
                  <a:close/>
                </a:path>
                <a:path w="3049904" h="12700">
                  <a:moveTo>
                    <a:pt x="2972257" y="8267"/>
                  </a:moveTo>
                  <a:lnTo>
                    <a:pt x="2946006" y="8204"/>
                  </a:lnTo>
                  <a:lnTo>
                    <a:pt x="2885465" y="8204"/>
                  </a:lnTo>
                  <a:lnTo>
                    <a:pt x="2972257" y="8267"/>
                  </a:lnTo>
                  <a:close/>
                </a:path>
                <a:path w="3049904" h="12700">
                  <a:moveTo>
                    <a:pt x="2977121" y="8597"/>
                  </a:moveTo>
                  <a:lnTo>
                    <a:pt x="2976549" y="8547"/>
                  </a:lnTo>
                  <a:lnTo>
                    <a:pt x="2976283" y="8521"/>
                  </a:lnTo>
                  <a:lnTo>
                    <a:pt x="2962757" y="8547"/>
                  </a:lnTo>
                  <a:lnTo>
                    <a:pt x="2972422" y="8483"/>
                  </a:lnTo>
                  <a:lnTo>
                    <a:pt x="2966453" y="8420"/>
                  </a:lnTo>
                  <a:lnTo>
                    <a:pt x="2933776" y="8420"/>
                  </a:lnTo>
                  <a:lnTo>
                    <a:pt x="2928543" y="8572"/>
                  </a:lnTo>
                  <a:lnTo>
                    <a:pt x="2916415" y="8623"/>
                  </a:lnTo>
                  <a:lnTo>
                    <a:pt x="2958046" y="8623"/>
                  </a:lnTo>
                  <a:lnTo>
                    <a:pt x="2977121" y="8597"/>
                  </a:lnTo>
                  <a:close/>
                </a:path>
                <a:path w="3049904" h="12700">
                  <a:moveTo>
                    <a:pt x="3000845" y="6705"/>
                  </a:moveTo>
                  <a:lnTo>
                    <a:pt x="2977324" y="6604"/>
                  </a:lnTo>
                  <a:lnTo>
                    <a:pt x="2964142" y="6604"/>
                  </a:lnTo>
                  <a:lnTo>
                    <a:pt x="2964688" y="6705"/>
                  </a:lnTo>
                  <a:lnTo>
                    <a:pt x="3000845" y="6705"/>
                  </a:lnTo>
                  <a:close/>
                </a:path>
                <a:path w="3049904" h="12700">
                  <a:moveTo>
                    <a:pt x="3008312" y="6794"/>
                  </a:moveTo>
                  <a:lnTo>
                    <a:pt x="3002889" y="6718"/>
                  </a:lnTo>
                  <a:lnTo>
                    <a:pt x="2971901" y="6718"/>
                  </a:lnTo>
                  <a:lnTo>
                    <a:pt x="3008312" y="6794"/>
                  </a:lnTo>
                  <a:close/>
                </a:path>
                <a:path w="3049904" h="12700">
                  <a:moveTo>
                    <a:pt x="3049498" y="7950"/>
                  </a:moveTo>
                  <a:lnTo>
                    <a:pt x="2965551" y="7899"/>
                  </a:lnTo>
                  <a:lnTo>
                    <a:pt x="2885109" y="7937"/>
                  </a:lnTo>
                  <a:lnTo>
                    <a:pt x="2885109" y="7620"/>
                  </a:lnTo>
                  <a:lnTo>
                    <a:pt x="2919145" y="7620"/>
                  </a:lnTo>
                  <a:lnTo>
                    <a:pt x="2919145" y="7454"/>
                  </a:lnTo>
                  <a:lnTo>
                    <a:pt x="2975711" y="7454"/>
                  </a:lnTo>
                  <a:lnTo>
                    <a:pt x="2996158" y="7416"/>
                  </a:lnTo>
                  <a:lnTo>
                    <a:pt x="2919145" y="7416"/>
                  </a:lnTo>
                  <a:lnTo>
                    <a:pt x="2919145" y="6350"/>
                  </a:lnTo>
                  <a:lnTo>
                    <a:pt x="3022269" y="6350"/>
                  </a:lnTo>
                  <a:lnTo>
                    <a:pt x="3039122" y="6311"/>
                  </a:lnTo>
                  <a:lnTo>
                    <a:pt x="3037548" y="6286"/>
                  </a:lnTo>
                  <a:lnTo>
                    <a:pt x="3022269" y="6235"/>
                  </a:lnTo>
                  <a:lnTo>
                    <a:pt x="3022269" y="5080"/>
                  </a:lnTo>
                  <a:lnTo>
                    <a:pt x="2783205" y="5080"/>
                  </a:lnTo>
                  <a:lnTo>
                    <a:pt x="2783205" y="3810"/>
                  </a:lnTo>
                  <a:lnTo>
                    <a:pt x="2757386" y="3810"/>
                  </a:lnTo>
                  <a:lnTo>
                    <a:pt x="2757386" y="3187"/>
                  </a:lnTo>
                  <a:lnTo>
                    <a:pt x="2757386" y="3035"/>
                  </a:lnTo>
                  <a:lnTo>
                    <a:pt x="2794076" y="3035"/>
                  </a:lnTo>
                  <a:lnTo>
                    <a:pt x="2757386" y="2933"/>
                  </a:lnTo>
                  <a:lnTo>
                    <a:pt x="2757386" y="2540"/>
                  </a:lnTo>
                  <a:lnTo>
                    <a:pt x="2672550" y="2540"/>
                  </a:lnTo>
                  <a:lnTo>
                    <a:pt x="2672550" y="3810"/>
                  </a:lnTo>
                  <a:lnTo>
                    <a:pt x="2640012" y="3810"/>
                  </a:lnTo>
                  <a:lnTo>
                    <a:pt x="2640012" y="2908"/>
                  </a:lnTo>
                  <a:lnTo>
                    <a:pt x="2672550" y="2908"/>
                  </a:lnTo>
                  <a:lnTo>
                    <a:pt x="2640012" y="2857"/>
                  </a:lnTo>
                  <a:lnTo>
                    <a:pt x="2672550" y="2819"/>
                  </a:lnTo>
                  <a:lnTo>
                    <a:pt x="2640012" y="2768"/>
                  </a:lnTo>
                  <a:lnTo>
                    <a:pt x="2640012" y="2540"/>
                  </a:lnTo>
                  <a:lnTo>
                    <a:pt x="2482431" y="2540"/>
                  </a:lnTo>
                  <a:lnTo>
                    <a:pt x="2482431" y="10160"/>
                  </a:lnTo>
                  <a:lnTo>
                    <a:pt x="2482431" y="10947"/>
                  </a:lnTo>
                  <a:lnTo>
                    <a:pt x="2470315" y="10871"/>
                  </a:lnTo>
                  <a:lnTo>
                    <a:pt x="2447582" y="10871"/>
                  </a:lnTo>
                  <a:lnTo>
                    <a:pt x="2437714" y="11074"/>
                  </a:lnTo>
                  <a:lnTo>
                    <a:pt x="2482431" y="11125"/>
                  </a:lnTo>
                  <a:lnTo>
                    <a:pt x="2482431" y="11430"/>
                  </a:lnTo>
                  <a:lnTo>
                    <a:pt x="2270874" y="11188"/>
                  </a:lnTo>
                  <a:lnTo>
                    <a:pt x="2297417" y="11112"/>
                  </a:lnTo>
                  <a:lnTo>
                    <a:pt x="2257361" y="11049"/>
                  </a:lnTo>
                  <a:lnTo>
                    <a:pt x="2119706" y="11049"/>
                  </a:lnTo>
                  <a:lnTo>
                    <a:pt x="2119706" y="10160"/>
                  </a:lnTo>
                  <a:lnTo>
                    <a:pt x="2482431" y="10160"/>
                  </a:lnTo>
                  <a:lnTo>
                    <a:pt x="2482431" y="2540"/>
                  </a:lnTo>
                  <a:lnTo>
                    <a:pt x="2247785" y="2540"/>
                  </a:lnTo>
                  <a:lnTo>
                    <a:pt x="2247785" y="1625"/>
                  </a:lnTo>
                  <a:lnTo>
                    <a:pt x="2261870" y="1625"/>
                  </a:lnTo>
                  <a:lnTo>
                    <a:pt x="2247785" y="1574"/>
                  </a:lnTo>
                  <a:lnTo>
                    <a:pt x="2247785" y="1270"/>
                  </a:lnTo>
                  <a:lnTo>
                    <a:pt x="2117255" y="1270"/>
                  </a:lnTo>
                  <a:lnTo>
                    <a:pt x="2117255" y="2540"/>
                  </a:lnTo>
                  <a:lnTo>
                    <a:pt x="1921154" y="2540"/>
                  </a:lnTo>
                  <a:lnTo>
                    <a:pt x="1921154" y="1714"/>
                  </a:lnTo>
                  <a:lnTo>
                    <a:pt x="2042604" y="1714"/>
                  </a:lnTo>
                  <a:lnTo>
                    <a:pt x="2068118" y="1689"/>
                  </a:lnTo>
                  <a:lnTo>
                    <a:pt x="2019033" y="1562"/>
                  </a:lnTo>
                  <a:lnTo>
                    <a:pt x="2018220" y="1473"/>
                  </a:lnTo>
                  <a:lnTo>
                    <a:pt x="2016023" y="1409"/>
                  </a:lnTo>
                  <a:lnTo>
                    <a:pt x="2004872" y="1384"/>
                  </a:lnTo>
                  <a:lnTo>
                    <a:pt x="2009013" y="1295"/>
                  </a:lnTo>
                  <a:lnTo>
                    <a:pt x="2020328" y="1295"/>
                  </a:lnTo>
                  <a:lnTo>
                    <a:pt x="2017509" y="1231"/>
                  </a:lnTo>
                  <a:lnTo>
                    <a:pt x="1993582" y="1181"/>
                  </a:lnTo>
                  <a:lnTo>
                    <a:pt x="1921154" y="1295"/>
                  </a:lnTo>
                  <a:lnTo>
                    <a:pt x="1155331" y="1270"/>
                  </a:lnTo>
                  <a:lnTo>
                    <a:pt x="1155331" y="584"/>
                  </a:lnTo>
                  <a:lnTo>
                    <a:pt x="1177772" y="584"/>
                  </a:lnTo>
                  <a:lnTo>
                    <a:pt x="1155331" y="520"/>
                  </a:lnTo>
                  <a:lnTo>
                    <a:pt x="1155331" y="0"/>
                  </a:lnTo>
                  <a:lnTo>
                    <a:pt x="926160" y="0"/>
                  </a:lnTo>
                  <a:lnTo>
                    <a:pt x="926160" y="1270"/>
                  </a:lnTo>
                  <a:lnTo>
                    <a:pt x="215531" y="1270"/>
                  </a:lnTo>
                  <a:lnTo>
                    <a:pt x="215531" y="2540"/>
                  </a:lnTo>
                  <a:lnTo>
                    <a:pt x="97802" y="2540"/>
                  </a:lnTo>
                  <a:lnTo>
                    <a:pt x="97802" y="3810"/>
                  </a:lnTo>
                  <a:lnTo>
                    <a:pt x="49542" y="3810"/>
                  </a:lnTo>
                  <a:lnTo>
                    <a:pt x="49542" y="5080"/>
                  </a:lnTo>
                  <a:lnTo>
                    <a:pt x="18923" y="5080"/>
                  </a:lnTo>
                  <a:lnTo>
                    <a:pt x="18923" y="6350"/>
                  </a:lnTo>
                  <a:lnTo>
                    <a:pt x="4000" y="6350"/>
                  </a:lnTo>
                  <a:lnTo>
                    <a:pt x="400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6667" y="8890"/>
                  </a:lnTo>
                  <a:lnTo>
                    <a:pt x="6667" y="10160"/>
                  </a:lnTo>
                  <a:lnTo>
                    <a:pt x="27838" y="10160"/>
                  </a:lnTo>
                  <a:lnTo>
                    <a:pt x="27838" y="11430"/>
                  </a:lnTo>
                  <a:lnTo>
                    <a:pt x="291160" y="11430"/>
                  </a:lnTo>
                  <a:lnTo>
                    <a:pt x="291160" y="12700"/>
                  </a:lnTo>
                  <a:lnTo>
                    <a:pt x="1052220" y="12700"/>
                  </a:lnTo>
                  <a:lnTo>
                    <a:pt x="1052220" y="12153"/>
                  </a:lnTo>
                  <a:lnTo>
                    <a:pt x="1104049" y="12103"/>
                  </a:lnTo>
                  <a:lnTo>
                    <a:pt x="1179690" y="12039"/>
                  </a:lnTo>
                  <a:lnTo>
                    <a:pt x="1206385" y="12001"/>
                  </a:lnTo>
                  <a:lnTo>
                    <a:pt x="1052220" y="12001"/>
                  </a:lnTo>
                  <a:lnTo>
                    <a:pt x="1052220" y="11430"/>
                  </a:lnTo>
                  <a:lnTo>
                    <a:pt x="1807705" y="11430"/>
                  </a:lnTo>
                  <a:lnTo>
                    <a:pt x="1885289" y="11430"/>
                  </a:lnTo>
                  <a:lnTo>
                    <a:pt x="1936699" y="11430"/>
                  </a:lnTo>
                  <a:lnTo>
                    <a:pt x="1568437" y="11455"/>
                  </a:lnTo>
                  <a:lnTo>
                    <a:pt x="1609839" y="11557"/>
                  </a:lnTo>
                  <a:lnTo>
                    <a:pt x="1936699" y="11557"/>
                  </a:lnTo>
                  <a:lnTo>
                    <a:pt x="1936699" y="12700"/>
                  </a:lnTo>
                  <a:lnTo>
                    <a:pt x="2240800" y="12700"/>
                  </a:lnTo>
                  <a:lnTo>
                    <a:pt x="2240800" y="11430"/>
                  </a:lnTo>
                  <a:lnTo>
                    <a:pt x="2119706" y="11430"/>
                  </a:lnTo>
                  <a:lnTo>
                    <a:pt x="2595067" y="11544"/>
                  </a:lnTo>
                  <a:lnTo>
                    <a:pt x="2490851" y="11430"/>
                  </a:lnTo>
                  <a:lnTo>
                    <a:pt x="2680906" y="11430"/>
                  </a:lnTo>
                  <a:lnTo>
                    <a:pt x="2680906" y="10553"/>
                  </a:lnTo>
                  <a:lnTo>
                    <a:pt x="2753436" y="10629"/>
                  </a:lnTo>
                  <a:lnTo>
                    <a:pt x="2787319" y="10541"/>
                  </a:lnTo>
                  <a:lnTo>
                    <a:pt x="2800426" y="10439"/>
                  </a:lnTo>
                  <a:lnTo>
                    <a:pt x="2802077" y="10261"/>
                  </a:lnTo>
                  <a:lnTo>
                    <a:pt x="2843504" y="10248"/>
                  </a:lnTo>
                  <a:lnTo>
                    <a:pt x="2818663" y="10160"/>
                  </a:lnTo>
                  <a:lnTo>
                    <a:pt x="2912440" y="10160"/>
                  </a:lnTo>
                  <a:lnTo>
                    <a:pt x="2912440" y="8890"/>
                  </a:lnTo>
                  <a:lnTo>
                    <a:pt x="2885109" y="8890"/>
                  </a:lnTo>
                  <a:lnTo>
                    <a:pt x="2885109" y="8686"/>
                  </a:lnTo>
                  <a:lnTo>
                    <a:pt x="2944431" y="8636"/>
                  </a:lnTo>
                  <a:lnTo>
                    <a:pt x="2885109" y="8636"/>
                  </a:lnTo>
                  <a:lnTo>
                    <a:pt x="2885109" y="7950"/>
                  </a:lnTo>
                  <a:lnTo>
                    <a:pt x="3049498" y="79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99185"/>
            <a:ext cx="4450080" cy="595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11430" indent="-228600">
              <a:lnSpc>
                <a:spcPct val="117800"/>
              </a:lnSpc>
              <a:spcBef>
                <a:spcPts val="100"/>
              </a:spcBef>
              <a:buAutoNum type="arabicPeriod" startAt="8"/>
              <a:tabLst>
                <a:tab pos="241300" algn="l"/>
              </a:tabLst>
            </a:pPr>
            <a:r>
              <a:rPr dirty="0" sz="1100" spc="80">
                <a:latin typeface="Trebuchet MS"/>
                <a:cs typeface="Trebuchet MS"/>
              </a:rPr>
              <a:t>A </a:t>
            </a:r>
            <a:r>
              <a:rPr dirty="0" sz="1100" spc="-30">
                <a:latin typeface="Trebuchet MS"/>
                <a:cs typeface="Trebuchet MS"/>
              </a:rPr>
              <a:t>livello europeo </a:t>
            </a:r>
            <a:r>
              <a:rPr dirty="0" sz="1100" spc="-25">
                <a:latin typeface="Trebuchet MS"/>
                <a:cs typeface="Trebuchet MS"/>
              </a:rPr>
              <a:t>si propone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5">
                <a:latin typeface="Trebuchet MS"/>
                <a:cs typeface="Trebuchet MS"/>
              </a:rPr>
              <a:t>promuovere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55">
                <a:latin typeface="Trebuchet MS"/>
                <a:cs typeface="Trebuchet MS"/>
              </a:rPr>
              <a:t>favorire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35">
                <a:latin typeface="Trebuchet MS"/>
                <a:cs typeface="Trebuchet MS"/>
              </a:rPr>
              <a:t>maggiore  </a:t>
            </a:r>
            <a:r>
              <a:rPr dirty="0" sz="1100" spc="-40">
                <a:latin typeface="Trebuchet MS"/>
                <a:cs typeface="Trebuchet MS"/>
              </a:rPr>
              <a:t>analisi, </a:t>
            </a:r>
            <a:r>
              <a:rPr dirty="0" sz="1100" spc="-45">
                <a:latin typeface="Trebuchet MS"/>
                <a:cs typeface="Trebuchet MS"/>
              </a:rPr>
              <a:t>riflessione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25">
                <a:latin typeface="Trebuchet MS"/>
                <a:cs typeface="Trebuchet MS"/>
              </a:rPr>
              <a:t>collaborazione </a:t>
            </a:r>
            <a:r>
              <a:rPr dirty="0" sz="1100" spc="-60">
                <a:latin typeface="Trebuchet MS"/>
                <a:cs typeface="Trebuchet MS"/>
              </a:rPr>
              <a:t>attorno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45">
                <a:latin typeface="Trebuchet MS"/>
                <a:cs typeface="Trebuchet MS"/>
              </a:rPr>
              <a:t>questo</a:t>
            </a:r>
            <a:r>
              <a:rPr dirty="0" sz="1100" spc="-80">
                <a:latin typeface="Trebuchet MS"/>
                <a:cs typeface="Trebuchet MS"/>
              </a:rPr>
              <a:t> tema.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rabicPeriod" startAt="8"/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5" b="1">
                <a:latin typeface="Trebuchet MS"/>
                <a:cs typeface="Trebuchet MS"/>
              </a:rPr>
              <a:t>L</a:t>
            </a:r>
            <a:r>
              <a:rPr dirty="0" sz="1100" spc="-15" b="1">
                <a:latin typeface="Trebuchet MS"/>
                <a:cs typeface="Trebuchet MS"/>
              </a:rPr>
              <a:t>A</a:t>
            </a:r>
            <a:r>
              <a:rPr dirty="0" sz="1100" spc="50" b="1">
                <a:latin typeface="Trebuchet MS"/>
                <a:cs typeface="Trebuchet MS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REALTÀ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rebuchet MS"/>
              <a:cs typeface="Trebuchet MS"/>
            </a:endParaRPr>
          </a:p>
          <a:p>
            <a:pPr algn="just" marL="241300" marR="9525" indent="-228600">
              <a:lnSpc>
                <a:spcPct val="117800"/>
              </a:lnSpc>
              <a:spcBef>
                <a:spcPts val="5"/>
              </a:spcBef>
              <a:buAutoNum type="arabicPeriod" startAt="9"/>
              <a:tabLst>
                <a:tab pos="241300" algn="l"/>
              </a:tabLst>
            </a:pPr>
            <a:r>
              <a:rPr dirty="0" sz="1100" spc="10">
                <a:latin typeface="Trebuchet MS"/>
                <a:cs typeface="Trebuchet MS"/>
              </a:rPr>
              <a:t>Alcuni </a:t>
            </a:r>
            <a:r>
              <a:rPr dirty="0" sz="1100" spc="-20">
                <a:latin typeface="Trebuchet MS"/>
                <a:cs typeface="Trebuchet MS"/>
              </a:rPr>
              <a:t>dei </a:t>
            </a:r>
            <a:r>
              <a:rPr dirty="0" sz="1100" spc="-15">
                <a:latin typeface="Trebuchet MS"/>
                <a:cs typeface="Trebuchet MS"/>
              </a:rPr>
              <a:t>problemi </a:t>
            </a:r>
            <a:r>
              <a:rPr dirty="0" sz="1100">
                <a:latin typeface="Trebuchet MS"/>
                <a:cs typeface="Trebuchet MS"/>
              </a:rPr>
              <a:t>più </a:t>
            </a:r>
            <a:r>
              <a:rPr dirty="0" sz="1100" spc="-20">
                <a:latin typeface="Trebuchet MS"/>
                <a:cs typeface="Trebuchet MS"/>
              </a:rPr>
              <a:t>grandi che </a:t>
            </a:r>
            <a:r>
              <a:rPr dirty="0" sz="1100" spc="-25">
                <a:latin typeface="Trebuchet MS"/>
                <a:cs typeface="Trebuchet MS"/>
              </a:rPr>
              <a:t>affliggono </a:t>
            </a:r>
            <a:r>
              <a:rPr dirty="0" sz="1100" spc="-35">
                <a:latin typeface="Trebuchet MS"/>
                <a:cs typeface="Trebuchet MS"/>
              </a:rPr>
              <a:t>l’umanità </a:t>
            </a:r>
            <a:r>
              <a:rPr dirty="0" sz="1100" spc="5">
                <a:latin typeface="Trebuchet MS"/>
                <a:cs typeface="Trebuchet MS"/>
              </a:rPr>
              <a:t>sono </a:t>
            </a:r>
            <a:r>
              <a:rPr dirty="0" sz="1100" spc="-25">
                <a:latin typeface="Trebuchet MS"/>
                <a:cs typeface="Trebuchet MS"/>
              </a:rPr>
              <a:t>la  </a:t>
            </a:r>
            <a:r>
              <a:rPr dirty="0" sz="1100" spc="-10">
                <a:latin typeface="Trebuchet MS"/>
                <a:cs typeface="Trebuchet MS"/>
              </a:rPr>
              <a:t>disuguaglianza </a:t>
            </a:r>
            <a:r>
              <a:rPr dirty="0" sz="1100" spc="-50">
                <a:latin typeface="Trebuchet MS"/>
                <a:cs typeface="Trebuchet MS"/>
              </a:rPr>
              <a:t>creata </a:t>
            </a:r>
            <a:r>
              <a:rPr dirty="0" sz="1100" spc="-25">
                <a:latin typeface="Trebuchet MS"/>
                <a:cs typeface="Trebuchet MS"/>
              </a:rPr>
              <a:t>dalle </a:t>
            </a:r>
            <a:r>
              <a:rPr dirty="0" sz="1100" spc="-20">
                <a:latin typeface="Trebuchet MS"/>
                <a:cs typeface="Trebuchet MS"/>
              </a:rPr>
              <a:t>leggi </a:t>
            </a:r>
            <a:r>
              <a:rPr dirty="0" sz="1100" spc="-25">
                <a:latin typeface="Trebuchet MS"/>
                <a:cs typeface="Trebuchet MS"/>
              </a:rPr>
              <a:t>del </a:t>
            </a:r>
            <a:r>
              <a:rPr dirty="0" sz="1100" spc="-40">
                <a:latin typeface="Trebuchet MS"/>
                <a:cs typeface="Trebuchet MS"/>
              </a:rPr>
              <a:t>mercato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25">
                <a:latin typeface="Trebuchet MS"/>
                <a:cs typeface="Trebuchet MS"/>
              </a:rPr>
              <a:t>la questione </a:t>
            </a:r>
            <a:r>
              <a:rPr dirty="0" sz="1100" spc="-5">
                <a:latin typeface="Trebuchet MS"/>
                <a:cs typeface="Trebuchet MS"/>
              </a:rPr>
              <a:t>socio-  </a:t>
            </a:r>
            <a:r>
              <a:rPr dirty="0" sz="1100" spc="-40">
                <a:latin typeface="Trebuchet MS"/>
                <a:cs typeface="Trebuchet MS"/>
              </a:rPr>
              <a:t>ambientale. </a:t>
            </a:r>
            <a:r>
              <a:rPr dirty="0" sz="1100" spc="45">
                <a:latin typeface="Trebuchet MS"/>
                <a:cs typeface="Trebuchet MS"/>
              </a:rPr>
              <a:t>Due </a:t>
            </a:r>
            <a:r>
              <a:rPr dirty="0" sz="1100" spc="-55">
                <a:latin typeface="Trebuchet MS"/>
                <a:cs typeface="Trebuchet MS"/>
              </a:rPr>
              <a:t>realtà </a:t>
            </a:r>
            <a:r>
              <a:rPr dirty="0" sz="1100" spc="-30">
                <a:latin typeface="Trebuchet MS"/>
                <a:cs typeface="Trebuchet MS"/>
              </a:rPr>
              <a:t>interconnesse </a:t>
            </a:r>
            <a:r>
              <a:rPr dirty="0" sz="1100" spc="-20">
                <a:latin typeface="Trebuchet MS"/>
                <a:cs typeface="Trebuchet MS"/>
              </a:rPr>
              <a:t>che </a:t>
            </a:r>
            <a:r>
              <a:rPr dirty="0" sz="1100" spc="-25">
                <a:latin typeface="Trebuchet MS"/>
                <a:cs typeface="Trebuchet MS"/>
              </a:rPr>
              <a:t>generano </a:t>
            </a:r>
            <a:r>
              <a:rPr dirty="0" sz="1100">
                <a:latin typeface="Trebuchet MS"/>
                <a:cs typeface="Trebuchet MS"/>
              </a:rPr>
              <a:t>lo </a:t>
            </a:r>
            <a:r>
              <a:rPr dirty="0" sz="1100" spc="-30">
                <a:latin typeface="Trebuchet MS"/>
                <a:cs typeface="Trebuchet MS"/>
              </a:rPr>
              <a:t>spostamento  </a:t>
            </a:r>
            <a:r>
              <a:rPr dirty="0" sz="1100" spc="-40">
                <a:latin typeface="Trebuchet MS"/>
                <a:cs typeface="Trebuchet MS"/>
              </a:rPr>
              <a:t>forzato </a:t>
            </a:r>
            <a:r>
              <a:rPr dirty="0" sz="1100" spc="-5">
                <a:latin typeface="Trebuchet MS"/>
                <a:cs typeface="Trebuchet MS"/>
              </a:rPr>
              <a:t>di </a:t>
            </a:r>
            <a:r>
              <a:rPr dirty="0" sz="1100" spc="-50">
                <a:latin typeface="Trebuchet MS"/>
                <a:cs typeface="Trebuchet MS"/>
              </a:rPr>
              <a:t>intere </a:t>
            </a:r>
            <a:r>
              <a:rPr dirty="0" sz="1100">
                <a:latin typeface="Trebuchet MS"/>
                <a:cs typeface="Trebuchet MS"/>
              </a:rPr>
              <a:t>popolazioni </a:t>
            </a:r>
            <a:r>
              <a:rPr dirty="0" sz="1100" spc="-25">
                <a:latin typeface="Trebuchet MS"/>
                <a:cs typeface="Trebuchet MS"/>
              </a:rPr>
              <a:t>alla </a:t>
            </a:r>
            <a:r>
              <a:rPr dirty="0" sz="1100" spc="-35">
                <a:latin typeface="Trebuchet MS"/>
                <a:cs typeface="Trebuchet MS"/>
              </a:rPr>
              <a:t>ricerca </a:t>
            </a:r>
            <a:r>
              <a:rPr dirty="0" sz="1100" spc="-5">
                <a:latin typeface="Trebuchet MS"/>
                <a:cs typeface="Trebuchet MS"/>
              </a:rPr>
              <a:t>di </a:t>
            </a:r>
            <a:r>
              <a:rPr dirty="0" sz="1100" spc="5">
                <a:latin typeface="Trebuchet MS"/>
                <a:cs typeface="Trebuchet MS"/>
              </a:rPr>
              <a:t>condizioni </a:t>
            </a:r>
            <a:r>
              <a:rPr dirty="0" sz="1100" spc="-10">
                <a:latin typeface="Trebuchet MS"/>
                <a:cs typeface="Trebuchet MS"/>
              </a:rPr>
              <a:t>minime </a:t>
            </a:r>
            <a:r>
              <a:rPr dirty="0" sz="1100" spc="-5">
                <a:latin typeface="Trebuchet MS"/>
                <a:cs typeface="Trebuchet MS"/>
              </a:rPr>
              <a:t>di  </a:t>
            </a:r>
            <a:r>
              <a:rPr dirty="0" sz="1100" spc="-55">
                <a:latin typeface="Trebuchet MS"/>
                <a:cs typeface="Trebuchet MS"/>
              </a:rPr>
              <a:t>vita. </a:t>
            </a:r>
            <a:r>
              <a:rPr dirty="0" sz="1100" spc="-10">
                <a:latin typeface="Trebuchet MS"/>
                <a:cs typeface="Trebuchet MS"/>
              </a:rPr>
              <a:t>Il </a:t>
            </a:r>
            <a:r>
              <a:rPr dirty="0" sz="1100" spc="-20">
                <a:latin typeface="Trebuchet MS"/>
                <a:cs typeface="Trebuchet MS"/>
              </a:rPr>
              <a:t>fenomeno </a:t>
            </a:r>
            <a:r>
              <a:rPr dirty="0" sz="1100" spc="-30">
                <a:latin typeface="Trebuchet MS"/>
                <a:cs typeface="Trebuchet MS"/>
              </a:rPr>
              <a:t>delle </a:t>
            </a:r>
            <a:r>
              <a:rPr dirty="0" sz="1100" spc="-10">
                <a:latin typeface="Trebuchet MS"/>
                <a:cs typeface="Trebuchet MS"/>
              </a:rPr>
              <a:t>migrazioni </a:t>
            </a:r>
            <a:r>
              <a:rPr dirty="0" sz="1100" spc="10">
                <a:latin typeface="Trebuchet MS"/>
                <a:cs typeface="Trebuchet MS"/>
              </a:rPr>
              <a:t>non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30">
                <a:latin typeface="Trebuchet MS"/>
                <a:cs typeface="Trebuchet MS"/>
              </a:rPr>
              <a:t>passeggero, </a:t>
            </a:r>
            <a:r>
              <a:rPr dirty="0" sz="1100" spc="-60">
                <a:latin typeface="Trebuchet MS"/>
                <a:cs typeface="Trebuchet MS"/>
              </a:rPr>
              <a:t>sta </a:t>
            </a:r>
            <a:r>
              <a:rPr dirty="0" sz="1100" spc="-15">
                <a:latin typeface="Trebuchet MS"/>
                <a:cs typeface="Trebuchet MS"/>
              </a:rPr>
              <a:t>ridisegnando  </a:t>
            </a:r>
            <a:r>
              <a:rPr dirty="0" sz="1100" spc="-25">
                <a:latin typeface="Trebuchet MS"/>
                <a:cs typeface="Trebuchet MS"/>
              </a:rPr>
              <a:t>l’equilibrio del</a:t>
            </a:r>
            <a:r>
              <a:rPr dirty="0" sz="1100" spc="-4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mondo.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100" spc="-50" b="1">
                <a:latin typeface="Trebuchet MS"/>
                <a:cs typeface="Trebuchet MS"/>
              </a:rPr>
              <a:t>La </a:t>
            </a:r>
            <a:r>
              <a:rPr dirty="0" sz="1100" spc="-30" b="1">
                <a:latin typeface="Trebuchet MS"/>
                <a:cs typeface="Trebuchet MS"/>
              </a:rPr>
              <a:t>mobilità</a:t>
            </a:r>
            <a:r>
              <a:rPr dirty="0" sz="1100" spc="-15" b="1">
                <a:latin typeface="Trebuchet MS"/>
                <a:cs typeface="Trebuchet MS"/>
              </a:rPr>
              <a:t> </a:t>
            </a:r>
            <a:r>
              <a:rPr dirty="0" sz="1100" spc="-40" b="1">
                <a:latin typeface="Trebuchet MS"/>
                <a:cs typeface="Trebuchet MS"/>
              </a:rPr>
              <a:t>umana</a:t>
            </a:r>
            <a:endParaRPr sz="1100">
              <a:latin typeface="Trebuchet MS"/>
              <a:cs typeface="Trebuchet MS"/>
            </a:endParaRPr>
          </a:p>
          <a:p>
            <a:pPr algn="just" marL="241300" marR="10795" indent="-228600">
              <a:lnSpc>
                <a:spcPct val="118100"/>
              </a:lnSpc>
              <a:spcBef>
                <a:spcPts val="795"/>
              </a:spcBef>
              <a:buAutoNum type="arabicPeriod" startAt="10"/>
              <a:tabLst>
                <a:tab pos="241300" algn="l"/>
              </a:tabLst>
            </a:pPr>
            <a:r>
              <a:rPr dirty="0" sz="1100" spc="5">
                <a:latin typeface="Trebuchet MS"/>
                <a:cs typeface="Trebuchet MS"/>
              </a:rPr>
              <a:t>“Ogni </a:t>
            </a:r>
            <a:r>
              <a:rPr dirty="0" sz="1100" spc="-15">
                <a:latin typeface="Trebuchet MS"/>
                <a:cs typeface="Trebuchet MS"/>
              </a:rPr>
              <a:t>individuo </a:t>
            </a:r>
            <a:r>
              <a:rPr dirty="0" sz="1100" spc="-20">
                <a:latin typeface="Trebuchet MS"/>
                <a:cs typeface="Trebuchet MS"/>
              </a:rPr>
              <a:t>ha </a:t>
            </a:r>
            <a:r>
              <a:rPr dirty="0" sz="1100" spc="-60">
                <a:latin typeface="Trebuchet MS"/>
                <a:cs typeface="Trebuchet MS"/>
              </a:rPr>
              <a:t>diritto </a:t>
            </a:r>
            <a:r>
              <a:rPr dirty="0" sz="1100" spc="-35">
                <a:latin typeface="Trebuchet MS"/>
                <a:cs typeface="Trebuchet MS"/>
              </a:rPr>
              <a:t>alla </a:t>
            </a:r>
            <a:r>
              <a:rPr dirty="0" sz="1100" spc="-60">
                <a:latin typeface="Trebuchet MS"/>
                <a:cs typeface="Trebuchet MS"/>
              </a:rPr>
              <a:t>libertà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movimento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5">
                <a:latin typeface="Trebuchet MS"/>
                <a:cs typeface="Trebuchet MS"/>
              </a:rPr>
              <a:t>residenza  </a:t>
            </a:r>
            <a:r>
              <a:rPr dirty="0" sz="1100" spc="-55">
                <a:latin typeface="Trebuchet MS"/>
                <a:cs typeface="Trebuchet MS"/>
              </a:rPr>
              <a:t>entro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25">
                <a:latin typeface="Trebuchet MS"/>
                <a:cs typeface="Trebuchet MS"/>
              </a:rPr>
              <a:t>confini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10">
                <a:latin typeface="Trebuchet MS"/>
                <a:cs typeface="Trebuchet MS"/>
              </a:rPr>
              <a:t>ogni </a:t>
            </a:r>
            <a:r>
              <a:rPr dirty="0" sz="1100" spc="-80">
                <a:latin typeface="Trebuchet MS"/>
                <a:cs typeface="Trebuchet MS"/>
              </a:rPr>
              <a:t>stato, </a:t>
            </a:r>
            <a:r>
              <a:rPr dirty="0" sz="1100" spc="-20">
                <a:latin typeface="Trebuchet MS"/>
                <a:cs typeface="Trebuchet MS"/>
              </a:rPr>
              <a:t>ma ha </a:t>
            </a:r>
            <a:r>
              <a:rPr dirty="0" sz="1100" spc="-30">
                <a:latin typeface="Trebuchet MS"/>
                <a:cs typeface="Trebuchet MS"/>
              </a:rPr>
              <a:t>anche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60">
                <a:latin typeface="Trebuchet MS"/>
                <a:cs typeface="Trebuchet MS"/>
              </a:rPr>
              <a:t>diritto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lasciare </a:t>
            </a:r>
            <a:r>
              <a:rPr dirty="0" sz="1100" spc="-30">
                <a:latin typeface="Trebuchet MS"/>
                <a:cs typeface="Trebuchet MS"/>
              </a:rPr>
              <a:t>qualsiasi  </a:t>
            </a:r>
            <a:r>
              <a:rPr dirty="0" sz="1100" spc="-55">
                <a:latin typeface="Trebuchet MS"/>
                <a:cs typeface="Trebuchet MS"/>
              </a:rPr>
              <a:t>paese, </a:t>
            </a:r>
            <a:r>
              <a:rPr dirty="0" sz="1100" spc="-15">
                <a:latin typeface="Trebuchet MS"/>
                <a:cs typeface="Trebuchet MS"/>
              </a:rPr>
              <a:t>incluso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30">
                <a:latin typeface="Trebuchet MS"/>
                <a:cs typeface="Trebuchet MS"/>
              </a:rPr>
              <a:t>proprio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ritornarci” </a:t>
            </a:r>
            <a:r>
              <a:rPr dirty="0" sz="1100" spc="-30">
                <a:latin typeface="Trebuchet MS"/>
                <a:cs typeface="Trebuchet MS"/>
              </a:rPr>
              <a:t>(</a:t>
            </a:r>
            <a:r>
              <a:rPr dirty="0" sz="1100" spc="-30" i="1">
                <a:latin typeface="Arial"/>
                <a:cs typeface="Arial"/>
              </a:rPr>
              <a:t>Art. </a:t>
            </a:r>
            <a:r>
              <a:rPr dirty="0" sz="1100" spc="-10" i="1">
                <a:latin typeface="Arial"/>
                <a:cs typeface="Arial"/>
              </a:rPr>
              <a:t>13, </a:t>
            </a:r>
            <a:r>
              <a:rPr dirty="0" sz="1100" spc="-25" i="1">
                <a:latin typeface="Arial"/>
                <a:cs typeface="Arial"/>
              </a:rPr>
              <a:t>Dichiarazione  </a:t>
            </a:r>
            <a:r>
              <a:rPr dirty="0" sz="1100" spc="-45" i="1">
                <a:latin typeface="Arial"/>
                <a:cs typeface="Arial"/>
              </a:rPr>
              <a:t>universale </a:t>
            </a:r>
            <a:r>
              <a:rPr dirty="0" sz="1100" spc="-20" i="1">
                <a:latin typeface="Arial"/>
                <a:cs typeface="Arial"/>
              </a:rPr>
              <a:t>dei </a:t>
            </a:r>
            <a:r>
              <a:rPr dirty="0" sz="1100" i="1">
                <a:latin typeface="Arial"/>
                <a:cs typeface="Arial"/>
              </a:rPr>
              <a:t>diritti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50" i="1">
                <a:latin typeface="Arial"/>
                <a:cs typeface="Arial"/>
              </a:rPr>
              <a:t>umani</a:t>
            </a:r>
            <a:r>
              <a:rPr dirty="0" sz="1100" spc="-50">
                <a:latin typeface="Trebuchet MS"/>
                <a:cs typeface="Trebuchet MS"/>
              </a:rPr>
              <a:t>).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10"/>
              <a:tabLst>
                <a:tab pos="241300" algn="l"/>
              </a:tabLst>
            </a:pPr>
            <a:r>
              <a:rPr dirty="0" sz="1100" spc="-40">
                <a:latin typeface="Trebuchet MS"/>
                <a:cs typeface="Trebuchet MS"/>
              </a:rPr>
              <a:t>Le </a:t>
            </a:r>
            <a:r>
              <a:rPr dirty="0" sz="1100" spc="-20">
                <a:latin typeface="Trebuchet MS"/>
                <a:cs typeface="Trebuchet MS"/>
              </a:rPr>
              <a:t>migrazioni </a:t>
            </a:r>
            <a:r>
              <a:rPr dirty="0" sz="1100" spc="-35">
                <a:latin typeface="Trebuchet MS"/>
                <a:cs typeface="Trebuchet MS"/>
              </a:rPr>
              <a:t>costituiscono </a:t>
            </a:r>
            <a:r>
              <a:rPr dirty="0" sz="1100" spc="-10">
                <a:latin typeface="Trebuchet MS"/>
                <a:cs typeface="Trebuchet MS"/>
              </a:rPr>
              <a:t>oggi </a:t>
            </a:r>
            <a:r>
              <a:rPr dirty="0" sz="1100" spc="-50">
                <a:latin typeface="Trebuchet MS"/>
                <a:cs typeface="Trebuchet MS"/>
              </a:rPr>
              <a:t>un’importante </a:t>
            </a:r>
            <a:r>
              <a:rPr dirty="0" sz="1100" spc="-30">
                <a:latin typeface="Trebuchet MS"/>
                <a:cs typeface="Trebuchet MS"/>
              </a:rPr>
              <a:t>componente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5">
                <a:latin typeface="Trebuchet MS"/>
                <a:cs typeface="Trebuchet MS"/>
              </a:rPr>
              <a:t>quella  </a:t>
            </a:r>
            <a:r>
              <a:rPr dirty="0" sz="1100" spc="-40">
                <a:latin typeface="Trebuchet MS"/>
                <a:cs typeface="Trebuchet MS"/>
              </a:rPr>
              <a:t>interdipendenza </a:t>
            </a:r>
            <a:r>
              <a:rPr dirty="0" sz="1100" spc="-55">
                <a:latin typeface="Trebuchet MS"/>
                <a:cs typeface="Trebuchet MS"/>
              </a:rPr>
              <a:t>crescente </a:t>
            </a:r>
            <a:r>
              <a:rPr dirty="0" sz="1100" spc="-80">
                <a:latin typeface="Trebuchet MS"/>
                <a:cs typeface="Trebuchet MS"/>
              </a:rPr>
              <a:t>fra </a:t>
            </a:r>
            <a:r>
              <a:rPr dirty="0" sz="1100" spc="-20">
                <a:latin typeface="Trebuchet MS"/>
                <a:cs typeface="Trebuchet MS"/>
              </a:rPr>
              <a:t>gli </a:t>
            </a:r>
            <a:r>
              <a:rPr dirty="0" sz="1100" spc="-30">
                <a:latin typeface="Trebuchet MS"/>
                <a:cs typeface="Trebuchet MS"/>
              </a:rPr>
              <a:t>Stati-Nazione che concorre a </a:t>
            </a:r>
            <a:r>
              <a:rPr dirty="0" sz="1100" spc="-50">
                <a:latin typeface="Trebuchet MS"/>
                <a:cs typeface="Trebuchet MS"/>
              </a:rPr>
              <a:t>definire  </a:t>
            </a:r>
            <a:r>
              <a:rPr dirty="0" sz="1100" spc="-55">
                <a:latin typeface="Trebuchet MS"/>
                <a:cs typeface="Trebuchet MS"/>
              </a:rPr>
              <a:t>l’evento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25">
                <a:latin typeface="Trebuchet MS"/>
                <a:cs typeface="Trebuchet MS"/>
              </a:rPr>
              <a:t>globalizzazione, </a:t>
            </a:r>
            <a:r>
              <a:rPr dirty="0" sz="1100" spc="-35">
                <a:latin typeface="Trebuchet MS"/>
                <a:cs typeface="Trebuchet MS"/>
              </a:rPr>
              <a:t>la </a:t>
            </a:r>
            <a:r>
              <a:rPr dirty="0" sz="1100" spc="-30">
                <a:latin typeface="Trebuchet MS"/>
                <a:cs typeface="Trebuchet MS"/>
              </a:rPr>
              <a:t>quale </a:t>
            </a:r>
            <a:r>
              <a:rPr dirty="0" sz="1100" spc="-20">
                <a:latin typeface="Trebuchet MS"/>
                <a:cs typeface="Trebuchet MS"/>
              </a:rPr>
              <a:t>ha </a:t>
            </a:r>
            <a:r>
              <a:rPr dirty="0" sz="1100" spc="-55">
                <a:latin typeface="Trebuchet MS"/>
                <a:cs typeface="Trebuchet MS"/>
              </a:rPr>
              <a:t>aperto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55">
                <a:latin typeface="Trebuchet MS"/>
                <a:cs typeface="Trebuchet MS"/>
              </a:rPr>
              <a:t>mercati </a:t>
            </a:r>
            <a:r>
              <a:rPr dirty="0" sz="1100" spc="-20">
                <a:latin typeface="Trebuchet MS"/>
                <a:cs typeface="Trebuchet MS"/>
              </a:rPr>
              <a:t>ma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50">
                <a:latin typeface="Trebuchet MS"/>
                <a:cs typeface="Trebuchet MS"/>
              </a:rPr>
              <a:t>le  </a:t>
            </a:r>
            <a:r>
              <a:rPr dirty="0" sz="1100" spc="-25">
                <a:latin typeface="Trebuchet MS"/>
                <a:cs typeface="Trebuchet MS"/>
              </a:rPr>
              <a:t>frontiere, </a:t>
            </a:r>
            <a:r>
              <a:rPr dirty="0" sz="1100" spc="5">
                <a:latin typeface="Trebuchet MS"/>
                <a:cs typeface="Trebuchet MS"/>
              </a:rPr>
              <a:t>ha </a:t>
            </a:r>
            <a:r>
              <a:rPr dirty="0" sz="1100" spc="-20">
                <a:latin typeface="Trebuchet MS"/>
                <a:cs typeface="Trebuchet MS"/>
              </a:rPr>
              <a:t>abbattuto</a:t>
            </a:r>
            <a:r>
              <a:rPr dirty="0" sz="1100" spc="29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20">
                <a:latin typeface="Trebuchet MS"/>
                <a:cs typeface="Trebuchet MS"/>
              </a:rPr>
              <a:t>confini </a:t>
            </a:r>
            <a:r>
              <a:rPr dirty="0" sz="1100" spc="-15">
                <a:latin typeface="Trebuchet MS"/>
                <a:cs typeface="Trebuchet MS"/>
              </a:rPr>
              <a:t>per </a:t>
            </a:r>
            <a:r>
              <a:rPr dirty="0" sz="1100" spc="-10">
                <a:latin typeface="Trebuchet MS"/>
                <a:cs typeface="Trebuchet MS"/>
              </a:rPr>
              <a:t>la </a:t>
            </a:r>
            <a:r>
              <a:rPr dirty="0" sz="1100" spc="-5">
                <a:latin typeface="Trebuchet MS"/>
                <a:cs typeface="Trebuchet MS"/>
              </a:rPr>
              <a:t>libera </a:t>
            </a:r>
            <a:r>
              <a:rPr dirty="0" sz="1100" spc="25">
                <a:latin typeface="Trebuchet MS"/>
                <a:cs typeface="Trebuchet MS"/>
              </a:rPr>
              <a:t>circolazione  </a:t>
            </a:r>
            <a:r>
              <a:rPr dirty="0" sz="1100" spc="-35">
                <a:latin typeface="Trebuchet MS"/>
                <a:cs typeface="Trebuchet MS"/>
              </a:rPr>
              <a:t>dell’informazione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0">
                <a:latin typeface="Trebuchet MS"/>
                <a:cs typeface="Trebuchet MS"/>
              </a:rPr>
              <a:t>dei </a:t>
            </a:r>
            <a:r>
              <a:rPr dirty="0" sz="1100" spc="-50">
                <a:latin typeface="Trebuchet MS"/>
                <a:cs typeface="Trebuchet MS"/>
              </a:rPr>
              <a:t>capitali, </a:t>
            </a:r>
            <a:r>
              <a:rPr dirty="0" sz="1100" spc="-20">
                <a:latin typeface="Trebuchet MS"/>
                <a:cs typeface="Trebuchet MS"/>
              </a:rPr>
              <a:t>ma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35">
                <a:latin typeface="Trebuchet MS"/>
                <a:cs typeface="Trebuchet MS"/>
              </a:rPr>
              <a:t>nella </a:t>
            </a:r>
            <a:r>
              <a:rPr dirty="0" sz="1100" spc="-60">
                <a:latin typeface="Trebuchet MS"/>
                <a:cs typeface="Trebuchet MS"/>
              </a:rPr>
              <a:t>stessa </a:t>
            </a:r>
            <a:r>
              <a:rPr dirty="0" sz="1100" spc="-35">
                <a:latin typeface="Trebuchet MS"/>
                <a:cs typeface="Trebuchet MS"/>
              </a:rPr>
              <a:t>misura </a:t>
            </a:r>
            <a:r>
              <a:rPr dirty="0" sz="1100" spc="-30">
                <a:latin typeface="Trebuchet MS"/>
                <a:cs typeface="Trebuchet MS"/>
              </a:rPr>
              <a:t>quelli </a:t>
            </a:r>
            <a:r>
              <a:rPr dirty="0" sz="1100" spc="-55">
                <a:latin typeface="Trebuchet MS"/>
                <a:cs typeface="Trebuchet MS"/>
              </a:rPr>
              <a:t>per  </a:t>
            </a:r>
            <a:r>
              <a:rPr dirty="0" sz="1100" spc="-35">
                <a:latin typeface="Trebuchet MS"/>
                <a:cs typeface="Trebuchet MS"/>
              </a:rPr>
              <a:t>la </a:t>
            </a:r>
            <a:r>
              <a:rPr dirty="0" sz="1100" spc="-45">
                <a:latin typeface="Trebuchet MS"/>
                <a:cs typeface="Trebuchet MS"/>
              </a:rPr>
              <a:t>libera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circolazione </a:t>
            </a:r>
            <a:r>
              <a:rPr dirty="0" sz="1100" spc="-40">
                <a:latin typeface="Trebuchet MS"/>
                <a:cs typeface="Trebuchet MS"/>
              </a:rPr>
              <a:t>delle </a:t>
            </a:r>
            <a:r>
              <a:rPr dirty="0" sz="1100" spc="-45">
                <a:latin typeface="Trebuchet MS"/>
                <a:cs typeface="Trebuchet MS"/>
              </a:rPr>
              <a:t>persone.  </a:t>
            </a:r>
            <a:r>
              <a:rPr dirty="0" sz="1100">
                <a:latin typeface="Trebuchet MS"/>
                <a:cs typeface="Trebuchet MS"/>
              </a:rPr>
              <a:t>Nessuno </a:t>
            </a:r>
            <a:r>
              <a:rPr dirty="0" sz="1100" spc="-65">
                <a:latin typeface="Trebuchet MS"/>
                <a:cs typeface="Trebuchet MS"/>
              </a:rPr>
              <a:t>Stato </a:t>
            </a:r>
            <a:r>
              <a:rPr dirty="0" sz="1100" spc="-40">
                <a:latin typeface="Trebuchet MS"/>
                <a:cs typeface="Trebuchet MS"/>
              </a:rPr>
              <a:t>sfugge </a:t>
            </a:r>
            <a:r>
              <a:rPr dirty="0" sz="1100" spc="-45">
                <a:latin typeface="Trebuchet MS"/>
                <a:cs typeface="Trebuchet MS"/>
              </a:rPr>
              <a:t>alle  </a:t>
            </a:r>
            <a:r>
              <a:rPr dirty="0" sz="1100" spc="-25">
                <a:latin typeface="Trebuchet MS"/>
                <a:cs typeface="Trebuchet MS"/>
              </a:rPr>
              <a:t>conseguenze </a:t>
            </a:r>
            <a:r>
              <a:rPr dirty="0" sz="1100" spc="-15">
                <a:latin typeface="Trebuchet MS"/>
                <a:cs typeface="Trebuchet MS"/>
              </a:rPr>
              <a:t>di una </a:t>
            </a:r>
            <a:r>
              <a:rPr dirty="0" sz="1100" spc="-30">
                <a:latin typeface="Trebuchet MS"/>
                <a:cs typeface="Trebuchet MS"/>
              </a:rPr>
              <a:t>qualche </a:t>
            </a:r>
            <a:r>
              <a:rPr dirty="0" sz="1100" spc="-50">
                <a:latin typeface="Trebuchet MS"/>
                <a:cs typeface="Trebuchet MS"/>
              </a:rPr>
              <a:t>forma </a:t>
            </a:r>
            <a:r>
              <a:rPr dirty="0" sz="1100" spc="-15">
                <a:latin typeface="Trebuchet MS"/>
                <a:cs typeface="Trebuchet MS"/>
              </a:rPr>
              <a:t>di</a:t>
            </a:r>
            <a:r>
              <a:rPr dirty="0" sz="1100" spc="-16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migrazione.</a:t>
            </a:r>
            <a:endParaRPr sz="1100">
              <a:latin typeface="Trebuchet MS"/>
              <a:cs typeface="Trebuchet MS"/>
            </a:endParaRPr>
          </a:p>
          <a:p>
            <a:pPr algn="just" marL="241300" marR="10160" indent="-228600">
              <a:lnSpc>
                <a:spcPct val="117800"/>
              </a:lnSpc>
              <a:spcBef>
                <a:spcPts val="800"/>
              </a:spcBef>
              <a:buAutoNum type="arabicPeriod" startAt="10"/>
              <a:tabLst>
                <a:tab pos="241300" algn="l"/>
              </a:tabLst>
            </a:pPr>
            <a:r>
              <a:rPr dirty="0" sz="1100" spc="-5">
                <a:latin typeface="Trebuchet MS"/>
                <a:cs typeface="Trebuchet MS"/>
              </a:rPr>
              <a:t>In </a:t>
            </a:r>
            <a:r>
              <a:rPr dirty="0" sz="1100" spc="-50">
                <a:latin typeface="Trebuchet MS"/>
                <a:cs typeface="Trebuchet MS"/>
              </a:rPr>
              <a:t>questi </a:t>
            </a:r>
            <a:r>
              <a:rPr dirty="0" sz="1100" spc="-40">
                <a:latin typeface="Trebuchet MS"/>
                <a:cs typeface="Trebuchet MS"/>
              </a:rPr>
              <a:t>ultimi </a:t>
            </a:r>
            <a:r>
              <a:rPr dirty="0" sz="1100" spc="-25">
                <a:latin typeface="Trebuchet MS"/>
                <a:cs typeface="Trebuchet MS"/>
              </a:rPr>
              <a:t>decenni </a:t>
            </a:r>
            <a:r>
              <a:rPr dirty="0" sz="1100" spc="-70">
                <a:latin typeface="Trebuchet MS"/>
                <a:cs typeface="Trebuchet MS"/>
              </a:rPr>
              <a:t>tale </a:t>
            </a:r>
            <a:r>
              <a:rPr dirty="0" sz="1100" spc="-30">
                <a:latin typeface="Trebuchet MS"/>
                <a:cs typeface="Trebuchet MS"/>
              </a:rPr>
              <a:t>fenomeno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55">
                <a:latin typeface="Trebuchet MS"/>
                <a:cs typeface="Trebuchet MS"/>
              </a:rPr>
              <a:t>diventato </a:t>
            </a:r>
            <a:r>
              <a:rPr dirty="0" sz="1100" spc="-70">
                <a:latin typeface="Trebuchet MS"/>
                <a:cs typeface="Trebuchet MS"/>
              </a:rPr>
              <a:t>strutturale </a:t>
            </a:r>
            <a:r>
              <a:rPr dirty="0" sz="1100" spc="-40">
                <a:latin typeface="Trebuchet MS"/>
                <a:cs typeface="Trebuchet MS"/>
              </a:rPr>
              <a:t>della  </a:t>
            </a:r>
            <a:r>
              <a:rPr dirty="0" sz="1100" spc="-45">
                <a:latin typeface="Trebuchet MS"/>
                <a:cs typeface="Trebuchet MS"/>
              </a:rPr>
              <a:t>società contemporanea, </a:t>
            </a:r>
            <a:r>
              <a:rPr dirty="0" sz="1100" spc="-40">
                <a:latin typeface="Trebuchet MS"/>
                <a:cs typeface="Trebuchet MS"/>
              </a:rPr>
              <a:t>costituendo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40">
                <a:latin typeface="Trebuchet MS"/>
                <a:cs typeface="Trebuchet MS"/>
              </a:rPr>
              <a:t>delle </a:t>
            </a:r>
            <a:r>
              <a:rPr dirty="0" sz="1100" spc="-50">
                <a:latin typeface="Trebuchet MS"/>
                <a:cs typeface="Trebuchet MS"/>
              </a:rPr>
              <a:t>sfide </a:t>
            </a:r>
            <a:r>
              <a:rPr dirty="0" sz="1100" spc="-15">
                <a:latin typeface="Trebuchet MS"/>
                <a:cs typeface="Trebuchet MS"/>
              </a:rPr>
              <a:t>meno </a:t>
            </a:r>
            <a:r>
              <a:rPr dirty="0" sz="1100" spc="-50">
                <a:latin typeface="Trebuchet MS"/>
                <a:cs typeface="Trebuchet MS"/>
              </a:rPr>
              <a:t>facile per </a:t>
            </a:r>
            <a:r>
              <a:rPr dirty="0" sz="1100" spc="-30">
                <a:latin typeface="Trebuchet MS"/>
                <a:cs typeface="Trebuchet MS"/>
              </a:rPr>
              <a:t>il  </a:t>
            </a:r>
            <a:r>
              <a:rPr dirty="0" sz="1100" spc="-40">
                <a:latin typeface="Trebuchet MS"/>
                <a:cs typeface="Trebuchet MS"/>
              </a:rPr>
              <a:t>legame </a:t>
            </a:r>
            <a:r>
              <a:rPr dirty="0" sz="1100">
                <a:latin typeface="Trebuchet MS"/>
                <a:cs typeface="Trebuchet MS"/>
              </a:rPr>
              <a:t>con </a:t>
            </a:r>
            <a:r>
              <a:rPr dirty="0" sz="1100" spc="-35">
                <a:latin typeface="Trebuchet MS"/>
                <a:cs typeface="Trebuchet MS"/>
              </a:rPr>
              <a:t>la </a:t>
            </a:r>
            <a:r>
              <a:rPr dirty="0" sz="1100" spc="-70">
                <a:latin typeface="Trebuchet MS"/>
                <a:cs typeface="Trebuchet MS"/>
              </a:rPr>
              <a:t>sfera </a:t>
            </a:r>
            <a:r>
              <a:rPr dirty="0" sz="1100" spc="-30">
                <a:latin typeface="Trebuchet MS"/>
                <a:cs typeface="Trebuchet MS"/>
              </a:rPr>
              <a:t>economica, </a:t>
            </a:r>
            <a:r>
              <a:rPr dirty="0" sz="1100" spc="-40">
                <a:latin typeface="Trebuchet MS"/>
                <a:cs typeface="Trebuchet MS"/>
              </a:rPr>
              <a:t>sociale, </a:t>
            </a:r>
            <a:r>
              <a:rPr dirty="0" sz="1100" spc="-45">
                <a:latin typeface="Trebuchet MS"/>
                <a:cs typeface="Trebuchet MS"/>
              </a:rPr>
              <a:t>politica, </a:t>
            </a:r>
            <a:r>
              <a:rPr dirty="0" sz="1100" spc="-50">
                <a:latin typeface="Trebuchet MS"/>
                <a:cs typeface="Trebuchet MS"/>
              </a:rPr>
              <a:t>culturale e </a:t>
            </a:r>
            <a:r>
              <a:rPr dirty="0" sz="1100" spc="-45">
                <a:latin typeface="Trebuchet MS"/>
                <a:cs typeface="Trebuchet MS"/>
              </a:rPr>
              <a:t>religiosa.  </a:t>
            </a:r>
            <a:r>
              <a:rPr dirty="0" sz="1100" spc="-5">
                <a:latin typeface="Trebuchet MS"/>
                <a:cs typeface="Trebuchet MS"/>
              </a:rPr>
              <a:t>Lo </a:t>
            </a:r>
            <a:r>
              <a:rPr dirty="0" sz="1100" spc="-45">
                <a:latin typeface="Trebuchet MS"/>
                <a:cs typeface="Trebuchet MS"/>
              </a:rPr>
              <a:t>spostamento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>
                <a:latin typeface="Trebuchet MS"/>
                <a:cs typeface="Trebuchet MS"/>
              </a:rPr>
              <a:t>un </a:t>
            </a:r>
            <a:r>
              <a:rPr dirty="0" sz="1100" spc="-25">
                <a:latin typeface="Trebuchet MS"/>
                <a:cs typeface="Trebuchet MS"/>
              </a:rPr>
              <a:t>numero </a:t>
            </a:r>
            <a:r>
              <a:rPr dirty="0" sz="1100" spc="-55">
                <a:latin typeface="Trebuchet MS"/>
                <a:cs typeface="Trebuchet MS"/>
              </a:rPr>
              <a:t>crescente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5">
                <a:latin typeface="Trebuchet MS"/>
                <a:cs typeface="Trebuchet MS"/>
              </a:rPr>
              <a:t>persone </a:t>
            </a:r>
            <a:r>
              <a:rPr dirty="0" sz="1100" spc="-25">
                <a:latin typeface="Trebuchet MS"/>
                <a:cs typeface="Trebuchet MS"/>
              </a:rPr>
              <a:t>provoca</a:t>
            </a:r>
            <a:r>
              <a:rPr dirty="0" sz="1100" spc="60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importanti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62646"/>
            <a:ext cx="342900" cy="669290"/>
            <a:chOff x="0" y="862646"/>
            <a:chExt cx="342900" cy="669290"/>
          </a:xfrm>
        </p:grpSpPr>
        <p:sp>
          <p:nvSpPr>
            <p:cNvPr id="4" name="object 4"/>
            <p:cNvSpPr/>
            <p:nvPr/>
          </p:nvSpPr>
          <p:spPr>
            <a:xfrm>
              <a:off x="0" y="862646"/>
              <a:ext cx="342900" cy="669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927091"/>
              <a:ext cx="266065" cy="515620"/>
            </a:xfrm>
            <a:custGeom>
              <a:avLst/>
              <a:gdLst/>
              <a:ahLst/>
              <a:cxnLst/>
              <a:rect l="l" t="t" r="r" b="b"/>
              <a:pathLst>
                <a:path w="266065" h="515619">
                  <a:moveTo>
                    <a:pt x="22729" y="0"/>
                  </a:moveTo>
                  <a:lnTo>
                    <a:pt x="0" y="0"/>
                  </a:lnTo>
                  <a:lnTo>
                    <a:pt x="0" y="515014"/>
                  </a:lnTo>
                  <a:lnTo>
                    <a:pt x="22729" y="515014"/>
                  </a:lnTo>
                  <a:lnTo>
                    <a:pt x="67655" y="507538"/>
                  </a:lnTo>
                  <a:lnTo>
                    <a:pt x="110983" y="492586"/>
                  </a:lnTo>
                  <a:lnTo>
                    <a:pt x="151648" y="470158"/>
                  </a:lnTo>
                  <a:lnTo>
                    <a:pt x="188584" y="440253"/>
                  </a:lnTo>
                  <a:lnTo>
                    <a:pt x="219444" y="404461"/>
                  </a:lnTo>
                  <a:lnTo>
                    <a:pt x="242589" y="365055"/>
                  </a:lnTo>
                  <a:lnTo>
                    <a:pt x="258019" y="323068"/>
                  </a:lnTo>
                  <a:lnTo>
                    <a:pt x="265734" y="279533"/>
                  </a:lnTo>
                  <a:lnTo>
                    <a:pt x="265734" y="235481"/>
                  </a:lnTo>
                  <a:lnTo>
                    <a:pt x="258019" y="191946"/>
                  </a:lnTo>
                  <a:lnTo>
                    <a:pt x="242589" y="149959"/>
                  </a:lnTo>
                  <a:lnTo>
                    <a:pt x="219444" y="110553"/>
                  </a:lnTo>
                  <a:lnTo>
                    <a:pt x="188584" y="74760"/>
                  </a:lnTo>
                  <a:lnTo>
                    <a:pt x="151648" y="44856"/>
                  </a:lnTo>
                  <a:lnTo>
                    <a:pt x="110983" y="22428"/>
                  </a:lnTo>
                  <a:lnTo>
                    <a:pt x="67655" y="7476"/>
                  </a:lnTo>
                  <a:lnTo>
                    <a:pt x="22729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42900" y="1189367"/>
            <a:ext cx="1878926" cy="24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44500" y="399185"/>
            <a:ext cx="4446270" cy="5975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6350">
              <a:lnSpc>
                <a:spcPct val="117800"/>
              </a:lnSpc>
              <a:spcBef>
                <a:spcPts val="100"/>
              </a:spcBef>
            </a:pPr>
            <a:r>
              <a:rPr dirty="0" sz="1100" spc="-35">
                <a:latin typeface="Trebuchet MS"/>
                <a:cs typeface="Trebuchet MS"/>
              </a:rPr>
              <a:t>cambiamenti </a:t>
            </a:r>
            <a:r>
              <a:rPr dirty="0" sz="1100" spc="-30">
                <a:latin typeface="Trebuchet MS"/>
                <a:cs typeface="Trebuchet MS"/>
              </a:rPr>
              <a:t>a livello </a:t>
            </a:r>
            <a:r>
              <a:rPr dirty="0" sz="1100" spc="-35">
                <a:latin typeface="Trebuchet MS"/>
                <a:cs typeface="Trebuchet MS"/>
              </a:rPr>
              <a:t>mondiale, </a:t>
            </a:r>
            <a:r>
              <a:rPr dirty="0" sz="1100" spc="-30">
                <a:latin typeface="Trebuchet MS"/>
                <a:cs typeface="Trebuchet MS"/>
              </a:rPr>
              <a:t>sia nei </a:t>
            </a:r>
            <a:r>
              <a:rPr dirty="0" sz="1100" spc="-35">
                <a:latin typeface="Trebuchet MS"/>
                <a:cs typeface="Trebuchet MS"/>
              </a:rPr>
              <a:t>paesi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0">
                <a:latin typeface="Trebuchet MS"/>
                <a:cs typeface="Trebuchet MS"/>
              </a:rPr>
              <a:t>partenza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30">
                <a:latin typeface="Trebuchet MS"/>
                <a:cs typeface="Trebuchet MS"/>
              </a:rPr>
              <a:t>quelli  </a:t>
            </a:r>
            <a:r>
              <a:rPr dirty="0" sz="1100" spc="-15">
                <a:latin typeface="Trebuchet MS"/>
                <a:cs typeface="Trebuchet MS"/>
              </a:rPr>
              <a:t>di</a:t>
            </a:r>
            <a:r>
              <a:rPr dirty="0" sz="1100" spc="-55">
                <a:latin typeface="Trebuchet MS"/>
                <a:cs typeface="Trebuchet MS"/>
              </a:rPr>
              <a:t> arrivo.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13"/>
              <a:tabLst>
                <a:tab pos="241300" algn="l"/>
              </a:tabLst>
            </a:pPr>
            <a:r>
              <a:rPr dirty="0" sz="1100" spc="25">
                <a:latin typeface="Trebuchet MS"/>
                <a:cs typeface="Trebuchet MS"/>
              </a:rPr>
              <a:t>Ci </a:t>
            </a:r>
            <a:r>
              <a:rPr dirty="0" sz="1100" spc="-5">
                <a:latin typeface="Trebuchet MS"/>
                <a:cs typeface="Trebuchet MS"/>
              </a:rPr>
              <a:t>sono </a:t>
            </a:r>
            <a:r>
              <a:rPr dirty="0" sz="1100" spc="-40">
                <a:latin typeface="Trebuchet MS"/>
                <a:cs typeface="Trebuchet MS"/>
              </a:rPr>
              <a:t>diversi </a:t>
            </a:r>
            <a:r>
              <a:rPr dirty="0" sz="1100" spc="-50">
                <a:latin typeface="Trebuchet MS"/>
                <a:cs typeface="Trebuchet MS"/>
              </a:rPr>
              <a:t>tipi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20">
                <a:latin typeface="Trebuchet MS"/>
                <a:cs typeface="Trebuchet MS"/>
              </a:rPr>
              <a:t>migrazioni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migranti. </a:t>
            </a:r>
            <a:r>
              <a:rPr dirty="0" sz="1100" spc="-40">
                <a:latin typeface="Trebuchet MS"/>
                <a:cs typeface="Trebuchet MS"/>
              </a:rPr>
              <a:t>Le </a:t>
            </a:r>
            <a:r>
              <a:rPr dirty="0" sz="1100" spc="-30">
                <a:latin typeface="Trebuchet MS"/>
                <a:cs typeface="Trebuchet MS"/>
              </a:rPr>
              <a:t>cause </a:t>
            </a:r>
            <a:r>
              <a:rPr dirty="0" sz="1100" spc="-10">
                <a:latin typeface="Trebuchet MS"/>
                <a:cs typeface="Trebuchet MS"/>
              </a:rPr>
              <a:t>possono  </a:t>
            </a:r>
            <a:r>
              <a:rPr dirty="0" sz="1100" spc="-55">
                <a:latin typeface="Trebuchet MS"/>
                <a:cs typeface="Trebuchet MS"/>
              </a:rPr>
              <a:t>essere </a:t>
            </a:r>
            <a:r>
              <a:rPr dirty="0" sz="1100" spc="-45">
                <a:latin typeface="Trebuchet MS"/>
                <a:cs typeface="Trebuchet MS"/>
              </a:rPr>
              <a:t>molteplici: </a:t>
            </a:r>
            <a:r>
              <a:rPr dirty="0" sz="1100" spc="-30">
                <a:latin typeface="Trebuchet MS"/>
                <a:cs typeface="Trebuchet MS"/>
              </a:rPr>
              <a:t>economiche, </a:t>
            </a:r>
            <a:r>
              <a:rPr dirty="0" sz="1100" spc="-50">
                <a:latin typeface="Trebuchet MS"/>
                <a:cs typeface="Trebuchet MS"/>
              </a:rPr>
              <a:t>ambientali, umanitarie, </a:t>
            </a:r>
            <a:r>
              <a:rPr dirty="0" sz="1100" spc="-40">
                <a:latin typeface="Trebuchet MS"/>
                <a:cs typeface="Trebuchet MS"/>
              </a:rPr>
              <a:t>politiche </a:t>
            </a:r>
            <a:r>
              <a:rPr dirty="0" sz="1100" spc="-50">
                <a:latin typeface="Trebuchet MS"/>
                <a:cs typeface="Trebuchet MS"/>
              </a:rPr>
              <a:t>e  </a:t>
            </a:r>
            <a:r>
              <a:rPr dirty="0" sz="1100" spc="-45">
                <a:latin typeface="Trebuchet MS"/>
                <a:cs typeface="Trebuchet MS"/>
              </a:rPr>
              <a:t>religiose; </a:t>
            </a:r>
            <a:r>
              <a:rPr dirty="0" sz="1100" spc="-50">
                <a:latin typeface="Trebuchet MS"/>
                <a:cs typeface="Trebuchet MS"/>
              </a:rPr>
              <a:t>guerre e </a:t>
            </a:r>
            <a:r>
              <a:rPr dirty="0" sz="1100" spc="-30">
                <a:latin typeface="Trebuchet MS"/>
                <a:cs typeface="Trebuchet MS"/>
              </a:rPr>
              <a:t>genocidi, formazione </a:t>
            </a:r>
            <a:r>
              <a:rPr dirty="0" sz="1100" spc="-40">
                <a:latin typeface="Trebuchet MS"/>
                <a:cs typeface="Trebuchet MS"/>
              </a:rPr>
              <a:t>professionale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istruzione, </a:t>
            </a:r>
            <a:r>
              <a:rPr dirty="0" sz="1100" spc="-15">
                <a:latin typeface="Trebuchet MS"/>
                <a:cs typeface="Trebuchet MS"/>
              </a:rPr>
              <a:t>così  </a:t>
            </a:r>
            <a:r>
              <a:rPr dirty="0" sz="1100" spc="-20">
                <a:latin typeface="Trebuchet MS"/>
                <a:cs typeface="Trebuchet MS"/>
              </a:rPr>
              <a:t>come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50">
                <a:latin typeface="Trebuchet MS"/>
                <a:cs typeface="Trebuchet MS"/>
              </a:rPr>
              <a:t>sistema </a:t>
            </a:r>
            <a:r>
              <a:rPr dirty="0" sz="1100" spc="-55">
                <a:latin typeface="Trebuchet MS"/>
                <a:cs typeface="Trebuchet MS"/>
              </a:rPr>
              <a:t>corrotto </a:t>
            </a:r>
            <a:r>
              <a:rPr dirty="0" sz="1100" spc="-30">
                <a:latin typeface="Trebuchet MS"/>
                <a:cs typeface="Trebuchet MS"/>
              </a:rPr>
              <a:t>dei governi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20">
                <a:latin typeface="Trebuchet MS"/>
                <a:cs typeface="Trebuchet MS"/>
              </a:rPr>
              <a:t>capi </a:t>
            </a:r>
            <a:r>
              <a:rPr dirty="0" sz="1100" spc="-25">
                <a:latin typeface="Trebuchet MS"/>
                <a:cs typeface="Trebuchet MS"/>
              </a:rPr>
              <a:t>locali da dove </a:t>
            </a:r>
            <a:r>
              <a:rPr dirty="0" sz="1100" spc="-40">
                <a:latin typeface="Trebuchet MS"/>
                <a:cs typeface="Trebuchet MS"/>
              </a:rPr>
              <a:t>partono </a:t>
            </a:r>
            <a:r>
              <a:rPr dirty="0" sz="1100" spc="-10">
                <a:latin typeface="Trebuchet MS"/>
                <a:cs typeface="Trebuchet MS"/>
              </a:rPr>
              <a:t>i  </a:t>
            </a:r>
            <a:r>
              <a:rPr dirty="0" sz="1100" spc="-55">
                <a:latin typeface="Trebuchet MS"/>
                <a:cs typeface="Trebuchet MS"/>
              </a:rPr>
              <a:t>migranti. </a:t>
            </a:r>
            <a:r>
              <a:rPr dirty="0" sz="1100" spc="10">
                <a:latin typeface="Trebuchet MS"/>
                <a:cs typeface="Trebuchet MS"/>
              </a:rPr>
              <a:t>Milioni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5">
                <a:latin typeface="Trebuchet MS"/>
                <a:cs typeface="Trebuchet MS"/>
              </a:rPr>
              <a:t>persone </a:t>
            </a:r>
            <a:r>
              <a:rPr dirty="0" sz="1100" spc="-20">
                <a:latin typeface="Trebuchet MS"/>
                <a:cs typeface="Trebuchet MS"/>
              </a:rPr>
              <a:t>fuggono </a:t>
            </a:r>
            <a:r>
              <a:rPr dirty="0" sz="1100" spc="-25">
                <a:latin typeface="Trebuchet MS"/>
                <a:cs typeface="Trebuchet MS"/>
              </a:rPr>
              <a:t>da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40">
                <a:latin typeface="Trebuchet MS"/>
                <a:cs typeface="Trebuchet MS"/>
              </a:rPr>
              <a:t>miseria </a:t>
            </a:r>
            <a:r>
              <a:rPr dirty="0" sz="1100" spc="-55">
                <a:latin typeface="Trebuchet MS"/>
                <a:cs typeface="Trebuchet MS"/>
              </a:rPr>
              <a:t>indotta </a:t>
            </a:r>
            <a:r>
              <a:rPr dirty="0" sz="1100" spc="-40">
                <a:latin typeface="Trebuchet MS"/>
                <a:cs typeface="Trebuchet MS"/>
              </a:rPr>
              <a:t>dalle  politiche </a:t>
            </a:r>
            <a:r>
              <a:rPr dirty="0" sz="1100" spc="-20">
                <a:latin typeface="Trebuchet MS"/>
                <a:cs typeface="Trebuchet MS"/>
              </a:rPr>
              <a:t>economiche </a:t>
            </a:r>
            <a:r>
              <a:rPr dirty="0" sz="1100" spc="-30">
                <a:latin typeface="Trebuchet MS"/>
                <a:cs typeface="Trebuchet MS"/>
              </a:rPr>
              <a:t>dei </a:t>
            </a:r>
            <a:r>
              <a:rPr dirty="0" sz="1100" spc="-35">
                <a:latin typeface="Trebuchet MS"/>
                <a:cs typeface="Trebuchet MS"/>
              </a:rPr>
              <a:t>paesi </a:t>
            </a:r>
            <a:r>
              <a:rPr dirty="0" sz="1100" spc="-10">
                <a:latin typeface="Trebuchet MS"/>
                <a:cs typeface="Trebuchet MS"/>
              </a:rPr>
              <a:t>più</a:t>
            </a:r>
            <a:r>
              <a:rPr dirty="0" sz="1100" spc="-13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ricchi.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795"/>
              </a:spcBef>
              <a:buAutoNum type="arabicPeriod" startAt="13"/>
              <a:tabLst>
                <a:tab pos="241300" algn="l"/>
              </a:tabLst>
            </a:pPr>
            <a:r>
              <a:rPr dirty="0" sz="1100" spc="-5">
                <a:latin typeface="Trebuchet MS"/>
                <a:cs typeface="Trebuchet MS"/>
              </a:rPr>
              <a:t>In </a:t>
            </a:r>
            <a:r>
              <a:rPr dirty="0" sz="1100" spc="-50">
                <a:latin typeface="Trebuchet MS"/>
                <a:cs typeface="Trebuchet MS"/>
              </a:rPr>
              <a:t>questi </a:t>
            </a:r>
            <a:r>
              <a:rPr dirty="0" sz="1100" spc="-35">
                <a:latin typeface="Trebuchet MS"/>
                <a:cs typeface="Trebuchet MS"/>
              </a:rPr>
              <a:t>anni,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50">
                <a:latin typeface="Trebuchet MS"/>
                <a:cs typeface="Trebuchet MS"/>
              </a:rPr>
              <a:t>mare </a:t>
            </a:r>
            <a:r>
              <a:rPr dirty="0" sz="1100" spc="-40">
                <a:latin typeface="Trebuchet MS"/>
                <a:cs typeface="Trebuchet MS"/>
              </a:rPr>
              <a:t>Mediterraneo, </a:t>
            </a:r>
            <a:r>
              <a:rPr dirty="0" sz="1100" spc="-50">
                <a:latin typeface="Trebuchet MS"/>
                <a:cs typeface="Trebuchet MS"/>
              </a:rPr>
              <a:t>definito </a:t>
            </a:r>
            <a:r>
              <a:rPr dirty="0" sz="1100" spc="-25">
                <a:latin typeface="Trebuchet MS"/>
                <a:cs typeface="Trebuchet MS"/>
              </a:rPr>
              <a:t>da </a:t>
            </a:r>
            <a:r>
              <a:rPr dirty="0" sz="1100" spc="-40">
                <a:latin typeface="Trebuchet MS"/>
                <a:cs typeface="Trebuchet MS"/>
              </a:rPr>
              <a:t>molti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65">
                <a:latin typeface="Trebuchet MS"/>
                <a:cs typeface="Trebuchet MS"/>
              </a:rPr>
              <a:t>“frontiera  </a:t>
            </a:r>
            <a:r>
              <a:rPr dirty="0" sz="1100" spc="-45">
                <a:latin typeface="Trebuchet MS"/>
                <a:cs typeface="Trebuchet MS"/>
              </a:rPr>
              <a:t>liquida”,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55">
                <a:latin typeface="Trebuchet MS"/>
                <a:cs typeface="Trebuchet MS"/>
              </a:rPr>
              <a:t>diventato </a:t>
            </a:r>
            <a:r>
              <a:rPr dirty="0" sz="1100">
                <a:latin typeface="Trebuchet MS"/>
                <a:cs typeface="Trebuchet MS"/>
              </a:rPr>
              <a:t>un </a:t>
            </a:r>
            <a:r>
              <a:rPr dirty="0" sz="1100" spc="-10">
                <a:latin typeface="Trebuchet MS"/>
                <a:cs typeface="Trebuchet MS"/>
              </a:rPr>
              <a:t>luogo </a:t>
            </a:r>
            <a:r>
              <a:rPr dirty="0" sz="1100" spc="-60">
                <a:latin typeface="Trebuchet MS"/>
                <a:cs typeface="Trebuchet MS"/>
              </a:rPr>
              <a:t>strategico. </a:t>
            </a:r>
            <a:r>
              <a:rPr dirty="0" sz="1100" spc="-55">
                <a:latin typeface="Trebuchet MS"/>
                <a:cs typeface="Trebuchet MS"/>
              </a:rPr>
              <a:t>L’Europa </a:t>
            </a:r>
            <a:r>
              <a:rPr dirty="0" sz="1100" spc="-25">
                <a:latin typeface="Trebuchet MS"/>
                <a:cs typeface="Trebuchet MS"/>
              </a:rPr>
              <a:t>si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80">
                <a:latin typeface="Trebuchet MS"/>
                <a:cs typeface="Trebuchet MS"/>
              </a:rPr>
              <a:t>tirata </a:t>
            </a:r>
            <a:r>
              <a:rPr dirty="0" sz="1100" spc="-40">
                <a:latin typeface="Trebuchet MS"/>
                <a:cs typeface="Trebuchet MS"/>
              </a:rPr>
              <a:t>fuori </a:t>
            </a:r>
            <a:r>
              <a:rPr dirty="0" sz="1100" spc="-30">
                <a:latin typeface="Trebuchet MS"/>
                <a:cs typeface="Trebuchet MS"/>
              </a:rPr>
              <a:t>da  qualsiasi </a:t>
            </a:r>
            <a:r>
              <a:rPr dirty="0" sz="1100" spc="-40">
                <a:latin typeface="Trebuchet MS"/>
                <a:cs typeface="Trebuchet MS"/>
              </a:rPr>
              <a:t>responsabilità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65">
                <a:latin typeface="Trebuchet MS"/>
                <a:cs typeface="Trebuchet MS"/>
              </a:rPr>
              <a:t>l’Italia,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65">
                <a:latin typeface="Trebuchet MS"/>
                <a:cs typeface="Trebuchet MS"/>
              </a:rPr>
              <a:t>partire </a:t>
            </a:r>
            <a:r>
              <a:rPr dirty="0" sz="1100" spc="-30">
                <a:latin typeface="Trebuchet MS"/>
                <a:cs typeface="Trebuchet MS"/>
              </a:rPr>
              <a:t>dal </a:t>
            </a:r>
            <a:r>
              <a:rPr dirty="0" sz="1100" spc="-5">
                <a:latin typeface="Trebuchet MS"/>
                <a:cs typeface="Trebuchet MS"/>
              </a:rPr>
              <a:t>Memorandum </a:t>
            </a:r>
            <a:r>
              <a:rPr dirty="0" sz="1100" spc="-60">
                <a:latin typeface="Trebuchet MS"/>
                <a:cs typeface="Trebuchet MS"/>
              </a:rPr>
              <a:t>d’intesa  </a:t>
            </a:r>
            <a:r>
              <a:rPr dirty="0" sz="1100">
                <a:latin typeface="Trebuchet MS"/>
                <a:cs typeface="Trebuchet MS"/>
              </a:rPr>
              <a:t>con </a:t>
            </a:r>
            <a:r>
              <a:rPr dirty="0" sz="1100" spc="-35">
                <a:latin typeface="Trebuchet MS"/>
                <a:cs typeface="Trebuchet MS"/>
              </a:rPr>
              <a:t>la </a:t>
            </a:r>
            <a:r>
              <a:rPr dirty="0" sz="1100" spc="-25">
                <a:latin typeface="Trebuchet MS"/>
                <a:cs typeface="Trebuchet MS"/>
              </a:rPr>
              <a:t>Libia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20">
                <a:latin typeface="Trebuchet MS"/>
                <a:cs typeface="Trebuchet MS"/>
              </a:rPr>
              <a:t>2017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40">
                <a:latin typeface="Trebuchet MS"/>
                <a:cs typeface="Trebuchet MS"/>
              </a:rPr>
              <a:t>seguito </a:t>
            </a:r>
            <a:r>
              <a:rPr dirty="0" sz="1100">
                <a:latin typeface="Trebuchet MS"/>
                <a:cs typeface="Trebuchet MS"/>
              </a:rPr>
              <a:t>con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40">
                <a:latin typeface="Trebuchet MS"/>
                <a:cs typeface="Trebuchet MS"/>
              </a:rPr>
              <a:t>vari </a:t>
            </a:r>
            <a:r>
              <a:rPr dirty="0" sz="1100" spc="-55">
                <a:latin typeface="Trebuchet MS"/>
                <a:cs typeface="Trebuchet MS"/>
              </a:rPr>
              <a:t>decreti </a:t>
            </a:r>
            <a:r>
              <a:rPr dirty="0" sz="1100" spc="-30">
                <a:latin typeface="Trebuchet MS"/>
                <a:cs typeface="Trebuchet MS"/>
              </a:rPr>
              <a:t>sull’immigrazione  </a:t>
            </a:r>
            <a:r>
              <a:rPr dirty="0" sz="1100" spc="-60">
                <a:latin typeface="Trebuchet MS"/>
                <a:cs typeface="Trebuchet MS"/>
              </a:rPr>
              <a:t>(decreto </a:t>
            </a:r>
            <a:r>
              <a:rPr dirty="0" sz="1100" spc="-10">
                <a:latin typeface="Trebuchet MS"/>
                <a:cs typeface="Trebuchet MS"/>
              </a:rPr>
              <a:t>Minniti-Orlando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5">
                <a:latin typeface="Trebuchet MS"/>
                <a:cs typeface="Trebuchet MS"/>
              </a:rPr>
              <a:t>2017, </a:t>
            </a:r>
            <a:r>
              <a:rPr dirty="0" sz="1100" spc="-55">
                <a:latin typeface="Trebuchet MS"/>
                <a:cs typeface="Trebuchet MS"/>
              </a:rPr>
              <a:t>decreto </a:t>
            </a:r>
            <a:r>
              <a:rPr dirty="0" sz="1100" spc="-20">
                <a:latin typeface="Trebuchet MS"/>
                <a:cs typeface="Trebuchet MS"/>
              </a:rPr>
              <a:t>"Sicurezza"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20">
                <a:latin typeface="Trebuchet MS"/>
                <a:cs typeface="Trebuchet MS"/>
              </a:rPr>
              <a:t>2018 </a:t>
            </a:r>
            <a:r>
              <a:rPr dirty="0" sz="1100" spc="-50">
                <a:latin typeface="Trebuchet MS"/>
                <a:cs typeface="Trebuchet MS"/>
              </a:rPr>
              <a:t>e  </a:t>
            </a:r>
            <a:r>
              <a:rPr dirty="0" sz="1100" spc="-55">
                <a:latin typeface="Trebuchet MS"/>
                <a:cs typeface="Trebuchet MS"/>
              </a:rPr>
              <a:t>decreto </a:t>
            </a:r>
            <a:r>
              <a:rPr dirty="0" sz="1100" spc="-35">
                <a:latin typeface="Trebuchet MS"/>
                <a:cs typeface="Trebuchet MS"/>
              </a:rPr>
              <a:t>Lamorgese del </a:t>
            </a:r>
            <a:r>
              <a:rPr dirty="0" sz="1100" spc="-5">
                <a:latin typeface="Trebuchet MS"/>
                <a:cs typeface="Trebuchet MS"/>
              </a:rPr>
              <a:t>2020) </a:t>
            </a:r>
            <a:r>
              <a:rPr dirty="0" sz="1100" spc="-20">
                <a:latin typeface="Trebuchet MS"/>
                <a:cs typeface="Trebuchet MS"/>
              </a:rPr>
              <a:t>ha </a:t>
            </a:r>
            <a:r>
              <a:rPr dirty="0" sz="1100" spc="-40">
                <a:latin typeface="Trebuchet MS"/>
                <a:cs typeface="Trebuchet MS"/>
              </a:rPr>
              <a:t>reso </a:t>
            </a:r>
            <a:r>
              <a:rPr dirty="0" sz="1100" spc="-35">
                <a:latin typeface="Trebuchet MS"/>
                <a:cs typeface="Trebuchet MS"/>
              </a:rPr>
              <a:t>molto </a:t>
            </a:r>
            <a:r>
              <a:rPr dirty="0" sz="1100" spc="-10">
                <a:latin typeface="Trebuchet MS"/>
                <a:cs typeface="Trebuchet MS"/>
              </a:rPr>
              <a:t>più </a:t>
            </a:r>
            <a:r>
              <a:rPr dirty="0" sz="1100" spc="-45">
                <a:latin typeface="Trebuchet MS"/>
                <a:cs typeface="Trebuchet MS"/>
              </a:rPr>
              <a:t>drammatica </a:t>
            </a:r>
            <a:r>
              <a:rPr dirty="0" sz="1100" spc="-35">
                <a:latin typeface="Trebuchet MS"/>
                <a:cs typeface="Trebuchet MS"/>
              </a:rPr>
              <a:t>la </a:t>
            </a:r>
            <a:r>
              <a:rPr dirty="0" sz="1100" spc="-50">
                <a:latin typeface="Trebuchet MS"/>
                <a:cs typeface="Trebuchet MS"/>
              </a:rPr>
              <a:t>vita </a:t>
            </a:r>
            <a:r>
              <a:rPr dirty="0" sz="1100" spc="-35">
                <a:latin typeface="Trebuchet MS"/>
                <a:cs typeface="Trebuchet MS"/>
              </a:rPr>
              <a:t>dei  </a:t>
            </a:r>
            <a:r>
              <a:rPr dirty="0" sz="1100" spc="-45">
                <a:latin typeface="Trebuchet MS"/>
                <a:cs typeface="Trebuchet MS"/>
              </a:rPr>
              <a:t>migranti </a:t>
            </a:r>
            <a:r>
              <a:rPr dirty="0" sz="1100" spc="-20">
                <a:latin typeface="Trebuchet MS"/>
                <a:cs typeface="Trebuchet MS"/>
              </a:rPr>
              <a:t>abbandonandoli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35">
                <a:latin typeface="Trebuchet MS"/>
                <a:cs typeface="Trebuchet MS"/>
              </a:rPr>
              <a:t>paesi </a:t>
            </a:r>
            <a:r>
              <a:rPr dirty="0" sz="1100" spc="-70">
                <a:latin typeface="Trebuchet MS"/>
                <a:cs typeface="Trebuchet MS"/>
              </a:rPr>
              <a:t>terzi, </a:t>
            </a:r>
            <a:r>
              <a:rPr dirty="0" sz="1100" spc="-25">
                <a:latin typeface="Trebuchet MS"/>
                <a:cs typeface="Trebuchet MS"/>
              </a:rPr>
              <a:t>lì dove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65">
                <a:latin typeface="Trebuchet MS"/>
                <a:cs typeface="Trebuchet MS"/>
              </a:rPr>
              <a:t>diritti </a:t>
            </a:r>
            <a:r>
              <a:rPr dirty="0" sz="1100" spc="-5">
                <a:latin typeface="Trebuchet MS"/>
                <a:cs typeface="Trebuchet MS"/>
              </a:rPr>
              <a:t>sono </a:t>
            </a:r>
            <a:r>
              <a:rPr dirty="0" sz="1100" spc="-40">
                <a:latin typeface="Trebuchet MS"/>
                <a:cs typeface="Trebuchet MS"/>
              </a:rPr>
              <a:t>violati  </a:t>
            </a:r>
            <a:r>
              <a:rPr dirty="0" sz="1100" spc="-45">
                <a:latin typeface="Trebuchet MS"/>
                <a:cs typeface="Trebuchet MS"/>
              </a:rPr>
              <a:t>quotidianamente. </a:t>
            </a:r>
            <a:r>
              <a:rPr dirty="0" sz="1100" spc="15">
                <a:latin typeface="Trebuchet MS"/>
                <a:cs typeface="Trebuchet MS"/>
              </a:rPr>
              <a:t>Gli </a:t>
            </a:r>
            <a:r>
              <a:rPr dirty="0" sz="1100" spc="-40">
                <a:latin typeface="Trebuchet MS"/>
                <a:cs typeface="Trebuchet MS"/>
              </a:rPr>
              <a:t>sforzi della </a:t>
            </a:r>
            <a:r>
              <a:rPr dirty="0" sz="1100" spc="-35">
                <a:latin typeface="Trebuchet MS"/>
                <a:cs typeface="Trebuchet MS"/>
              </a:rPr>
              <a:t>politica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20">
                <a:latin typeface="Trebuchet MS"/>
                <a:cs typeface="Trebuchet MS"/>
              </a:rPr>
              <a:t>diplomazia </a:t>
            </a:r>
            <a:r>
              <a:rPr dirty="0" sz="1100" spc="-25">
                <a:latin typeface="Trebuchet MS"/>
                <a:cs typeface="Trebuchet MS"/>
              </a:rPr>
              <a:t>si </a:t>
            </a:r>
            <a:r>
              <a:rPr dirty="0" sz="1100" spc="-10">
                <a:latin typeface="Trebuchet MS"/>
                <a:cs typeface="Trebuchet MS"/>
              </a:rPr>
              <a:t>sono  </a:t>
            </a:r>
            <a:r>
              <a:rPr dirty="0" sz="1100" spc="-35">
                <a:latin typeface="Trebuchet MS"/>
                <a:cs typeface="Trebuchet MS"/>
              </a:rPr>
              <a:t>indirizzati </a:t>
            </a:r>
            <a:r>
              <a:rPr dirty="0" sz="1100" spc="-50">
                <a:latin typeface="Trebuchet MS"/>
                <a:cs typeface="Trebuchet MS"/>
              </a:rPr>
              <a:t>nell’esternalizzare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30">
                <a:latin typeface="Trebuchet MS"/>
                <a:cs typeface="Trebuchet MS"/>
              </a:rPr>
              <a:t>confine </a:t>
            </a:r>
            <a:r>
              <a:rPr dirty="0" sz="1100" spc="-35">
                <a:latin typeface="Trebuchet MS"/>
                <a:cs typeface="Trebuchet MS"/>
              </a:rPr>
              <a:t>meridionale </a:t>
            </a:r>
            <a:r>
              <a:rPr dirty="0" sz="1100" spc="-30">
                <a:latin typeface="Trebuchet MS"/>
                <a:cs typeface="Trebuchet MS"/>
              </a:rPr>
              <a:t>europeo </a:t>
            </a:r>
            <a:r>
              <a:rPr dirty="0" sz="1100" spc="-40">
                <a:latin typeface="Trebuchet MS"/>
                <a:cs typeface="Trebuchet MS"/>
              </a:rPr>
              <a:t>(Processo 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Khartoum </a:t>
            </a:r>
            <a:r>
              <a:rPr dirty="0" sz="1100" spc="-40">
                <a:latin typeface="Trebuchet MS"/>
                <a:cs typeface="Trebuchet MS"/>
              </a:rPr>
              <a:t>- </a:t>
            </a:r>
            <a:r>
              <a:rPr dirty="0" sz="1100" spc="-35">
                <a:latin typeface="Trebuchet MS"/>
                <a:cs typeface="Trebuchet MS"/>
              </a:rPr>
              <a:t>novembre</a:t>
            </a:r>
            <a:r>
              <a:rPr dirty="0" sz="1100" spc="-12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2014)</a:t>
            </a:r>
            <a:endParaRPr sz="1100">
              <a:latin typeface="Trebuchet MS"/>
              <a:cs typeface="Trebuchet MS"/>
            </a:endParaRPr>
          </a:p>
          <a:p>
            <a:pPr algn="just" marL="241300" marR="6350" indent="-228600">
              <a:lnSpc>
                <a:spcPct val="117800"/>
              </a:lnSpc>
              <a:spcBef>
                <a:spcPts val="800"/>
              </a:spcBef>
              <a:buAutoNum type="arabicPeriod" startAt="13"/>
              <a:tabLst>
                <a:tab pos="241300" algn="l"/>
              </a:tabLst>
            </a:pPr>
            <a:r>
              <a:rPr dirty="0" sz="1100" spc="-5">
                <a:latin typeface="Trebuchet MS"/>
                <a:cs typeface="Trebuchet MS"/>
              </a:rPr>
              <a:t>I </a:t>
            </a:r>
            <a:r>
              <a:rPr dirty="0" sz="1100" spc="-40">
                <a:latin typeface="Trebuchet MS"/>
                <a:cs typeface="Trebuchet MS"/>
              </a:rPr>
              <a:t>flussi </a:t>
            </a:r>
            <a:r>
              <a:rPr dirty="0" sz="1100" spc="-45">
                <a:latin typeface="Trebuchet MS"/>
                <a:cs typeface="Trebuchet MS"/>
              </a:rPr>
              <a:t>migratori </a:t>
            </a:r>
            <a:r>
              <a:rPr dirty="0" sz="1100" spc="-10">
                <a:latin typeface="Trebuchet MS"/>
                <a:cs typeface="Trebuchet MS"/>
              </a:rPr>
              <a:t>hanno </a:t>
            </a:r>
            <a:r>
              <a:rPr dirty="0" sz="1100" spc="-45">
                <a:latin typeface="Trebuchet MS"/>
                <a:cs typeface="Trebuchet MS"/>
              </a:rPr>
              <a:t>comportato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0">
                <a:latin typeface="Trebuchet MS"/>
                <a:cs typeface="Trebuchet MS"/>
              </a:rPr>
              <a:t>comportano innumerevoli disagi 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55">
                <a:latin typeface="Trebuchet MS"/>
                <a:cs typeface="Trebuchet MS"/>
              </a:rPr>
              <a:t>sofferenze </a:t>
            </a:r>
            <a:r>
              <a:rPr dirty="0" sz="1100" spc="-50">
                <a:latin typeface="Trebuchet MS"/>
                <a:cs typeface="Trebuchet MS"/>
              </a:rPr>
              <a:t>per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45">
                <a:latin typeface="Trebuchet MS"/>
                <a:cs typeface="Trebuchet MS"/>
              </a:rPr>
              <a:t>migranti </a:t>
            </a:r>
            <a:r>
              <a:rPr dirty="0" sz="1100" spc="-30">
                <a:latin typeface="Trebuchet MS"/>
                <a:cs typeface="Trebuchet MS"/>
              </a:rPr>
              <a:t>anche </a:t>
            </a:r>
            <a:r>
              <a:rPr dirty="0" sz="1100" spc="-70">
                <a:latin typeface="Trebuchet MS"/>
                <a:cs typeface="Trebuchet MS"/>
              </a:rPr>
              <a:t>se, </a:t>
            </a:r>
            <a:r>
              <a:rPr dirty="0" sz="1100" spc="-45">
                <a:latin typeface="Trebuchet MS"/>
                <a:cs typeface="Trebuchet MS"/>
              </a:rPr>
              <a:t>specialmente </a:t>
            </a:r>
            <a:r>
              <a:rPr dirty="0" sz="1100" spc="-35">
                <a:latin typeface="Trebuchet MS"/>
                <a:cs typeface="Trebuchet MS"/>
              </a:rPr>
              <a:t>nella </a:t>
            </a:r>
            <a:r>
              <a:rPr dirty="0" sz="1100" spc="-50">
                <a:latin typeface="Trebuchet MS"/>
                <a:cs typeface="Trebuchet MS"/>
              </a:rPr>
              <a:t>storia </a:t>
            </a:r>
            <a:r>
              <a:rPr dirty="0" sz="1100" spc="-15">
                <a:latin typeface="Trebuchet MS"/>
                <a:cs typeface="Trebuchet MS"/>
              </a:rPr>
              <a:t>più  </a:t>
            </a:r>
            <a:r>
              <a:rPr dirty="0" sz="1100" spc="-60">
                <a:latin typeface="Trebuchet MS"/>
                <a:cs typeface="Trebuchet MS"/>
              </a:rPr>
              <a:t>recente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60">
                <a:latin typeface="Trebuchet MS"/>
                <a:cs typeface="Trebuchet MS"/>
              </a:rPr>
              <a:t>determinate </a:t>
            </a:r>
            <a:r>
              <a:rPr dirty="0" sz="1100" spc="-45">
                <a:latin typeface="Trebuchet MS"/>
                <a:cs typeface="Trebuchet MS"/>
              </a:rPr>
              <a:t>circostanze, </a:t>
            </a:r>
            <a:r>
              <a:rPr dirty="0" sz="1100" spc="-35">
                <a:latin typeface="Trebuchet MS"/>
                <a:cs typeface="Trebuchet MS"/>
              </a:rPr>
              <a:t>essi </a:t>
            </a:r>
            <a:r>
              <a:rPr dirty="0" sz="1100" spc="-10">
                <a:latin typeface="Trebuchet MS"/>
                <a:cs typeface="Trebuchet MS"/>
              </a:rPr>
              <a:t>hanno </a:t>
            </a:r>
            <a:r>
              <a:rPr dirty="0" sz="1100" spc="-35">
                <a:latin typeface="Trebuchet MS"/>
                <a:cs typeface="Trebuchet MS"/>
              </a:rPr>
              <a:t>incoraggiato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60">
                <a:latin typeface="Trebuchet MS"/>
                <a:cs typeface="Trebuchet MS"/>
              </a:rPr>
              <a:t>favorito  </a:t>
            </a:r>
            <a:r>
              <a:rPr dirty="0" sz="1100" spc="-10">
                <a:latin typeface="Trebuchet MS"/>
                <a:cs typeface="Trebuchet MS"/>
              </a:rPr>
              <a:t>lo </a:t>
            </a:r>
            <a:r>
              <a:rPr dirty="0" sz="1100" spc="-15">
                <a:latin typeface="Trebuchet MS"/>
                <a:cs typeface="Trebuchet MS"/>
              </a:rPr>
              <a:t>sviluppo </a:t>
            </a:r>
            <a:r>
              <a:rPr dirty="0" sz="1100" spc="-10">
                <a:latin typeface="Trebuchet MS"/>
                <a:cs typeface="Trebuchet MS"/>
              </a:rPr>
              <a:t>economico </a:t>
            </a:r>
            <a:r>
              <a:rPr dirty="0" sz="1100" spc="-30">
                <a:latin typeface="Trebuchet MS"/>
                <a:cs typeface="Trebuchet MS"/>
              </a:rPr>
              <a:t>sia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65">
                <a:latin typeface="Trebuchet MS"/>
                <a:cs typeface="Trebuchet MS"/>
              </a:rPr>
              <a:t>Paese </a:t>
            </a:r>
            <a:r>
              <a:rPr dirty="0" sz="1100" spc="-45">
                <a:latin typeface="Trebuchet MS"/>
                <a:cs typeface="Trebuchet MS"/>
              </a:rPr>
              <a:t>ospite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25">
                <a:latin typeface="Trebuchet MS"/>
                <a:cs typeface="Trebuchet MS"/>
              </a:rPr>
              <a:t>quello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origine,  </a:t>
            </a:r>
            <a:r>
              <a:rPr dirty="0" sz="1100" spc="-35">
                <a:latin typeface="Trebuchet MS"/>
                <a:cs typeface="Trebuchet MS"/>
              </a:rPr>
              <a:t>grazie </a:t>
            </a:r>
            <a:r>
              <a:rPr dirty="0" sz="1100" spc="-70">
                <a:latin typeface="Trebuchet MS"/>
                <a:cs typeface="Trebuchet MS"/>
              </a:rPr>
              <a:t>soprattutto </a:t>
            </a:r>
            <a:r>
              <a:rPr dirty="0" sz="1100" spc="-40">
                <a:latin typeface="Trebuchet MS"/>
                <a:cs typeface="Trebuchet MS"/>
              </a:rPr>
              <a:t>alle </a:t>
            </a:r>
            <a:r>
              <a:rPr dirty="0" sz="1100" spc="-45">
                <a:latin typeface="Trebuchet MS"/>
                <a:cs typeface="Trebuchet MS"/>
              </a:rPr>
              <a:t>rimesse </a:t>
            </a:r>
            <a:r>
              <a:rPr dirty="0" sz="1100" spc="-40">
                <a:latin typeface="Trebuchet MS"/>
                <a:cs typeface="Trebuchet MS"/>
              </a:rPr>
              <a:t>finanziarie </a:t>
            </a:r>
            <a:r>
              <a:rPr dirty="0" sz="1100" spc="-30">
                <a:latin typeface="Trebuchet MS"/>
                <a:cs typeface="Trebuchet MS"/>
              </a:rPr>
              <a:t>degli </a:t>
            </a:r>
            <a:r>
              <a:rPr dirty="0" sz="1100" spc="-60">
                <a:latin typeface="Trebuchet MS"/>
                <a:cs typeface="Trebuchet MS"/>
              </a:rPr>
              <a:t>emigrati. </a:t>
            </a:r>
            <a:r>
              <a:rPr dirty="0" sz="1100" spc="-20">
                <a:latin typeface="Trebuchet MS"/>
                <a:cs typeface="Trebuchet MS"/>
              </a:rPr>
              <a:t>(Dossier </a:t>
            </a:r>
            <a:r>
              <a:rPr dirty="0" sz="1100" spc="-15">
                <a:latin typeface="Trebuchet MS"/>
                <a:cs typeface="Trebuchet MS"/>
              </a:rPr>
              <a:t>Idos  </a:t>
            </a:r>
            <a:r>
              <a:rPr dirty="0" sz="1100" spc="-25">
                <a:latin typeface="Trebuchet MS"/>
                <a:cs typeface="Trebuchet MS"/>
              </a:rPr>
              <a:t>2020).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200"/>
              </a:lnSpc>
              <a:spcBef>
                <a:spcPts val="810"/>
              </a:spcBef>
              <a:buAutoNum type="arabicPeriod" startAt="13"/>
              <a:tabLst>
                <a:tab pos="241300" algn="l"/>
              </a:tabLst>
            </a:pPr>
            <a:r>
              <a:rPr dirty="0" sz="1100" spc="-60">
                <a:latin typeface="Trebuchet MS"/>
                <a:cs typeface="Trebuchet MS"/>
              </a:rPr>
              <a:t>Particolarmente </a:t>
            </a:r>
            <a:r>
              <a:rPr dirty="0" sz="1100" spc="-40">
                <a:latin typeface="Trebuchet MS"/>
                <a:cs typeface="Trebuchet MS"/>
              </a:rPr>
              <a:t>colpita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35">
                <a:latin typeface="Trebuchet MS"/>
                <a:cs typeface="Trebuchet MS"/>
              </a:rPr>
              <a:t>l’emigrazione </a:t>
            </a:r>
            <a:r>
              <a:rPr dirty="0" sz="1100" spc="-30">
                <a:latin typeface="Trebuchet MS"/>
                <a:cs typeface="Trebuchet MS"/>
              </a:rPr>
              <a:t>dei </a:t>
            </a:r>
            <a:r>
              <a:rPr dirty="0" sz="1100" spc="-20">
                <a:latin typeface="Trebuchet MS"/>
                <a:cs typeface="Trebuchet MS"/>
              </a:rPr>
              <a:t>minori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40">
                <a:latin typeface="Trebuchet MS"/>
                <a:cs typeface="Trebuchet MS"/>
              </a:rPr>
              <a:t>accompagnati,  </a:t>
            </a:r>
            <a:r>
              <a:rPr dirty="0" sz="1100" spc="-30">
                <a:latin typeface="Trebuchet MS"/>
                <a:cs typeface="Trebuchet MS"/>
              </a:rPr>
              <a:t>dei </a:t>
            </a:r>
            <a:r>
              <a:rPr dirty="0" sz="1100" spc="-25">
                <a:latin typeface="Trebuchet MS"/>
                <a:cs typeface="Trebuchet MS"/>
              </a:rPr>
              <a:t>nuclei </a:t>
            </a:r>
            <a:r>
              <a:rPr dirty="0" sz="1100" spc="-45">
                <a:latin typeface="Trebuchet MS"/>
                <a:cs typeface="Trebuchet MS"/>
              </a:rPr>
              <a:t>familiari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quella </a:t>
            </a:r>
            <a:r>
              <a:rPr dirty="0" sz="1100" spc="-50">
                <a:latin typeface="Trebuchet MS"/>
                <a:cs typeface="Trebuchet MS"/>
              </a:rPr>
              <a:t>femminile. </a:t>
            </a:r>
            <a:r>
              <a:rPr dirty="0" sz="1100" spc="-40">
                <a:latin typeface="Trebuchet MS"/>
                <a:cs typeface="Trebuchet MS"/>
              </a:rPr>
              <a:t>Le </a:t>
            </a:r>
            <a:r>
              <a:rPr dirty="0" sz="1100" spc="-15">
                <a:latin typeface="Trebuchet MS"/>
                <a:cs typeface="Trebuchet MS"/>
              </a:rPr>
              <a:t>donne </a:t>
            </a:r>
            <a:r>
              <a:rPr dirty="0" sz="1200" spc="-5">
                <a:latin typeface="Trebuchet MS"/>
                <a:cs typeface="Trebuchet MS"/>
              </a:rPr>
              <a:t>s</a:t>
            </a:r>
            <a:r>
              <a:rPr dirty="0" sz="1100" spc="-5">
                <a:latin typeface="Trebuchet MS"/>
                <a:cs typeface="Trebuchet MS"/>
              </a:rPr>
              <a:t>ono </a:t>
            </a:r>
            <a:r>
              <a:rPr dirty="0" sz="1100" spc="-65">
                <a:latin typeface="Trebuchet MS"/>
                <a:cs typeface="Trebuchet MS"/>
              </a:rPr>
              <a:t>private, </a:t>
            </a:r>
            <a:r>
              <a:rPr dirty="0" sz="1100" spc="-45">
                <a:latin typeface="Trebuchet MS"/>
                <a:cs typeface="Trebuchet MS"/>
              </a:rPr>
              <a:t>spesso,  </a:t>
            </a:r>
            <a:r>
              <a:rPr dirty="0" sz="1100" spc="-30">
                <a:latin typeface="Trebuchet MS"/>
                <a:cs typeface="Trebuchet MS"/>
              </a:rPr>
              <a:t>dei </a:t>
            </a:r>
            <a:r>
              <a:rPr dirty="0" sz="1100" spc="-10">
                <a:latin typeface="Trebuchet MS"/>
                <a:cs typeface="Trebuchet MS"/>
              </a:rPr>
              <a:t>più </a:t>
            </a:r>
            <a:r>
              <a:rPr dirty="0" sz="1100" spc="-55">
                <a:latin typeface="Trebuchet MS"/>
                <a:cs typeface="Trebuchet MS"/>
              </a:rPr>
              <a:t>elementari </a:t>
            </a:r>
            <a:r>
              <a:rPr dirty="0" sz="1100" spc="-65">
                <a:latin typeface="Trebuchet MS"/>
                <a:cs typeface="Trebuchet MS"/>
              </a:rPr>
              <a:t>diritti </a:t>
            </a:r>
            <a:r>
              <a:rPr dirty="0" sz="1100" spc="-15">
                <a:latin typeface="Trebuchet MS"/>
                <a:cs typeface="Trebuchet MS"/>
              </a:rPr>
              <a:t>umani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sindacali, </a:t>
            </a:r>
            <a:r>
              <a:rPr dirty="0" sz="1100" spc="-15">
                <a:latin typeface="Trebuchet MS"/>
                <a:cs typeface="Trebuchet MS"/>
              </a:rPr>
              <a:t>quando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15">
                <a:latin typeface="Trebuchet MS"/>
                <a:cs typeface="Trebuchet MS"/>
              </a:rPr>
              <a:t>cadono  </a:t>
            </a:r>
            <a:r>
              <a:rPr dirty="0" sz="1100" spc="-60">
                <a:latin typeface="Trebuchet MS"/>
                <a:cs typeface="Trebuchet MS"/>
              </a:rPr>
              <a:t>vittime addirittura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80">
                <a:latin typeface="Trebuchet MS"/>
                <a:cs typeface="Trebuchet MS"/>
              </a:rPr>
              <a:t>triste </a:t>
            </a:r>
            <a:r>
              <a:rPr dirty="0" sz="1100" spc="-30">
                <a:latin typeface="Trebuchet MS"/>
                <a:cs typeface="Trebuchet MS"/>
              </a:rPr>
              <a:t>fenomeno </a:t>
            </a:r>
            <a:r>
              <a:rPr dirty="0" sz="1100" spc="-35">
                <a:latin typeface="Trebuchet MS"/>
                <a:cs typeface="Trebuchet MS"/>
              </a:rPr>
              <a:t>noto </a:t>
            </a:r>
            <a:r>
              <a:rPr dirty="0" sz="1100" spc="-20">
                <a:latin typeface="Trebuchet MS"/>
                <a:cs typeface="Trebuchet MS"/>
              </a:rPr>
              <a:t>come </a:t>
            </a:r>
            <a:r>
              <a:rPr dirty="0" sz="1100" spc="-100">
                <a:latin typeface="Trebuchet MS"/>
                <a:cs typeface="Trebuchet MS"/>
              </a:rPr>
              <a:t>“tratta </a:t>
            </a:r>
            <a:r>
              <a:rPr dirty="0" sz="1100" spc="-15">
                <a:latin typeface="Trebuchet MS"/>
                <a:cs typeface="Trebuchet MS"/>
              </a:rPr>
              <a:t>di</a:t>
            </a:r>
            <a:r>
              <a:rPr dirty="0" sz="1100" spc="-50">
                <a:latin typeface="Trebuchet MS"/>
                <a:cs typeface="Trebuchet MS"/>
              </a:rPr>
              <a:t> esseri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44500" y="399185"/>
            <a:ext cx="4446905" cy="546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6350">
              <a:lnSpc>
                <a:spcPct val="117800"/>
              </a:lnSpc>
              <a:spcBef>
                <a:spcPts val="100"/>
              </a:spcBef>
            </a:pPr>
            <a:r>
              <a:rPr dirty="0" sz="1100" spc="-45">
                <a:latin typeface="Trebuchet MS"/>
                <a:cs typeface="Trebuchet MS"/>
              </a:rPr>
              <a:t>umani”,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-25">
                <a:latin typeface="Trebuchet MS"/>
                <a:cs typeface="Trebuchet MS"/>
              </a:rPr>
              <a:t>si </a:t>
            </a:r>
            <a:r>
              <a:rPr dirty="0" sz="1100" spc="-50">
                <a:latin typeface="Trebuchet MS"/>
                <a:cs typeface="Trebuchet MS"/>
              </a:rPr>
              <a:t>è intensificato </a:t>
            </a:r>
            <a:r>
              <a:rPr dirty="0" sz="1100" spc="-70">
                <a:latin typeface="Trebuchet MS"/>
                <a:cs typeface="Trebuchet MS"/>
              </a:rPr>
              <a:t>soprattutto </a:t>
            </a:r>
            <a:r>
              <a:rPr dirty="0" sz="1100" spc="-25">
                <a:latin typeface="Trebuchet MS"/>
                <a:cs typeface="Trebuchet MS"/>
              </a:rPr>
              <a:t>nello </a:t>
            </a:r>
            <a:r>
              <a:rPr dirty="0" sz="1100" spc="-65">
                <a:latin typeface="Trebuchet MS"/>
                <a:cs typeface="Trebuchet MS"/>
              </a:rPr>
              <a:t>sfruttamento </a:t>
            </a:r>
            <a:r>
              <a:rPr dirty="0" sz="1100" spc="-40">
                <a:latin typeface="Trebuchet MS"/>
                <a:cs typeface="Trebuchet MS"/>
              </a:rPr>
              <a:t>sessuale </a:t>
            </a:r>
            <a:r>
              <a:rPr dirty="0" sz="1100" spc="-50">
                <a:latin typeface="Trebuchet MS"/>
                <a:cs typeface="Trebuchet MS"/>
              </a:rPr>
              <a:t>e  </a:t>
            </a:r>
            <a:r>
              <a:rPr dirty="0" sz="1100" spc="-30">
                <a:latin typeface="Trebuchet MS"/>
                <a:cs typeface="Trebuchet MS"/>
              </a:rPr>
              <a:t>che ormai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40">
                <a:latin typeface="Trebuchet MS"/>
                <a:cs typeface="Trebuchet MS"/>
              </a:rPr>
              <a:t>risparmia </a:t>
            </a:r>
            <a:r>
              <a:rPr dirty="0" sz="1100" spc="-35">
                <a:latin typeface="Trebuchet MS"/>
                <a:cs typeface="Trebuchet MS"/>
              </a:rPr>
              <a:t>neppure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20">
                <a:latin typeface="Trebuchet MS"/>
                <a:cs typeface="Trebuchet MS"/>
              </a:rPr>
              <a:t>bambini </a:t>
            </a:r>
            <a:r>
              <a:rPr dirty="0" sz="1100" spc="-50">
                <a:latin typeface="Trebuchet MS"/>
                <a:cs typeface="Trebuchet MS"/>
              </a:rPr>
              <a:t>e</a:t>
            </a:r>
            <a:r>
              <a:rPr dirty="0" sz="1100" spc="-23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bambine.</a:t>
            </a:r>
            <a:endParaRPr sz="1100">
              <a:latin typeface="Trebuchet MS"/>
              <a:cs typeface="Trebuchet MS"/>
            </a:endParaRPr>
          </a:p>
          <a:p>
            <a:pPr algn="just" marL="241300" marR="8255" indent="-228600">
              <a:lnSpc>
                <a:spcPct val="117800"/>
              </a:lnSpc>
              <a:spcBef>
                <a:spcPts val="800"/>
              </a:spcBef>
              <a:buAutoNum type="arabicPeriod" startAt="17"/>
              <a:tabLst>
                <a:tab pos="241300" algn="l"/>
              </a:tabLst>
            </a:pPr>
            <a:r>
              <a:rPr dirty="0" sz="1100" spc="-5">
                <a:latin typeface="Trebuchet MS"/>
                <a:cs typeface="Trebuchet MS"/>
              </a:rPr>
              <a:t>I </a:t>
            </a:r>
            <a:r>
              <a:rPr dirty="0" sz="1100" spc="-50">
                <a:latin typeface="Trebuchet MS"/>
                <a:cs typeface="Trebuchet MS"/>
              </a:rPr>
              <a:t>cittadini </a:t>
            </a:r>
            <a:r>
              <a:rPr dirty="0" sz="1100" spc="-55">
                <a:latin typeface="Trebuchet MS"/>
                <a:cs typeface="Trebuchet MS"/>
              </a:rPr>
              <a:t>stranieri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-40">
                <a:latin typeface="Trebuchet MS"/>
                <a:cs typeface="Trebuchet MS"/>
              </a:rPr>
              <a:t>arrivano </a:t>
            </a:r>
            <a:r>
              <a:rPr dirty="0" sz="1100" spc="-35">
                <a:latin typeface="Trebuchet MS"/>
                <a:cs typeface="Trebuchet MS"/>
              </a:rPr>
              <a:t>sulle </a:t>
            </a:r>
            <a:r>
              <a:rPr dirty="0" sz="1100" spc="-50">
                <a:latin typeface="Trebuchet MS"/>
                <a:cs typeface="Trebuchet MS"/>
              </a:rPr>
              <a:t>coste </a:t>
            </a:r>
            <a:r>
              <a:rPr dirty="0" sz="1100" spc="-55">
                <a:latin typeface="Trebuchet MS"/>
                <a:cs typeface="Trebuchet MS"/>
              </a:rPr>
              <a:t>italiane, </a:t>
            </a:r>
            <a:r>
              <a:rPr dirty="0" sz="1100" spc="-5">
                <a:latin typeface="Trebuchet MS"/>
                <a:cs typeface="Trebuchet MS"/>
              </a:rPr>
              <a:t>sono </a:t>
            </a:r>
            <a:r>
              <a:rPr dirty="0" sz="1100" spc="-10">
                <a:latin typeface="Trebuchet MS"/>
                <a:cs typeface="Trebuchet MS"/>
              </a:rPr>
              <a:t>oggi </a:t>
            </a:r>
            <a:r>
              <a:rPr dirty="0" sz="1100" spc="-50">
                <a:latin typeface="Trebuchet MS"/>
                <a:cs typeface="Trebuchet MS"/>
              </a:rPr>
              <a:t>inseriti 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50">
                <a:latin typeface="Trebuchet MS"/>
                <a:cs typeface="Trebuchet MS"/>
              </a:rPr>
              <a:t>sistema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20">
                <a:latin typeface="Trebuchet MS"/>
                <a:cs typeface="Trebuchet MS"/>
              </a:rPr>
              <a:t>accoglienza </a:t>
            </a:r>
            <a:r>
              <a:rPr dirty="0" sz="1100" spc="-50">
                <a:latin typeface="Trebuchet MS"/>
                <a:cs typeface="Trebuchet MS"/>
              </a:rPr>
              <a:t>italiano. </a:t>
            </a:r>
            <a:r>
              <a:rPr dirty="0" sz="1100" spc="-70">
                <a:latin typeface="Trebuchet MS"/>
                <a:cs typeface="Trebuchet MS"/>
              </a:rPr>
              <a:t>Tale </a:t>
            </a:r>
            <a:r>
              <a:rPr dirty="0" sz="1100" spc="-50">
                <a:latin typeface="Trebuchet MS"/>
                <a:cs typeface="Trebuchet MS"/>
              </a:rPr>
              <a:t>sistema è </a:t>
            </a:r>
            <a:r>
              <a:rPr dirty="0" sz="1100" spc="-35">
                <a:latin typeface="Trebuchet MS"/>
                <a:cs typeface="Trebuchet MS"/>
              </a:rPr>
              <a:t>cambiato </a:t>
            </a:r>
            <a:r>
              <a:rPr dirty="0" sz="1100" spc="-40">
                <a:latin typeface="Trebuchet MS"/>
                <a:cs typeface="Trebuchet MS"/>
              </a:rPr>
              <a:t>molto  </a:t>
            </a:r>
            <a:r>
              <a:rPr dirty="0" sz="1100" spc="-30">
                <a:latin typeface="Trebuchet MS"/>
                <a:cs typeface="Trebuchet MS"/>
              </a:rPr>
              <a:t>negli </a:t>
            </a:r>
            <a:r>
              <a:rPr dirty="0" sz="1100" spc="-40">
                <a:latin typeface="Trebuchet MS"/>
                <a:cs typeface="Trebuchet MS"/>
              </a:rPr>
              <a:t>ultimi </a:t>
            </a:r>
            <a:r>
              <a:rPr dirty="0" sz="1100" spc="-95">
                <a:latin typeface="Trebuchet MS"/>
                <a:cs typeface="Trebuchet MS"/>
              </a:rPr>
              <a:t>tre</a:t>
            </a:r>
            <a:r>
              <a:rPr dirty="0" sz="1100" spc="-85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anni.</a:t>
            </a:r>
            <a:endParaRPr sz="1100">
              <a:latin typeface="Trebuchet MS"/>
              <a:cs typeface="Trebuchet MS"/>
            </a:endParaRPr>
          </a:p>
          <a:p>
            <a:pPr algn="just" marL="241300" marR="5080">
              <a:lnSpc>
                <a:spcPts val="1560"/>
              </a:lnSpc>
              <a:spcBef>
                <a:spcPts val="85"/>
              </a:spcBef>
            </a:pPr>
            <a:r>
              <a:rPr dirty="0" sz="1100" spc="-20">
                <a:latin typeface="Trebuchet MS"/>
                <a:cs typeface="Trebuchet MS"/>
              </a:rPr>
              <a:t>Il </a:t>
            </a:r>
            <a:r>
              <a:rPr dirty="0" sz="1100" spc="-55">
                <a:latin typeface="Trebuchet MS"/>
                <a:cs typeface="Trebuchet MS"/>
              </a:rPr>
              <a:t>risultato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>
                <a:latin typeface="Trebuchet MS"/>
                <a:cs typeface="Trebuchet MS"/>
              </a:rPr>
              <a:t>un </a:t>
            </a:r>
            <a:r>
              <a:rPr dirty="0" sz="1100" spc="-20">
                <a:latin typeface="Trebuchet MS"/>
                <a:cs typeface="Trebuchet MS"/>
              </a:rPr>
              <a:t>meccanismo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30">
                <a:latin typeface="Trebuchet MS"/>
                <a:cs typeface="Trebuchet MS"/>
              </a:rPr>
              <a:t>continua </a:t>
            </a:r>
            <a:r>
              <a:rPr dirty="0" sz="1100" spc="-40">
                <a:latin typeface="Trebuchet MS"/>
                <a:cs typeface="Trebuchet MS"/>
              </a:rPr>
              <a:t>transizione </a:t>
            </a:r>
            <a:r>
              <a:rPr dirty="0" sz="1100" spc="-15">
                <a:latin typeface="Trebuchet MS"/>
                <a:cs typeface="Trebuchet MS"/>
              </a:rPr>
              <a:t>così </a:t>
            </a:r>
            <a:r>
              <a:rPr dirty="0" sz="1100" spc="-40">
                <a:latin typeface="Trebuchet MS"/>
                <a:cs typeface="Trebuchet MS"/>
              </a:rPr>
              <a:t>definibile </a:t>
            </a:r>
            <a:r>
              <a:rPr dirty="0" sz="1100" spc="-55">
                <a:latin typeface="Trebuchet MS"/>
                <a:cs typeface="Trebuchet MS"/>
              </a:rPr>
              <a:t>per  </a:t>
            </a:r>
            <a:r>
              <a:rPr dirty="0" sz="1100" spc="-50">
                <a:latin typeface="Trebuchet MS"/>
                <a:cs typeface="Trebuchet MS"/>
              </a:rPr>
              <a:t>semplificare: </a:t>
            </a:r>
            <a:r>
              <a:rPr dirty="0" sz="1100" spc="-20" i="1">
                <a:latin typeface="Arial"/>
                <a:cs typeface="Arial"/>
              </a:rPr>
              <a:t>prima </a:t>
            </a:r>
            <a:r>
              <a:rPr dirty="0" sz="1100" spc="-35" i="1">
                <a:latin typeface="Arial"/>
                <a:cs typeface="Arial"/>
              </a:rPr>
              <a:t>accoglienza </a:t>
            </a:r>
            <a:r>
              <a:rPr dirty="0" sz="1100" spc="-30">
                <a:latin typeface="Trebuchet MS"/>
                <a:cs typeface="Trebuchet MS"/>
              </a:rPr>
              <a:t>che comprende </a:t>
            </a:r>
            <a:r>
              <a:rPr dirty="0" sz="1100" spc="-20">
                <a:latin typeface="Trebuchet MS"/>
                <a:cs typeface="Trebuchet MS"/>
              </a:rPr>
              <a:t>gli </a:t>
            </a:r>
            <a:r>
              <a:rPr dirty="0" sz="1100" spc="-50">
                <a:latin typeface="Trebuchet MS"/>
                <a:cs typeface="Trebuchet MS"/>
              </a:rPr>
              <a:t>hotspot e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55">
                <a:latin typeface="Trebuchet MS"/>
                <a:cs typeface="Trebuchet MS"/>
              </a:rPr>
              <a:t>centri</a:t>
            </a:r>
            <a:r>
              <a:rPr dirty="0" sz="1100" spc="75">
                <a:latin typeface="Trebuchet MS"/>
                <a:cs typeface="Trebuchet MS"/>
              </a:rPr>
              <a:t> </a:t>
            </a:r>
            <a:r>
              <a:rPr dirty="0" sz="1100" spc="-15">
                <a:latin typeface="Trebuchet MS"/>
                <a:cs typeface="Trebuchet MS"/>
              </a:rPr>
              <a:t>di</a:t>
            </a:r>
            <a:endParaRPr sz="1100">
              <a:latin typeface="Trebuchet MS"/>
              <a:cs typeface="Trebuchet MS"/>
            </a:endParaRPr>
          </a:p>
          <a:p>
            <a:pPr algn="just" marL="241300" marR="6350">
              <a:lnSpc>
                <a:spcPts val="1550"/>
              </a:lnSpc>
              <a:spcBef>
                <a:spcPts val="10"/>
              </a:spcBef>
            </a:pPr>
            <a:r>
              <a:rPr dirty="0" sz="1100" spc="-35">
                <a:latin typeface="Trebuchet MS"/>
                <a:cs typeface="Trebuchet MS"/>
              </a:rPr>
              <a:t>prima </a:t>
            </a:r>
            <a:r>
              <a:rPr dirty="0" sz="1100" spc="-30">
                <a:latin typeface="Trebuchet MS"/>
                <a:cs typeface="Trebuchet MS"/>
              </a:rPr>
              <a:t>accoglienza,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50" i="1">
                <a:latin typeface="Arial"/>
                <a:cs typeface="Arial"/>
              </a:rPr>
              <a:t>seconda </a:t>
            </a:r>
            <a:r>
              <a:rPr dirty="0" sz="1100" spc="-35" i="1">
                <a:latin typeface="Arial"/>
                <a:cs typeface="Arial"/>
              </a:rPr>
              <a:t>accoglienza </a:t>
            </a:r>
            <a:r>
              <a:rPr dirty="0" sz="1100" spc="-30">
                <a:latin typeface="Trebuchet MS"/>
                <a:cs typeface="Trebuchet MS"/>
              </a:rPr>
              <a:t>che comprende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25">
                <a:latin typeface="Trebuchet MS"/>
                <a:cs typeface="Trebuchet MS"/>
              </a:rPr>
              <a:t>SAI  </a:t>
            </a:r>
            <a:r>
              <a:rPr dirty="0" sz="1100" spc="-55">
                <a:latin typeface="Trebuchet MS"/>
                <a:cs typeface="Trebuchet MS"/>
              </a:rPr>
              <a:t>(Sistema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10">
                <a:latin typeface="Trebuchet MS"/>
                <a:cs typeface="Trebuchet MS"/>
              </a:rPr>
              <a:t>Accoglienza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Integrazione)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30">
                <a:latin typeface="Trebuchet MS"/>
                <a:cs typeface="Trebuchet MS"/>
              </a:rPr>
              <a:t>CAS </a:t>
            </a:r>
            <a:r>
              <a:rPr dirty="0" sz="1100" spc="-55">
                <a:latin typeface="Trebuchet MS"/>
                <a:cs typeface="Trebuchet MS"/>
              </a:rPr>
              <a:t>(Centri </a:t>
            </a:r>
            <a:r>
              <a:rPr dirty="0" sz="1100" spc="-15">
                <a:latin typeface="Trebuchet MS"/>
                <a:cs typeface="Trebuchet MS"/>
              </a:rPr>
              <a:t>di Accoglienza  </a:t>
            </a:r>
            <a:r>
              <a:rPr dirty="0" sz="1100" spc="-20">
                <a:latin typeface="Trebuchet MS"/>
                <a:cs typeface="Trebuchet MS"/>
              </a:rPr>
              <a:t>Straordinaria).</a:t>
            </a:r>
            <a:r>
              <a:rPr dirty="0" sz="1100" spc="29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I </a:t>
            </a:r>
            <a:r>
              <a:rPr dirty="0" sz="1100">
                <a:latin typeface="Trebuchet MS"/>
                <a:cs typeface="Trebuchet MS"/>
              </a:rPr>
              <a:t>numeri </a:t>
            </a:r>
            <a:r>
              <a:rPr dirty="0" sz="1100" spc="-10">
                <a:latin typeface="Trebuchet MS"/>
                <a:cs typeface="Trebuchet MS"/>
              </a:rPr>
              <a:t>dei </a:t>
            </a:r>
            <a:r>
              <a:rPr dirty="0" sz="1100" spc="-15">
                <a:latin typeface="Trebuchet MS"/>
                <a:cs typeface="Trebuchet MS"/>
              </a:rPr>
              <a:t>migranti </a:t>
            </a:r>
            <a:r>
              <a:rPr dirty="0" sz="1100" spc="-25">
                <a:latin typeface="Trebuchet MS"/>
                <a:cs typeface="Trebuchet MS"/>
              </a:rPr>
              <a:t>presenti </a:t>
            </a:r>
            <a:r>
              <a:rPr dirty="0" sz="1100" spc="-10">
                <a:latin typeface="Trebuchet MS"/>
                <a:cs typeface="Trebuchet MS"/>
              </a:rPr>
              <a:t>nel </a:t>
            </a:r>
            <a:r>
              <a:rPr dirty="0" sz="1100" spc="-20">
                <a:latin typeface="Trebuchet MS"/>
                <a:cs typeface="Trebuchet MS"/>
              </a:rPr>
              <a:t>sistema  </a:t>
            </a:r>
            <a:r>
              <a:rPr dirty="0" sz="1100" spc="5">
                <a:latin typeface="Trebuchet MS"/>
                <a:cs typeface="Trebuchet MS"/>
              </a:rPr>
              <a:t>di   </a:t>
            </a:r>
            <a:r>
              <a:rPr dirty="0" sz="1100" spc="-30">
                <a:latin typeface="Trebuchet MS"/>
                <a:cs typeface="Trebuchet MS"/>
              </a:rPr>
              <a:t>accoglienza,  a  </a:t>
            </a:r>
            <a:r>
              <a:rPr dirty="0" sz="1100" spc="-25">
                <a:latin typeface="Trebuchet MS"/>
                <a:cs typeface="Trebuchet MS"/>
              </a:rPr>
              <a:t>causa  </a:t>
            </a:r>
            <a:r>
              <a:rPr dirty="0" sz="1100" spc="-70">
                <a:latin typeface="Trebuchet MS"/>
                <a:cs typeface="Trebuchet MS"/>
              </a:rPr>
              <a:t>soprattutto  </a:t>
            </a:r>
            <a:r>
              <a:rPr dirty="0" sz="1100" spc="-40">
                <a:latin typeface="Trebuchet MS"/>
                <a:cs typeface="Trebuchet MS"/>
              </a:rPr>
              <a:t>della  </a:t>
            </a:r>
            <a:r>
              <a:rPr dirty="0" sz="1100" spc="-35">
                <a:latin typeface="Trebuchet MS"/>
                <a:cs typeface="Trebuchet MS"/>
              </a:rPr>
              <a:t>politica  </a:t>
            </a:r>
            <a:r>
              <a:rPr dirty="0" sz="1100" spc="-75">
                <a:latin typeface="Trebuchet MS"/>
                <a:cs typeface="Trebuchet MS"/>
              </a:rPr>
              <a:t>restrittiva  </a:t>
            </a:r>
            <a:r>
              <a:rPr dirty="0" sz="1100" spc="-80">
                <a:latin typeface="Trebuchet MS"/>
                <a:cs typeface="Trebuchet MS"/>
              </a:rPr>
              <a:t>attuata </a:t>
            </a:r>
            <a:r>
              <a:rPr dirty="0" sz="1100" spc="-30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dal</a:t>
            </a:r>
            <a:endParaRPr sz="1100">
              <a:latin typeface="Trebuchet MS"/>
              <a:cs typeface="Trebuchet MS"/>
            </a:endParaRPr>
          </a:p>
          <a:p>
            <a:pPr algn="just" marL="241300" marR="6350">
              <a:lnSpc>
                <a:spcPts val="1550"/>
              </a:lnSpc>
              <a:spcBef>
                <a:spcPts val="20"/>
              </a:spcBef>
            </a:pPr>
            <a:r>
              <a:rPr dirty="0" sz="1100" spc="-55">
                <a:latin typeface="Trebuchet MS"/>
                <a:cs typeface="Trebuchet MS"/>
              </a:rPr>
              <a:t>decreto </a:t>
            </a:r>
            <a:r>
              <a:rPr dirty="0" sz="1100" spc="-25">
                <a:latin typeface="Trebuchet MS"/>
                <a:cs typeface="Trebuchet MS"/>
              </a:rPr>
              <a:t>sicurezza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5">
                <a:latin typeface="Trebuchet MS"/>
                <a:cs typeface="Trebuchet MS"/>
              </a:rPr>
              <a:t>2018, sono </a:t>
            </a:r>
            <a:r>
              <a:rPr dirty="0" sz="1100" spc="-45">
                <a:latin typeface="Trebuchet MS"/>
                <a:cs typeface="Trebuchet MS"/>
              </a:rPr>
              <a:t>andati progressivamente </a:t>
            </a:r>
            <a:r>
              <a:rPr dirty="0" sz="1100" spc="-35">
                <a:latin typeface="Trebuchet MS"/>
                <a:cs typeface="Trebuchet MS"/>
              </a:rPr>
              <a:t>calando. </a:t>
            </a:r>
            <a:r>
              <a:rPr dirty="0" sz="1100" spc="80">
                <a:latin typeface="Trebuchet MS"/>
                <a:cs typeface="Trebuchet MS"/>
              </a:rPr>
              <a:t>A  </a:t>
            </a:r>
            <a:r>
              <a:rPr dirty="0" sz="1100" spc="-50">
                <a:latin typeface="Trebuchet MS"/>
                <a:cs typeface="Trebuchet MS"/>
              </a:rPr>
              <a:t>fine </a:t>
            </a:r>
            <a:r>
              <a:rPr dirty="0" sz="1100" spc="20">
                <a:latin typeface="Trebuchet MS"/>
                <a:cs typeface="Trebuchet MS"/>
              </a:rPr>
              <a:t>2017 </a:t>
            </a:r>
            <a:r>
              <a:rPr dirty="0" sz="1100" spc="-40">
                <a:latin typeface="Trebuchet MS"/>
                <a:cs typeface="Trebuchet MS"/>
              </a:rPr>
              <a:t>erano </a:t>
            </a:r>
            <a:r>
              <a:rPr dirty="0" sz="1100">
                <a:latin typeface="Trebuchet MS"/>
                <a:cs typeface="Trebuchet MS"/>
              </a:rPr>
              <a:t>poco </a:t>
            </a:r>
            <a:r>
              <a:rPr dirty="0" sz="1100" spc="-10">
                <a:latin typeface="Trebuchet MS"/>
                <a:cs typeface="Trebuchet MS"/>
              </a:rPr>
              <a:t>più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20">
                <a:latin typeface="Trebuchet MS"/>
                <a:cs typeface="Trebuchet MS"/>
              </a:rPr>
              <a:t>183 </a:t>
            </a:r>
            <a:r>
              <a:rPr dirty="0" sz="1100" spc="-45">
                <a:latin typeface="Trebuchet MS"/>
                <a:cs typeface="Trebuchet MS"/>
              </a:rPr>
              <a:t>mila, </a:t>
            </a:r>
            <a:r>
              <a:rPr dirty="0" sz="1100" spc="-30">
                <a:latin typeface="Trebuchet MS"/>
                <a:cs typeface="Trebuchet MS"/>
              </a:rPr>
              <a:t>scesi </a:t>
            </a:r>
            <a:r>
              <a:rPr dirty="0" sz="1100" spc="-45">
                <a:latin typeface="Trebuchet MS"/>
                <a:cs typeface="Trebuchet MS"/>
              </a:rPr>
              <a:t>progressivamente </a:t>
            </a:r>
            <a:r>
              <a:rPr dirty="0" sz="1100" spc="-35">
                <a:latin typeface="Trebuchet MS"/>
                <a:cs typeface="Trebuchet MS"/>
              </a:rPr>
              <a:t>fino </a:t>
            </a:r>
            <a:r>
              <a:rPr dirty="0" sz="1100" spc="-30">
                <a:latin typeface="Trebuchet MS"/>
                <a:cs typeface="Trebuchet MS"/>
              </a:rPr>
              <a:t>agli  </a:t>
            </a:r>
            <a:r>
              <a:rPr dirty="0" sz="1100" spc="25">
                <a:latin typeface="Trebuchet MS"/>
                <a:cs typeface="Trebuchet MS"/>
              </a:rPr>
              <a:t>83 </a:t>
            </a:r>
            <a:r>
              <a:rPr dirty="0" sz="1100" spc="-25">
                <a:latin typeface="Trebuchet MS"/>
                <a:cs typeface="Trebuchet MS"/>
              </a:rPr>
              <a:t>mila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70">
                <a:latin typeface="Trebuchet MS"/>
                <a:cs typeface="Trebuchet MS"/>
              </a:rPr>
              <a:t>settembre </a:t>
            </a:r>
            <a:r>
              <a:rPr dirty="0" sz="1100" spc="-5">
                <a:latin typeface="Trebuchet MS"/>
                <a:cs typeface="Trebuchet MS"/>
              </a:rPr>
              <a:t>2020. </a:t>
            </a:r>
            <a:r>
              <a:rPr dirty="0" sz="1100" spc="25">
                <a:latin typeface="Trebuchet MS"/>
                <a:cs typeface="Trebuchet MS"/>
              </a:rPr>
              <a:t>Con </a:t>
            </a:r>
            <a:r>
              <a:rPr dirty="0" sz="1100" spc="-25">
                <a:latin typeface="Trebuchet MS"/>
                <a:cs typeface="Trebuchet MS"/>
              </a:rPr>
              <a:t>il Decreto </a:t>
            </a:r>
            <a:r>
              <a:rPr dirty="0" sz="1100" spc="-35">
                <a:latin typeface="Trebuchet MS"/>
                <a:cs typeface="Trebuchet MS"/>
              </a:rPr>
              <a:t>Lamorgese </a:t>
            </a:r>
            <a:r>
              <a:rPr dirty="0" sz="1100" spc="-30">
                <a:latin typeface="Trebuchet MS"/>
                <a:cs typeface="Trebuchet MS"/>
              </a:rPr>
              <a:t>viene </a:t>
            </a:r>
            <a:r>
              <a:rPr dirty="0" sz="1100" spc="-55">
                <a:latin typeface="Trebuchet MS"/>
                <a:cs typeface="Trebuchet MS"/>
              </a:rPr>
              <a:t>introdotto 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35">
                <a:latin typeface="Trebuchet MS"/>
                <a:cs typeface="Trebuchet MS"/>
              </a:rPr>
              <a:t>permesso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protezione </a:t>
            </a:r>
            <a:r>
              <a:rPr dirty="0" sz="1100" spc="-35">
                <a:latin typeface="Trebuchet MS"/>
                <a:cs typeface="Trebuchet MS"/>
              </a:rPr>
              <a:t>speciale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35">
                <a:latin typeface="Trebuchet MS"/>
                <a:cs typeface="Trebuchet MS"/>
              </a:rPr>
              <a:t>salvaguardia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50">
                <a:latin typeface="Trebuchet MS"/>
                <a:cs typeface="Trebuchet MS"/>
              </a:rPr>
              <a:t>vita </a:t>
            </a:r>
            <a:r>
              <a:rPr dirty="0" sz="1100" spc="-55">
                <a:latin typeface="Trebuchet MS"/>
                <a:cs typeface="Trebuchet MS"/>
              </a:rPr>
              <a:t>privata </a:t>
            </a:r>
            <a:r>
              <a:rPr dirty="0" sz="1100" spc="-50">
                <a:latin typeface="Trebuchet MS"/>
                <a:cs typeface="Trebuchet MS"/>
              </a:rPr>
              <a:t>e  familiare </a:t>
            </a:r>
            <a:r>
              <a:rPr dirty="0" sz="1100" spc="-30">
                <a:latin typeface="Trebuchet MS"/>
                <a:cs typeface="Trebuchet MS"/>
              </a:rPr>
              <a:t>dello </a:t>
            </a:r>
            <a:r>
              <a:rPr dirty="0" sz="1100" spc="-55">
                <a:latin typeface="Trebuchet MS"/>
                <a:cs typeface="Trebuchet MS"/>
              </a:rPr>
              <a:t>straniero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-45">
                <a:latin typeface="Trebuchet MS"/>
                <a:cs typeface="Trebuchet MS"/>
              </a:rPr>
              <a:t>sostituisce 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20">
                <a:latin typeface="Trebuchet MS"/>
                <a:cs typeface="Trebuchet MS"/>
              </a:rPr>
              <a:t>vecchio </a:t>
            </a:r>
            <a:r>
              <a:rPr dirty="0" sz="1100" spc="-35">
                <a:latin typeface="Trebuchet MS"/>
                <a:cs typeface="Trebuchet MS"/>
              </a:rPr>
              <a:t>permesso </a:t>
            </a:r>
            <a:r>
              <a:rPr dirty="0" sz="1100" spc="-20">
                <a:latin typeface="Trebuchet MS"/>
                <a:cs typeface="Trebuchet MS"/>
              </a:rPr>
              <a:t>di  soggiorno </a:t>
            </a:r>
            <a:r>
              <a:rPr dirty="0" sz="1100" spc="-50">
                <a:latin typeface="Trebuchet MS"/>
                <a:cs typeface="Trebuchet MS"/>
              </a:rPr>
              <a:t>per </a:t>
            </a:r>
            <a:r>
              <a:rPr dirty="0" sz="1100" spc="-35">
                <a:latin typeface="Trebuchet MS"/>
                <a:cs typeface="Trebuchet MS"/>
              </a:rPr>
              <a:t>motivi </a:t>
            </a:r>
            <a:r>
              <a:rPr dirty="0" sz="1100" spc="-40">
                <a:latin typeface="Trebuchet MS"/>
                <a:cs typeface="Trebuchet MS"/>
              </a:rPr>
              <a:t>umanitari abrogato </a:t>
            </a:r>
            <a:r>
              <a:rPr dirty="0" sz="1100">
                <a:latin typeface="Trebuchet MS"/>
                <a:cs typeface="Trebuchet MS"/>
              </a:rPr>
              <a:t>con </a:t>
            </a:r>
            <a:r>
              <a:rPr dirty="0" sz="1100" spc="-25">
                <a:latin typeface="Trebuchet MS"/>
                <a:cs typeface="Trebuchet MS"/>
              </a:rPr>
              <a:t>il Decreto</a:t>
            </a:r>
            <a:r>
              <a:rPr dirty="0" sz="1100" spc="-200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Salvini.</a:t>
            </a:r>
            <a:endParaRPr sz="1100">
              <a:latin typeface="Trebuchet MS"/>
              <a:cs typeface="Trebuchet MS"/>
            </a:endParaRPr>
          </a:p>
          <a:p>
            <a:pPr algn="just" marL="241300" marR="6985" indent="-228600">
              <a:lnSpc>
                <a:spcPct val="117800"/>
              </a:lnSpc>
              <a:spcBef>
                <a:spcPts val="730"/>
              </a:spcBef>
              <a:buAutoNum type="arabicPeriod" startAt="18"/>
              <a:tabLst>
                <a:tab pos="241300" algn="l"/>
              </a:tabLst>
            </a:pPr>
            <a:r>
              <a:rPr dirty="0" sz="1100" spc="-55">
                <a:latin typeface="Trebuchet MS"/>
                <a:cs typeface="Trebuchet MS"/>
              </a:rPr>
              <a:t>L’Italia </a:t>
            </a:r>
            <a:r>
              <a:rPr dirty="0" sz="1100" spc="-30">
                <a:latin typeface="Trebuchet MS"/>
                <a:cs typeface="Trebuchet MS"/>
              </a:rPr>
              <a:t>continua a </a:t>
            </a:r>
            <a:r>
              <a:rPr dirty="0" sz="1100" spc="-85">
                <a:latin typeface="Trebuchet MS"/>
                <a:cs typeface="Trebuchet MS"/>
              </a:rPr>
              <a:t>trattenere </a:t>
            </a:r>
            <a:r>
              <a:rPr dirty="0" sz="1100" spc="-30">
                <a:latin typeface="Trebuchet MS"/>
                <a:cs typeface="Trebuchet MS"/>
              </a:rPr>
              <a:t>migliaia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rifugiati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55">
                <a:latin typeface="Trebuchet MS"/>
                <a:cs typeface="Trebuchet MS"/>
              </a:rPr>
              <a:t>migranti, </a:t>
            </a:r>
            <a:r>
              <a:rPr dirty="0" sz="1100" spc="-15">
                <a:latin typeface="Trebuchet MS"/>
                <a:cs typeface="Trebuchet MS"/>
              </a:rPr>
              <a:t>in  </a:t>
            </a:r>
            <a:r>
              <a:rPr dirty="0" sz="1100" spc="-50">
                <a:latin typeface="Trebuchet MS"/>
                <a:cs typeface="Trebuchet MS"/>
              </a:rPr>
              <a:t>particolare </a:t>
            </a:r>
            <a:r>
              <a:rPr dirty="0" sz="1100" spc="-30">
                <a:latin typeface="Trebuchet MS"/>
                <a:cs typeface="Trebuchet MS"/>
              </a:rPr>
              <a:t>nei </a:t>
            </a:r>
            <a:r>
              <a:rPr dirty="0" sz="1100" spc="-25">
                <a:latin typeface="Trebuchet MS"/>
                <a:cs typeface="Trebuchet MS"/>
              </a:rPr>
              <a:t>CPR-Centri </a:t>
            </a:r>
            <a:r>
              <a:rPr dirty="0" sz="1100" spc="-50">
                <a:latin typeface="Trebuchet MS"/>
                <a:cs typeface="Trebuchet MS"/>
              </a:rPr>
              <a:t>per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35">
                <a:latin typeface="Trebuchet MS"/>
                <a:cs typeface="Trebuchet MS"/>
              </a:rPr>
              <a:t>Rimpatrio </a:t>
            </a:r>
            <a:r>
              <a:rPr dirty="0" sz="1100" spc="-60">
                <a:latin typeface="Trebuchet MS"/>
                <a:cs typeface="Trebuchet MS"/>
              </a:rPr>
              <a:t>(ex </a:t>
            </a:r>
            <a:r>
              <a:rPr dirty="0" sz="1100" spc="-40">
                <a:latin typeface="Trebuchet MS"/>
                <a:cs typeface="Trebuchet MS"/>
              </a:rPr>
              <a:t>Centri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Identificazione  </a:t>
            </a:r>
            <a:r>
              <a:rPr dirty="0" sz="1100" spc="-35">
                <a:latin typeface="Trebuchet MS"/>
                <a:cs typeface="Trebuchet MS"/>
              </a:rPr>
              <a:t>ed </a:t>
            </a:r>
            <a:r>
              <a:rPr dirty="0" sz="1100" spc="-30">
                <a:latin typeface="Trebuchet MS"/>
                <a:cs typeface="Trebuchet MS"/>
              </a:rPr>
              <a:t>Espulsioni)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0">
                <a:latin typeface="Trebuchet MS"/>
                <a:cs typeface="Trebuchet MS"/>
              </a:rPr>
              <a:t>Hotspot, </a:t>
            </a:r>
            <a:r>
              <a:rPr dirty="0" sz="1100" spc="-55">
                <a:latin typeface="Trebuchet MS"/>
                <a:cs typeface="Trebuchet MS"/>
              </a:rPr>
              <a:t>centri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40">
                <a:latin typeface="Trebuchet MS"/>
                <a:cs typeface="Trebuchet MS"/>
              </a:rPr>
              <a:t>detenzione </a:t>
            </a:r>
            <a:r>
              <a:rPr dirty="0" sz="1100" spc="-55">
                <a:latin typeface="Trebuchet MS"/>
                <a:cs typeface="Trebuchet MS"/>
              </a:rPr>
              <a:t>amministrativa, </a:t>
            </a:r>
            <a:r>
              <a:rPr dirty="0" sz="1100" spc="-15">
                <a:latin typeface="Trebuchet MS"/>
                <a:cs typeface="Trebuchet MS"/>
              </a:rPr>
              <a:t>dando  </a:t>
            </a:r>
            <a:r>
              <a:rPr dirty="0" sz="1100" spc="-10">
                <a:latin typeface="Trebuchet MS"/>
                <a:cs typeface="Trebuchet MS"/>
              </a:rPr>
              <a:t>luogo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70">
                <a:latin typeface="Trebuchet MS"/>
                <a:cs typeface="Trebuchet MS"/>
              </a:rPr>
              <a:t>trattenimenti </a:t>
            </a:r>
            <a:r>
              <a:rPr dirty="0" sz="1100" spc="-35">
                <a:latin typeface="Trebuchet MS"/>
                <a:cs typeface="Trebuchet MS"/>
              </a:rPr>
              <a:t>prolungati ingiusti </a:t>
            </a:r>
            <a:r>
              <a:rPr dirty="0" sz="1100" spc="-45">
                <a:latin typeface="Trebuchet MS"/>
                <a:cs typeface="Trebuchet MS"/>
              </a:rPr>
              <a:t>perché </a:t>
            </a:r>
            <a:r>
              <a:rPr dirty="0" sz="1100" spc="-35">
                <a:latin typeface="Trebuchet MS"/>
                <a:cs typeface="Trebuchet MS"/>
              </a:rPr>
              <a:t>contro la </a:t>
            </a:r>
            <a:r>
              <a:rPr dirty="0" sz="1100" spc="-50">
                <a:latin typeface="Trebuchet MS"/>
                <a:cs typeface="Trebuchet MS"/>
              </a:rPr>
              <a:t>legge. </a:t>
            </a:r>
            <a:r>
              <a:rPr dirty="0" sz="1100" spc="-15">
                <a:latin typeface="Trebuchet MS"/>
                <a:cs typeface="Trebuchet MS"/>
              </a:rPr>
              <a:t>Lì </a:t>
            </a:r>
            <a:r>
              <a:rPr dirty="0" sz="1100" spc="-25">
                <a:latin typeface="Trebuchet MS"/>
                <a:cs typeface="Trebuchet MS"/>
              </a:rPr>
              <a:t>dove  </a:t>
            </a:r>
            <a:r>
              <a:rPr dirty="0" sz="1100" spc="-50">
                <a:latin typeface="Trebuchet MS"/>
                <a:cs typeface="Trebuchet MS"/>
              </a:rPr>
              <a:t>questi </a:t>
            </a:r>
            <a:r>
              <a:rPr dirty="0" sz="1100" spc="-55">
                <a:latin typeface="Trebuchet MS"/>
                <a:cs typeface="Trebuchet MS"/>
              </a:rPr>
              <a:t>centri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5">
                <a:latin typeface="Trebuchet MS"/>
                <a:cs typeface="Trebuchet MS"/>
              </a:rPr>
              <a:t>sono </a:t>
            </a:r>
            <a:r>
              <a:rPr dirty="0" sz="1100" spc="-60">
                <a:latin typeface="Trebuchet MS"/>
                <a:cs typeface="Trebuchet MS"/>
              </a:rPr>
              <a:t>presenti, </a:t>
            </a:r>
            <a:r>
              <a:rPr dirty="0" sz="1100" spc="-15">
                <a:latin typeface="Trebuchet MS"/>
                <a:cs typeface="Trebuchet MS"/>
              </a:rPr>
              <a:t>vengono </a:t>
            </a:r>
            <a:r>
              <a:rPr dirty="0" sz="1100" spc="-60">
                <a:latin typeface="Trebuchet MS"/>
                <a:cs typeface="Trebuchet MS"/>
              </a:rPr>
              <a:t>sostituiti </a:t>
            </a:r>
            <a:r>
              <a:rPr dirty="0" sz="1100" spc="-35">
                <a:latin typeface="Trebuchet MS"/>
                <a:cs typeface="Trebuchet MS"/>
              </a:rPr>
              <a:t>dalla</a:t>
            </a:r>
            <a:r>
              <a:rPr dirty="0" sz="1100" spc="-110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Questura</a:t>
            </a:r>
            <a:endParaRPr sz="1100">
              <a:latin typeface="Trebuchet MS"/>
              <a:cs typeface="Trebuchet MS"/>
            </a:endParaRPr>
          </a:p>
          <a:p>
            <a:pPr algn="just" marL="241300" marR="6350" indent="-228600">
              <a:lnSpc>
                <a:spcPct val="117800"/>
              </a:lnSpc>
              <a:spcBef>
                <a:spcPts val="800"/>
              </a:spcBef>
              <a:buAutoNum type="arabicPeriod" startAt="18"/>
              <a:tabLst>
                <a:tab pos="241300" algn="l"/>
              </a:tabLst>
            </a:pPr>
            <a:r>
              <a:rPr dirty="0" sz="1100" spc="-15">
                <a:latin typeface="Trebuchet MS"/>
                <a:cs typeface="Trebuchet MS"/>
              </a:rPr>
              <a:t>Questo </a:t>
            </a:r>
            <a:r>
              <a:rPr dirty="0" sz="1100" spc="-50">
                <a:latin typeface="Trebuchet MS"/>
                <a:cs typeface="Trebuchet MS"/>
              </a:rPr>
              <a:t>sistema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accoglienza, </a:t>
            </a:r>
            <a:r>
              <a:rPr dirty="0" sz="1100" spc="-60">
                <a:latin typeface="Trebuchet MS"/>
                <a:cs typeface="Trebuchet MS"/>
              </a:rPr>
              <a:t>tranne </a:t>
            </a:r>
            <a:r>
              <a:rPr dirty="0" sz="1100" spc="-20">
                <a:latin typeface="Trebuchet MS"/>
                <a:cs typeface="Trebuchet MS"/>
              </a:rPr>
              <a:t>alcuni </a:t>
            </a:r>
            <a:r>
              <a:rPr dirty="0" sz="1100" spc="-25">
                <a:latin typeface="Trebuchet MS"/>
                <a:cs typeface="Trebuchet MS"/>
              </a:rPr>
              <a:t>casi </a:t>
            </a:r>
            <a:r>
              <a:rPr dirty="0" sz="1100" spc="-45">
                <a:latin typeface="Trebuchet MS"/>
                <a:cs typeface="Trebuchet MS"/>
              </a:rPr>
              <a:t>virtuosi,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30">
                <a:latin typeface="Trebuchet MS"/>
                <a:cs typeface="Trebuchet MS"/>
              </a:rPr>
              <a:t>ancora  </a:t>
            </a:r>
            <a:r>
              <a:rPr dirty="0" sz="1100" spc="-45">
                <a:latin typeface="Trebuchet MS"/>
                <a:cs typeface="Trebuchet MS"/>
              </a:rPr>
              <a:t>segnato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da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45">
                <a:latin typeface="Trebuchet MS"/>
                <a:cs typeface="Trebuchet MS"/>
              </a:rPr>
              <a:t>gestione  emergenziale,  </a:t>
            </a:r>
            <a:r>
              <a:rPr dirty="0" sz="1100">
                <a:latin typeface="Trebuchet MS"/>
                <a:cs typeface="Trebuchet MS"/>
              </a:rPr>
              <a:t>poco </a:t>
            </a:r>
            <a:r>
              <a:rPr dirty="0" sz="1100" spc="-65">
                <a:latin typeface="Trebuchet MS"/>
                <a:cs typeface="Trebuchet MS"/>
              </a:rPr>
              <a:t>trasparente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5">
                <a:latin typeface="Trebuchet MS"/>
                <a:cs typeface="Trebuchet MS"/>
              </a:rPr>
              <a:t>non  </a:t>
            </a:r>
            <a:r>
              <a:rPr dirty="0" sz="1100" spc="-35">
                <a:latin typeface="Trebuchet MS"/>
                <a:cs typeface="Trebuchet MS"/>
              </a:rPr>
              <a:t>coordinata </a:t>
            </a:r>
            <a:r>
              <a:rPr dirty="0" sz="1100" spc="-30">
                <a:latin typeface="Trebuchet MS"/>
                <a:cs typeface="Trebuchet MS"/>
              </a:rPr>
              <a:t>a livello </a:t>
            </a:r>
            <a:r>
              <a:rPr dirty="0" sz="1100" spc="-45">
                <a:latin typeface="Trebuchet MS"/>
                <a:cs typeface="Trebuchet MS"/>
              </a:rPr>
              <a:t>istituzionale. </a:t>
            </a:r>
            <a:r>
              <a:rPr dirty="0" sz="1100" spc="-20">
                <a:latin typeface="Trebuchet MS"/>
                <a:cs typeface="Trebuchet MS"/>
              </a:rPr>
              <a:t>Il </a:t>
            </a:r>
            <a:r>
              <a:rPr dirty="0" sz="1100" spc="-10">
                <a:latin typeface="Trebuchet MS"/>
                <a:cs typeface="Trebuchet MS"/>
              </a:rPr>
              <a:t>più </a:t>
            </a:r>
            <a:r>
              <a:rPr dirty="0" sz="1100" spc="-40">
                <a:latin typeface="Trebuchet MS"/>
                <a:cs typeface="Trebuchet MS"/>
              </a:rPr>
              <a:t>delle </a:t>
            </a:r>
            <a:r>
              <a:rPr dirty="0" sz="1100" spc="-50">
                <a:latin typeface="Trebuchet MS"/>
                <a:cs typeface="Trebuchet MS"/>
              </a:rPr>
              <a:t>volte inefficace e </a:t>
            </a:r>
            <a:r>
              <a:rPr dirty="0" sz="1100" spc="-65">
                <a:latin typeface="Trebuchet MS"/>
                <a:cs typeface="Trebuchet MS"/>
              </a:rPr>
              <a:t>fonte </a:t>
            </a:r>
            <a:r>
              <a:rPr dirty="0" sz="1100" spc="-20">
                <a:latin typeface="Trebuchet MS"/>
                <a:cs typeface="Trebuchet MS"/>
              </a:rPr>
              <a:t>di  guadagno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illecito.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44500" y="428967"/>
            <a:ext cx="4445635" cy="613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5" b="1">
                <a:latin typeface="Trebuchet MS"/>
                <a:cs typeface="Trebuchet MS"/>
              </a:rPr>
              <a:t>Un </a:t>
            </a:r>
            <a:r>
              <a:rPr dirty="0" sz="1100" spc="-25" b="1">
                <a:latin typeface="Trebuchet MS"/>
                <a:cs typeface="Trebuchet MS"/>
              </a:rPr>
              <a:t>approccio</a:t>
            </a:r>
            <a:r>
              <a:rPr dirty="0" sz="1100" spc="-100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diverso</a:t>
            </a:r>
            <a:endParaRPr sz="1100">
              <a:latin typeface="Trebuchet MS"/>
              <a:cs typeface="Trebuchet MS"/>
            </a:endParaRPr>
          </a:p>
          <a:p>
            <a:pPr algn="just" marL="241300" marR="8890" indent="-228600">
              <a:lnSpc>
                <a:spcPct val="118000"/>
              </a:lnSpc>
              <a:spcBef>
                <a:spcPts val="795"/>
              </a:spcBef>
              <a:buAutoNum type="arabicPeriod" startAt="20"/>
              <a:tabLst>
                <a:tab pos="241300" algn="l"/>
              </a:tabLst>
            </a:pPr>
            <a:r>
              <a:rPr dirty="0" sz="1100" spc="65">
                <a:latin typeface="Trebuchet MS"/>
                <a:cs typeface="Trebuchet MS"/>
              </a:rPr>
              <a:t>Di </a:t>
            </a:r>
            <a:r>
              <a:rPr dirty="0" sz="1100" spc="-85">
                <a:latin typeface="Trebuchet MS"/>
                <a:cs typeface="Trebuchet MS"/>
              </a:rPr>
              <a:t>fronte </a:t>
            </a:r>
            <a:r>
              <a:rPr dirty="0" sz="1100" spc="-50">
                <a:latin typeface="Trebuchet MS"/>
                <a:cs typeface="Trebuchet MS"/>
              </a:rPr>
              <a:t>alla </a:t>
            </a:r>
            <a:r>
              <a:rPr dirty="0" sz="1100" spc="-85">
                <a:latin typeface="Trebuchet MS"/>
                <a:cs typeface="Trebuchet MS"/>
              </a:rPr>
              <a:t>realtà </a:t>
            </a:r>
            <a:r>
              <a:rPr dirty="0" sz="1100" spc="-70">
                <a:latin typeface="Trebuchet MS"/>
                <a:cs typeface="Trebuchet MS"/>
              </a:rPr>
              <a:t>migratoria, </a:t>
            </a:r>
            <a:r>
              <a:rPr dirty="0" sz="1100" spc="-40">
                <a:latin typeface="Trebuchet MS"/>
                <a:cs typeface="Trebuchet MS"/>
              </a:rPr>
              <a:t>abbiamo </a:t>
            </a:r>
            <a:r>
              <a:rPr dirty="0" sz="1100" spc="-50">
                <a:latin typeface="Trebuchet MS"/>
                <a:cs typeface="Trebuchet MS"/>
              </a:rPr>
              <a:t>però </a:t>
            </a:r>
            <a:r>
              <a:rPr dirty="0" sz="1100" spc="-30">
                <a:latin typeface="Trebuchet MS"/>
                <a:cs typeface="Trebuchet MS"/>
              </a:rPr>
              <a:t>bisogno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80">
                <a:latin typeface="Trebuchet MS"/>
                <a:cs typeface="Trebuchet MS"/>
              </a:rPr>
              <a:t>altro  </a:t>
            </a:r>
            <a:r>
              <a:rPr dirty="0" sz="1100" spc="-45">
                <a:latin typeface="Trebuchet MS"/>
                <a:cs typeface="Trebuchet MS"/>
              </a:rPr>
              <a:t>linguaggio,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20">
                <a:latin typeface="Trebuchet MS"/>
                <a:cs typeface="Trebuchet MS"/>
              </a:rPr>
              <a:t>nuovo </a:t>
            </a:r>
            <a:r>
              <a:rPr dirty="0" sz="1100" spc="-50">
                <a:latin typeface="Trebuchet MS"/>
                <a:cs typeface="Trebuchet MS"/>
              </a:rPr>
              <a:t>approccio. </a:t>
            </a:r>
            <a:r>
              <a:rPr dirty="0" sz="1100" spc="-40">
                <a:latin typeface="Trebuchet MS"/>
                <a:cs typeface="Trebuchet MS"/>
              </a:rPr>
              <a:t>È </a:t>
            </a:r>
            <a:r>
              <a:rPr dirty="0" sz="1100" spc="-60">
                <a:latin typeface="Trebuchet MS"/>
                <a:cs typeface="Trebuchet MS"/>
              </a:rPr>
              <a:t>necessaria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80">
                <a:latin typeface="Trebuchet MS"/>
                <a:cs typeface="Trebuchet MS"/>
              </a:rPr>
              <a:t>“</a:t>
            </a:r>
            <a:r>
              <a:rPr dirty="0" sz="1100" spc="-80" i="1">
                <a:latin typeface="Arial"/>
                <a:cs typeface="Arial"/>
              </a:rPr>
              <a:t>diversa</a:t>
            </a:r>
            <a:r>
              <a:rPr dirty="0" sz="1100" spc="-80">
                <a:latin typeface="Trebuchet MS"/>
                <a:cs typeface="Trebuchet MS"/>
              </a:rPr>
              <a:t>” </a:t>
            </a:r>
            <a:r>
              <a:rPr dirty="0" sz="1100" spc="-95">
                <a:latin typeface="Trebuchet MS"/>
                <a:cs typeface="Trebuchet MS"/>
              </a:rPr>
              <a:t>lettura </a:t>
            </a:r>
            <a:r>
              <a:rPr dirty="0" sz="1100" spc="-50">
                <a:latin typeface="Trebuchet MS"/>
                <a:cs typeface="Trebuchet MS"/>
              </a:rPr>
              <a:t>da  quella </a:t>
            </a:r>
            <a:r>
              <a:rPr dirty="0" sz="1100" spc="-45">
                <a:latin typeface="Trebuchet MS"/>
                <a:cs typeface="Trebuchet MS"/>
              </a:rPr>
              <a:t>che </a:t>
            </a:r>
            <a:r>
              <a:rPr dirty="0" sz="1100" spc="-20">
                <a:latin typeface="Trebuchet MS"/>
                <a:cs typeface="Trebuchet MS"/>
              </a:rPr>
              <a:t>ci </a:t>
            </a:r>
            <a:r>
              <a:rPr dirty="0" sz="1100" spc="-50">
                <a:latin typeface="Trebuchet MS"/>
                <a:cs typeface="Trebuchet MS"/>
              </a:rPr>
              <a:t>viene </a:t>
            </a:r>
            <a:r>
              <a:rPr dirty="0" sz="1100" spc="-70">
                <a:latin typeface="Trebuchet MS"/>
                <a:cs typeface="Trebuchet MS"/>
              </a:rPr>
              <a:t>solitamente </a:t>
            </a:r>
            <a:r>
              <a:rPr dirty="0" sz="1100" spc="-85">
                <a:latin typeface="Trebuchet MS"/>
                <a:cs typeface="Trebuchet MS"/>
              </a:rPr>
              <a:t>presentata </a:t>
            </a:r>
            <a:r>
              <a:rPr dirty="0" sz="1100" spc="-40">
                <a:latin typeface="Trebuchet MS"/>
                <a:cs typeface="Trebuchet MS"/>
              </a:rPr>
              <a:t>dai </a:t>
            </a:r>
            <a:r>
              <a:rPr dirty="0" sz="1100" spc="-30">
                <a:latin typeface="Trebuchet MS"/>
                <a:cs typeface="Trebuchet MS"/>
              </a:rPr>
              <a:t>mezzi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35">
                <a:latin typeface="Trebuchet MS"/>
                <a:cs typeface="Trebuchet MS"/>
              </a:rPr>
              <a:t>comunicazione  </a:t>
            </a:r>
            <a:r>
              <a:rPr dirty="0" sz="1100" spc="-60">
                <a:latin typeface="Trebuchet MS"/>
                <a:cs typeface="Trebuchet MS"/>
              </a:rPr>
              <a:t>sociale.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20"/>
              <a:tabLst>
                <a:tab pos="241300" algn="l"/>
              </a:tabLst>
            </a:pPr>
            <a:r>
              <a:rPr dirty="0" sz="1100" spc="-40">
                <a:latin typeface="Trebuchet MS"/>
                <a:cs typeface="Trebuchet MS"/>
              </a:rPr>
              <a:t>È </a:t>
            </a:r>
            <a:r>
              <a:rPr dirty="0" sz="1100" spc="-55">
                <a:latin typeface="Trebuchet MS"/>
                <a:cs typeface="Trebuchet MS"/>
              </a:rPr>
              <a:t>necessario </a:t>
            </a:r>
            <a:r>
              <a:rPr dirty="0" sz="1100" spc="-45">
                <a:latin typeface="Trebuchet MS"/>
                <a:cs typeface="Trebuchet MS"/>
              </a:rPr>
              <a:t>collocare </a:t>
            </a:r>
            <a:r>
              <a:rPr dirty="0" sz="1100" spc="-90">
                <a:latin typeface="Trebuchet MS"/>
                <a:cs typeface="Trebuchet MS"/>
              </a:rPr>
              <a:t>l’attuale </a:t>
            </a:r>
            <a:r>
              <a:rPr dirty="0" sz="1100" spc="-85">
                <a:latin typeface="Trebuchet MS"/>
                <a:cs typeface="Trebuchet MS"/>
              </a:rPr>
              <a:t>realtà </a:t>
            </a:r>
            <a:r>
              <a:rPr dirty="0" sz="1100" spc="-55">
                <a:latin typeface="Trebuchet MS"/>
                <a:cs typeface="Trebuchet MS"/>
              </a:rPr>
              <a:t>della </a:t>
            </a:r>
            <a:r>
              <a:rPr dirty="0" sz="1100" spc="-45">
                <a:latin typeface="Trebuchet MS"/>
                <a:cs typeface="Trebuchet MS"/>
              </a:rPr>
              <a:t>migrazione </a:t>
            </a:r>
            <a:r>
              <a:rPr dirty="0" sz="1100" spc="-50">
                <a:latin typeface="Trebuchet MS"/>
                <a:cs typeface="Trebuchet MS"/>
              </a:rPr>
              <a:t>nella </a:t>
            </a:r>
            <a:r>
              <a:rPr dirty="0" sz="1100" spc="-35">
                <a:latin typeface="Trebuchet MS"/>
                <a:cs typeface="Trebuchet MS"/>
              </a:rPr>
              <a:t>lunga</a:t>
            </a:r>
            <a:r>
              <a:rPr dirty="0" sz="1100" spc="-240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storia </a:t>
            </a:r>
            <a:r>
              <a:rPr dirty="0" sz="1100" spc="-40">
                <a:latin typeface="Trebuchet MS"/>
                <a:cs typeface="Trebuchet MS"/>
              </a:rPr>
              <a:t>di  </a:t>
            </a:r>
            <a:r>
              <a:rPr dirty="0" sz="1100" spc="-70">
                <a:latin typeface="Trebuchet MS"/>
                <a:cs typeface="Trebuchet MS"/>
              </a:rPr>
              <a:t>rapporti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ingiusti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ed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oppressivi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105">
                <a:latin typeface="Trebuchet MS"/>
                <a:cs typeface="Trebuchet MS"/>
              </a:rPr>
              <a:t>tra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popoli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e</a:t>
            </a:r>
            <a:r>
              <a:rPr dirty="0" sz="1100" spc="-75">
                <a:latin typeface="Trebuchet MS"/>
                <a:cs typeface="Trebuchet MS"/>
              </a:rPr>
              <a:t> culture, </a:t>
            </a:r>
            <a:r>
              <a:rPr dirty="0" sz="1100" spc="-105">
                <a:latin typeface="Trebuchet MS"/>
                <a:cs typeface="Trebuchet MS"/>
              </a:rPr>
              <a:t>tra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Nord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e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15">
                <a:latin typeface="Trebuchet MS"/>
                <a:cs typeface="Trebuchet MS"/>
              </a:rPr>
              <a:t>Sud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(secoli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di  </a:t>
            </a:r>
            <a:r>
              <a:rPr dirty="0" sz="1100" spc="-65">
                <a:latin typeface="Trebuchet MS"/>
                <a:cs typeface="Trebuchet MS"/>
              </a:rPr>
              <a:t>schiavitù, </a:t>
            </a:r>
            <a:r>
              <a:rPr dirty="0" sz="1100" spc="-50">
                <a:latin typeface="Trebuchet MS"/>
                <a:cs typeface="Trebuchet MS"/>
              </a:rPr>
              <a:t>colonialismo/neocolonialismo e </a:t>
            </a:r>
            <a:r>
              <a:rPr dirty="0" sz="1100" spc="-60">
                <a:latin typeface="Trebuchet MS"/>
                <a:cs typeface="Trebuchet MS"/>
              </a:rPr>
              <a:t>saccheggio),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100">
                <a:latin typeface="Trebuchet MS"/>
                <a:cs typeface="Trebuchet MS"/>
              </a:rPr>
              <a:t>mettere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25">
                <a:latin typeface="Trebuchet MS"/>
                <a:cs typeface="Trebuchet MS"/>
              </a:rPr>
              <a:t>nudo  </a:t>
            </a:r>
            <a:r>
              <a:rPr dirty="0" sz="1100" spc="-110">
                <a:latin typeface="Trebuchet MS"/>
                <a:cs typeface="Trebuchet MS"/>
              </a:rPr>
              <a:t>tutta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100">
                <a:latin typeface="Trebuchet MS"/>
                <a:cs typeface="Trebuchet MS"/>
              </a:rPr>
              <a:t>rete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60">
                <a:latin typeface="Trebuchet MS"/>
                <a:cs typeface="Trebuchet MS"/>
              </a:rPr>
              <a:t>complicità, </a:t>
            </a:r>
            <a:r>
              <a:rPr dirty="0" sz="1100" spc="-40">
                <a:latin typeface="Trebuchet MS"/>
                <a:cs typeface="Trebuchet MS"/>
              </a:rPr>
              <a:t>quali </a:t>
            </a:r>
            <a:r>
              <a:rPr dirty="0" sz="1100" spc="-50">
                <a:latin typeface="Trebuchet MS"/>
                <a:cs typeface="Trebuchet MS"/>
              </a:rPr>
              <a:t>l’utilizzazione </a:t>
            </a:r>
            <a:r>
              <a:rPr dirty="0" sz="1100" spc="-60">
                <a:latin typeface="Trebuchet MS"/>
                <a:cs typeface="Trebuchet MS"/>
              </a:rPr>
              <a:t>delle </a:t>
            </a:r>
            <a:r>
              <a:rPr dirty="0" sz="1100" spc="-65">
                <a:latin typeface="Trebuchet MS"/>
                <a:cs typeface="Trebuchet MS"/>
              </a:rPr>
              <a:t>guerre per </a:t>
            </a:r>
            <a:r>
              <a:rPr dirty="0" sz="1100" spc="-50">
                <a:latin typeface="Trebuchet MS"/>
                <a:cs typeface="Trebuchet MS"/>
              </a:rPr>
              <a:t>il  </a:t>
            </a:r>
            <a:r>
              <a:rPr dirty="0" sz="1100" spc="-40">
                <a:latin typeface="Trebuchet MS"/>
                <a:cs typeface="Trebuchet MS"/>
              </a:rPr>
              <a:t>commercio </a:t>
            </a:r>
            <a:r>
              <a:rPr dirty="0" sz="1100" spc="-60">
                <a:latin typeface="Trebuchet MS"/>
                <a:cs typeface="Trebuchet MS"/>
              </a:rPr>
              <a:t>delle </a:t>
            </a:r>
            <a:r>
              <a:rPr dirty="0" sz="1100" spc="-50">
                <a:latin typeface="Trebuchet MS"/>
                <a:cs typeface="Trebuchet MS"/>
              </a:rPr>
              <a:t>armi e </a:t>
            </a:r>
            <a:r>
              <a:rPr dirty="0" sz="1100" spc="-55">
                <a:latin typeface="Trebuchet MS"/>
                <a:cs typeface="Trebuchet MS"/>
              </a:rPr>
              <a:t>le </a:t>
            </a:r>
            <a:r>
              <a:rPr dirty="0" sz="1100" spc="-45">
                <a:latin typeface="Trebuchet MS"/>
                <a:cs typeface="Trebuchet MS"/>
              </a:rPr>
              <a:t>dinamiche </a:t>
            </a:r>
            <a:r>
              <a:rPr dirty="0" sz="1100" spc="-50">
                <a:latin typeface="Trebuchet MS"/>
                <a:cs typeface="Trebuchet MS"/>
              </a:rPr>
              <a:t>del </a:t>
            </a:r>
            <a:r>
              <a:rPr dirty="0" sz="1100" spc="-70">
                <a:latin typeface="Trebuchet MS"/>
                <a:cs typeface="Trebuchet MS"/>
              </a:rPr>
              <a:t>sistema </a:t>
            </a:r>
            <a:r>
              <a:rPr dirty="0" sz="1100" spc="-45">
                <a:latin typeface="Trebuchet MS"/>
                <a:cs typeface="Trebuchet MS"/>
              </a:rPr>
              <a:t>economico-finanziario  </a:t>
            </a:r>
            <a:r>
              <a:rPr dirty="0" sz="1100" spc="-60">
                <a:latin typeface="Trebuchet MS"/>
                <a:cs typeface="Trebuchet MS"/>
              </a:rPr>
              <a:t>globale.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20"/>
              <a:tabLst>
                <a:tab pos="241300" algn="l"/>
              </a:tabLst>
            </a:pPr>
            <a:r>
              <a:rPr dirty="0" sz="1100" spc="-30">
                <a:latin typeface="Trebuchet MS"/>
                <a:cs typeface="Trebuchet MS"/>
              </a:rPr>
              <a:t>Il </a:t>
            </a:r>
            <a:r>
              <a:rPr dirty="0" sz="1100" spc="-50">
                <a:latin typeface="Trebuchet MS"/>
                <a:cs typeface="Trebuchet MS"/>
              </a:rPr>
              <a:t>fenomeno </a:t>
            </a:r>
            <a:r>
              <a:rPr dirty="0" sz="1100" spc="-60">
                <a:latin typeface="Trebuchet MS"/>
                <a:cs typeface="Trebuchet MS"/>
              </a:rPr>
              <a:t>migratorio </a:t>
            </a:r>
            <a:r>
              <a:rPr dirty="0" sz="1100" spc="-50">
                <a:latin typeface="Trebuchet MS"/>
                <a:cs typeface="Trebuchet MS"/>
              </a:rPr>
              <a:t>solleva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70">
                <a:latin typeface="Trebuchet MS"/>
                <a:cs typeface="Trebuchet MS"/>
              </a:rPr>
              <a:t>vera </a:t>
            </a:r>
            <a:r>
              <a:rPr dirty="0" sz="1100" spc="-50">
                <a:latin typeface="Trebuchet MS"/>
                <a:cs typeface="Trebuchet MS"/>
              </a:rPr>
              <a:t>e propria </a:t>
            </a:r>
            <a:r>
              <a:rPr dirty="0" sz="1100" spc="-55">
                <a:latin typeface="Trebuchet MS"/>
                <a:cs typeface="Trebuchet MS"/>
              </a:rPr>
              <a:t>questione </a:t>
            </a:r>
            <a:r>
              <a:rPr dirty="0" sz="1100" spc="-85">
                <a:latin typeface="Trebuchet MS"/>
                <a:cs typeface="Trebuchet MS"/>
              </a:rPr>
              <a:t>etica, </a:t>
            </a:r>
            <a:r>
              <a:rPr dirty="0" sz="1100" spc="-55">
                <a:latin typeface="Trebuchet MS"/>
                <a:cs typeface="Trebuchet MS"/>
              </a:rPr>
              <a:t>quella  della </a:t>
            </a:r>
            <a:r>
              <a:rPr dirty="0" sz="1100" spc="-65">
                <a:latin typeface="Trebuchet MS"/>
                <a:cs typeface="Trebuchet MS"/>
              </a:rPr>
              <a:t>ricerca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20">
                <a:latin typeface="Trebuchet MS"/>
                <a:cs typeface="Trebuchet MS"/>
              </a:rPr>
              <a:t>nuovo </a:t>
            </a:r>
            <a:r>
              <a:rPr dirty="0" sz="1100" spc="-45">
                <a:latin typeface="Trebuchet MS"/>
                <a:cs typeface="Trebuchet MS"/>
              </a:rPr>
              <a:t>ordine </a:t>
            </a:r>
            <a:r>
              <a:rPr dirty="0" sz="1100" spc="-30">
                <a:latin typeface="Trebuchet MS"/>
                <a:cs typeface="Trebuchet MS"/>
              </a:rPr>
              <a:t>economico </a:t>
            </a:r>
            <a:r>
              <a:rPr dirty="0" sz="1100" spc="-55">
                <a:latin typeface="Trebuchet MS"/>
                <a:cs typeface="Trebuchet MS"/>
              </a:rPr>
              <a:t>internazionale </a:t>
            </a:r>
            <a:r>
              <a:rPr dirty="0" sz="1100" spc="-65">
                <a:latin typeface="Trebuchet MS"/>
                <a:cs typeface="Trebuchet MS"/>
              </a:rPr>
              <a:t>per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35">
                <a:latin typeface="Trebuchet MS"/>
                <a:cs typeface="Trebuchet MS"/>
              </a:rPr>
              <a:t>più  </a:t>
            </a:r>
            <a:r>
              <a:rPr dirty="0" sz="1100" spc="-45">
                <a:latin typeface="Trebuchet MS"/>
                <a:cs typeface="Trebuchet MS"/>
              </a:rPr>
              <a:t>equa </a:t>
            </a:r>
            <a:r>
              <a:rPr dirty="0" sz="1100" spc="-50">
                <a:latin typeface="Trebuchet MS"/>
                <a:cs typeface="Trebuchet MS"/>
              </a:rPr>
              <a:t>distribuzione </a:t>
            </a:r>
            <a:r>
              <a:rPr dirty="0" sz="1100" spc="-45">
                <a:latin typeface="Trebuchet MS"/>
                <a:cs typeface="Trebuchet MS"/>
              </a:rPr>
              <a:t>dei </a:t>
            </a:r>
            <a:r>
              <a:rPr dirty="0" sz="1100" spc="-40">
                <a:latin typeface="Trebuchet MS"/>
                <a:cs typeface="Trebuchet MS"/>
              </a:rPr>
              <a:t>beni </a:t>
            </a:r>
            <a:r>
              <a:rPr dirty="0" sz="1100" spc="-55">
                <a:latin typeface="Trebuchet MS"/>
                <a:cs typeface="Trebuchet MS"/>
              </a:rPr>
              <a:t>della </a:t>
            </a:r>
            <a:r>
              <a:rPr dirty="0" sz="1100" spc="-105">
                <a:latin typeface="Trebuchet MS"/>
                <a:cs typeface="Trebuchet MS"/>
              </a:rPr>
              <a:t>terra, </a:t>
            </a:r>
            <a:r>
              <a:rPr dirty="0" sz="1100" spc="-45">
                <a:latin typeface="Trebuchet MS"/>
                <a:cs typeface="Trebuchet MS"/>
              </a:rPr>
              <a:t>che </a:t>
            </a:r>
            <a:r>
              <a:rPr dirty="0" sz="1100" spc="-60">
                <a:latin typeface="Trebuchet MS"/>
                <a:cs typeface="Trebuchet MS"/>
              </a:rPr>
              <a:t>contribuirebbe </a:t>
            </a:r>
            <a:r>
              <a:rPr dirty="0" sz="1100" spc="-10">
                <a:latin typeface="Trebuchet MS"/>
                <a:cs typeface="Trebuchet MS"/>
              </a:rPr>
              <a:t>non </a:t>
            </a:r>
            <a:r>
              <a:rPr dirty="0" sz="1100" spc="-40">
                <a:latin typeface="Trebuchet MS"/>
                <a:cs typeface="Trebuchet MS"/>
              </a:rPr>
              <a:t>poco, </a:t>
            </a:r>
            <a:r>
              <a:rPr dirty="0" sz="1100" spc="-30">
                <a:latin typeface="Trebuchet MS"/>
                <a:cs typeface="Trebuchet MS"/>
              </a:rPr>
              <a:t>a  </a:t>
            </a:r>
            <a:r>
              <a:rPr dirty="0" sz="1100" spc="-65">
                <a:latin typeface="Trebuchet MS"/>
                <a:cs typeface="Trebuchet MS"/>
              </a:rPr>
              <a:t>ridurre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65">
                <a:latin typeface="Trebuchet MS"/>
                <a:cs typeface="Trebuchet MS"/>
              </a:rPr>
              <a:t>moderare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55">
                <a:latin typeface="Trebuchet MS"/>
                <a:cs typeface="Trebuchet MS"/>
              </a:rPr>
              <a:t>flussi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45">
                <a:latin typeface="Trebuchet MS"/>
                <a:cs typeface="Trebuchet MS"/>
              </a:rPr>
              <a:t>numerosa </a:t>
            </a:r>
            <a:r>
              <a:rPr dirty="0" sz="1100" spc="-85">
                <a:latin typeface="Trebuchet MS"/>
                <a:cs typeface="Trebuchet MS"/>
              </a:rPr>
              <a:t>parte </a:t>
            </a:r>
            <a:r>
              <a:rPr dirty="0" sz="1100" spc="-60">
                <a:latin typeface="Trebuchet MS"/>
                <a:cs typeface="Trebuchet MS"/>
              </a:rPr>
              <a:t>delle </a:t>
            </a:r>
            <a:r>
              <a:rPr dirty="0" sz="1100" spc="-30">
                <a:latin typeface="Trebuchet MS"/>
                <a:cs typeface="Trebuchet MS"/>
              </a:rPr>
              <a:t>popolazioni </a:t>
            </a:r>
            <a:r>
              <a:rPr dirty="0" sz="1100" spc="-35">
                <a:latin typeface="Trebuchet MS"/>
                <a:cs typeface="Trebuchet MS"/>
              </a:rPr>
              <a:t>in  </a:t>
            </a:r>
            <a:r>
              <a:rPr dirty="0" sz="1100" spc="-80">
                <a:latin typeface="Trebuchet MS"/>
                <a:cs typeface="Trebuchet MS"/>
              </a:rPr>
              <a:t>difficoltà.</a:t>
            </a:r>
            <a:endParaRPr sz="1100">
              <a:latin typeface="Trebuchet MS"/>
              <a:cs typeface="Trebuchet MS"/>
            </a:endParaRPr>
          </a:p>
          <a:p>
            <a:pPr algn="just" marL="241300" marR="8255" indent="-228600">
              <a:lnSpc>
                <a:spcPct val="117900"/>
              </a:lnSpc>
              <a:spcBef>
                <a:spcPts val="800"/>
              </a:spcBef>
              <a:buAutoNum type="arabicPeriod" startAt="20"/>
              <a:tabLst>
                <a:tab pos="241300" algn="l"/>
              </a:tabLst>
            </a:pPr>
            <a:r>
              <a:rPr dirty="0" sz="1100" spc="65">
                <a:latin typeface="Trebuchet MS"/>
                <a:cs typeface="Trebuchet MS"/>
              </a:rPr>
              <a:t>Di </a:t>
            </a:r>
            <a:r>
              <a:rPr dirty="0" sz="1100" spc="-25">
                <a:latin typeface="Trebuchet MS"/>
                <a:cs typeface="Trebuchet MS"/>
              </a:rPr>
              <a:t>qui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65">
                <a:latin typeface="Trebuchet MS"/>
                <a:cs typeface="Trebuchet MS"/>
              </a:rPr>
              <a:t>necessità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35">
                <a:latin typeface="Trebuchet MS"/>
                <a:cs typeface="Trebuchet MS"/>
              </a:rPr>
              <a:t>impegno </a:t>
            </a:r>
            <a:r>
              <a:rPr dirty="0" sz="1100" spc="-25">
                <a:latin typeface="Trebuchet MS"/>
                <a:cs typeface="Trebuchet MS"/>
              </a:rPr>
              <a:t>più </a:t>
            </a:r>
            <a:r>
              <a:rPr dirty="0" sz="1100" spc="-35">
                <a:latin typeface="Trebuchet MS"/>
                <a:cs typeface="Trebuchet MS"/>
              </a:rPr>
              <a:t>incisivo </a:t>
            </a:r>
            <a:r>
              <a:rPr dirty="0" sz="1100" spc="-65">
                <a:latin typeface="Trebuchet MS"/>
                <a:cs typeface="Trebuchet MS"/>
              </a:rPr>
              <a:t>per </a:t>
            </a:r>
            <a:r>
              <a:rPr dirty="0" sz="1100" spc="-60">
                <a:latin typeface="Trebuchet MS"/>
                <a:cs typeface="Trebuchet MS"/>
              </a:rPr>
              <a:t>realizzare </a:t>
            </a:r>
            <a:r>
              <a:rPr dirty="0" sz="1100" spc="-70">
                <a:latin typeface="Trebuchet MS"/>
                <a:cs typeface="Trebuchet MS"/>
              </a:rPr>
              <a:t>sistemi  </a:t>
            </a:r>
            <a:r>
              <a:rPr dirty="0" sz="1100" spc="-60">
                <a:latin typeface="Trebuchet MS"/>
                <a:cs typeface="Trebuchet MS"/>
              </a:rPr>
              <a:t>educativi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70">
                <a:latin typeface="Trebuchet MS"/>
                <a:cs typeface="Trebuchet MS"/>
              </a:rPr>
              <a:t>pastorali,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65">
                <a:latin typeface="Trebuchet MS"/>
                <a:cs typeface="Trebuchet MS"/>
              </a:rPr>
              <a:t>vista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50">
                <a:latin typeface="Trebuchet MS"/>
                <a:cs typeface="Trebuchet MS"/>
              </a:rPr>
              <a:t>formazione alla </a:t>
            </a:r>
            <a:r>
              <a:rPr dirty="0" sz="1100" spc="-60">
                <a:latin typeface="Trebuchet MS"/>
                <a:cs typeface="Trebuchet MS"/>
              </a:rPr>
              <a:t>“</a:t>
            </a:r>
            <a:r>
              <a:rPr dirty="0" sz="1100" spc="-60" i="1">
                <a:latin typeface="Arial"/>
                <a:cs typeface="Arial"/>
              </a:rPr>
              <a:t>mondialità</a:t>
            </a:r>
            <a:r>
              <a:rPr dirty="0" sz="1100" spc="-60">
                <a:latin typeface="Trebuchet MS"/>
                <a:cs typeface="Trebuchet MS"/>
              </a:rPr>
              <a:t>”,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40">
                <a:latin typeface="Trebuchet MS"/>
                <a:cs typeface="Trebuchet MS"/>
              </a:rPr>
              <a:t>una  </a:t>
            </a:r>
            <a:r>
              <a:rPr dirty="0" sz="1100" spc="-35">
                <a:latin typeface="Trebuchet MS"/>
                <a:cs typeface="Trebuchet MS"/>
              </a:rPr>
              <a:t>nuova </a:t>
            </a:r>
            <a:r>
              <a:rPr dirty="0" sz="1100" spc="-50">
                <a:latin typeface="Trebuchet MS"/>
                <a:cs typeface="Trebuchet MS"/>
              </a:rPr>
              <a:t>visione, </a:t>
            </a:r>
            <a:r>
              <a:rPr dirty="0" sz="1100" spc="-55">
                <a:latin typeface="Trebuchet MS"/>
                <a:cs typeface="Trebuchet MS"/>
              </a:rPr>
              <a:t>della </a:t>
            </a:r>
            <a:r>
              <a:rPr dirty="0" sz="1100" spc="-45">
                <a:latin typeface="Trebuchet MS"/>
                <a:cs typeface="Trebuchet MS"/>
              </a:rPr>
              <a:t>comunità </a:t>
            </a:r>
            <a:r>
              <a:rPr dirty="0" sz="1100" spc="-50">
                <a:latin typeface="Trebuchet MS"/>
                <a:cs typeface="Trebuchet MS"/>
              </a:rPr>
              <a:t>mondiale, </a:t>
            </a:r>
            <a:r>
              <a:rPr dirty="0" sz="1100" spc="-60">
                <a:latin typeface="Trebuchet MS"/>
                <a:cs typeface="Trebuchet MS"/>
              </a:rPr>
              <a:t>considerata </a:t>
            </a:r>
            <a:r>
              <a:rPr dirty="0" sz="1100" spc="-35">
                <a:latin typeface="Trebuchet MS"/>
                <a:cs typeface="Trebuchet MS"/>
              </a:rPr>
              <a:t>come </a:t>
            </a:r>
            <a:r>
              <a:rPr dirty="0" sz="1100" spc="-55">
                <a:latin typeface="Trebuchet MS"/>
                <a:cs typeface="Trebuchet MS"/>
              </a:rPr>
              <a:t>famiglia </a:t>
            </a:r>
            <a:r>
              <a:rPr dirty="0" sz="1100" spc="-40">
                <a:latin typeface="Trebuchet MS"/>
                <a:cs typeface="Trebuchet MS"/>
              </a:rPr>
              <a:t>di  </a:t>
            </a:r>
            <a:r>
              <a:rPr dirty="0" sz="1100" spc="-45">
                <a:latin typeface="Trebuchet MS"/>
                <a:cs typeface="Trebuchet MS"/>
              </a:rPr>
              <a:t>popoli,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25">
                <a:latin typeface="Trebuchet MS"/>
                <a:cs typeface="Trebuchet MS"/>
              </a:rPr>
              <a:t>cui </a:t>
            </a:r>
            <a:r>
              <a:rPr dirty="0" sz="1100" spc="-20">
                <a:latin typeface="Trebuchet MS"/>
                <a:cs typeface="Trebuchet MS"/>
              </a:rPr>
              <a:t>sono </a:t>
            </a:r>
            <a:r>
              <a:rPr dirty="0" sz="1100" spc="-75">
                <a:latin typeface="Trebuchet MS"/>
                <a:cs typeface="Trebuchet MS"/>
              </a:rPr>
              <a:t>destinati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40">
                <a:latin typeface="Trebuchet MS"/>
                <a:cs typeface="Trebuchet MS"/>
              </a:rPr>
              <a:t>beni </a:t>
            </a:r>
            <a:r>
              <a:rPr dirty="0" sz="1100" spc="-55">
                <a:latin typeface="Trebuchet MS"/>
                <a:cs typeface="Trebuchet MS"/>
              </a:rPr>
              <a:t>della </a:t>
            </a:r>
            <a:r>
              <a:rPr dirty="0" sz="1100" spc="-105">
                <a:latin typeface="Trebuchet MS"/>
                <a:cs typeface="Trebuchet MS"/>
              </a:rPr>
              <a:t>terra,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75">
                <a:latin typeface="Trebuchet MS"/>
                <a:cs typeface="Trebuchet MS"/>
              </a:rPr>
              <a:t>prospettiva </a:t>
            </a:r>
            <a:r>
              <a:rPr dirty="0" sz="1100" spc="-50">
                <a:latin typeface="Trebuchet MS"/>
                <a:cs typeface="Trebuchet MS"/>
              </a:rPr>
              <a:t>del </a:t>
            </a:r>
            <a:r>
              <a:rPr dirty="0" sz="1100" spc="-60">
                <a:latin typeface="Trebuchet MS"/>
                <a:cs typeface="Trebuchet MS"/>
              </a:rPr>
              <a:t>bene  </a:t>
            </a:r>
            <a:r>
              <a:rPr dirty="0" sz="1100" spc="-30">
                <a:latin typeface="Trebuchet MS"/>
                <a:cs typeface="Trebuchet MS"/>
              </a:rPr>
              <a:t>comune</a:t>
            </a:r>
            <a:r>
              <a:rPr dirty="0" sz="1100" spc="-100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universale.</a:t>
            </a:r>
            <a:endParaRPr sz="1100">
              <a:latin typeface="Trebuchet MS"/>
              <a:cs typeface="Trebuchet MS"/>
            </a:endParaRPr>
          </a:p>
          <a:p>
            <a:pPr algn="just" marL="241300" marR="9525" indent="-228600">
              <a:lnSpc>
                <a:spcPct val="117800"/>
              </a:lnSpc>
              <a:spcBef>
                <a:spcPts val="795"/>
              </a:spcBef>
              <a:buAutoNum type="arabicPeriod" startAt="20"/>
              <a:tabLst>
                <a:tab pos="241300" algn="l"/>
              </a:tabLst>
            </a:pPr>
            <a:r>
              <a:rPr dirty="0" sz="1100" spc="-55">
                <a:latin typeface="Trebuchet MS"/>
                <a:cs typeface="Trebuchet MS"/>
              </a:rPr>
              <a:t>Saper </a:t>
            </a:r>
            <a:r>
              <a:rPr dirty="0" sz="1100" spc="-50">
                <a:latin typeface="Trebuchet MS"/>
                <a:cs typeface="Trebuchet MS"/>
              </a:rPr>
              <a:t>riconoscere nella </a:t>
            </a:r>
            <a:r>
              <a:rPr dirty="0" sz="1100" spc="-55">
                <a:latin typeface="Trebuchet MS"/>
                <a:cs typeface="Trebuchet MS"/>
              </a:rPr>
              <a:t>mobilità </a:t>
            </a:r>
            <a:r>
              <a:rPr dirty="0" sz="1100" spc="-45">
                <a:latin typeface="Trebuchet MS"/>
                <a:cs typeface="Trebuchet MS"/>
              </a:rPr>
              <a:t>dei </a:t>
            </a:r>
            <a:r>
              <a:rPr dirty="0" sz="1100" spc="-30">
                <a:latin typeface="Trebuchet MS"/>
                <a:cs typeface="Trebuchet MS"/>
              </a:rPr>
              <a:t>popoli </a:t>
            </a:r>
            <a:r>
              <a:rPr dirty="0" sz="1100" spc="-35">
                <a:latin typeface="Trebuchet MS"/>
                <a:cs typeface="Trebuchet MS"/>
              </a:rPr>
              <a:t>il </a:t>
            </a:r>
            <a:r>
              <a:rPr dirty="0" sz="1100" spc="-20">
                <a:latin typeface="Trebuchet MS"/>
                <a:cs typeface="Trebuchet MS"/>
              </a:rPr>
              <a:t>nuovo </a:t>
            </a:r>
            <a:r>
              <a:rPr dirty="0" sz="1100" spc="-70">
                <a:latin typeface="Trebuchet MS"/>
                <a:cs typeface="Trebuchet MS"/>
              </a:rPr>
              <a:t>soggetto </a:t>
            </a:r>
            <a:r>
              <a:rPr dirty="0" sz="1100" spc="-60">
                <a:latin typeface="Trebuchet MS"/>
                <a:cs typeface="Trebuchet MS"/>
              </a:rPr>
              <a:t>della  </a:t>
            </a:r>
            <a:r>
              <a:rPr dirty="0" sz="1100" spc="-50">
                <a:latin typeface="Trebuchet MS"/>
                <a:cs typeface="Trebuchet MS"/>
              </a:rPr>
              <a:t>missione. </a:t>
            </a:r>
            <a:r>
              <a:rPr dirty="0" sz="1100" spc="-5">
                <a:latin typeface="Trebuchet MS"/>
                <a:cs typeface="Trebuchet MS"/>
              </a:rPr>
              <a:t>I </a:t>
            </a:r>
            <a:r>
              <a:rPr dirty="0" sz="1100" spc="-65">
                <a:latin typeface="Trebuchet MS"/>
                <a:cs typeface="Trebuchet MS"/>
              </a:rPr>
              <a:t>migranti </a:t>
            </a:r>
            <a:r>
              <a:rPr dirty="0" sz="1100" spc="-20">
                <a:latin typeface="Trebuchet MS"/>
                <a:cs typeface="Trebuchet MS"/>
              </a:rPr>
              <a:t>sono </a:t>
            </a:r>
            <a:r>
              <a:rPr dirty="0" sz="1100" spc="-85">
                <a:latin typeface="Trebuchet MS"/>
                <a:cs typeface="Trebuchet MS"/>
              </a:rPr>
              <a:t>parte </a:t>
            </a:r>
            <a:r>
              <a:rPr dirty="0" sz="1100" spc="-70">
                <a:latin typeface="Trebuchet MS"/>
                <a:cs typeface="Trebuchet MS"/>
              </a:rPr>
              <a:t>importante </a:t>
            </a:r>
            <a:r>
              <a:rPr dirty="0" sz="1100" spc="-50">
                <a:latin typeface="Trebuchet MS"/>
                <a:cs typeface="Trebuchet MS"/>
              </a:rPr>
              <a:t>nella costruzione </a:t>
            </a:r>
            <a:r>
              <a:rPr dirty="0" sz="1100" spc="-60">
                <a:latin typeface="Trebuchet MS"/>
                <a:cs typeface="Trebuchet MS"/>
              </a:rPr>
              <a:t>dell’umana  </a:t>
            </a:r>
            <a:r>
              <a:rPr dirty="0" sz="1100" spc="-80">
                <a:latin typeface="Trebuchet MS"/>
                <a:cs typeface="Trebuchet MS"/>
              </a:rPr>
              <a:t>unità.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20"/>
              <a:tabLst>
                <a:tab pos="241300" algn="l"/>
              </a:tabLst>
            </a:pPr>
            <a:r>
              <a:rPr dirty="0" sz="1100" spc="5">
                <a:latin typeface="Trebuchet MS"/>
                <a:cs typeface="Trebuchet MS"/>
              </a:rPr>
              <a:t>Nel </a:t>
            </a:r>
            <a:r>
              <a:rPr dirty="0" sz="1100" spc="-45">
                <a:latin typeface="Trebuchet MS"/>
                <a:cs typeface="Trebuchet MS"/>
              </a:rPr>
              <a:t>riconoscimento </a:t>
            </a:r>
            <a:r>
              <a:rPr dirty="0" sz="1100" spc="-50">
                <a:latin typeface="Trebuchet MS"/>
                <a:cs typeface="Trebuchet MS"/>
              </a:rPr>
              <a:t>del </a:t>
            </a:r>
            <a:r>
              <a:rPr dirty="0" sz="1100" spc="-55">
                <a:latin typeface="Trebuchet MS"/>
                <a:cs typeface="Trebuchet MS"/>
              </a:rPr>
              <a:t>valore </a:t>
            </a:r>
            <a:r>
              <a:rPr dirty="0" sz="1100" spc="-50">
                <a:latin typeface="Trebuchet MS"/>
                <a:cs typeface="Trebuchet MS"/>
              </a:rPr>
              <a:t>positivo </a:t>
            </a:r>
            <a:r>
              <a:rPr dirty="0" sz="1100" spc="-55">
                <a:latin typeface="Trebuchet MS"/>
                <a:cs typeface="Trebuchet MS"/>
              </a:rPr>
              <a:t>della </a:t>
            </a:r>
            <a:r>
              <a:rPr dirty="0" sz="1100" spc="-75">
                <a:latin typeface="Trebuchet MS"/>
                <a:cs typeface="Trebuchet MS"/>
              </a:rPr>
              <a:t>diversità, </a:t>
            </a:r>
            <a:r>
              <a:rPr dirty="0" sz="1100" spc="-55">
                <a:latin typeface="Trebuchet MS"/>
                <a:cs typeface="Trebuchet MS"/>
              </a:rPr>
              <a:t>le </a:t>
            </a:r>
            <a:r>
              <a:rPr dirty="0" sz="1100" spc="-45">
                <a:latin typeface="Trebuchet MS"/>
                <a:cs typeface="Trebuchet MS"/>
              </a:rPr>
              <a:t>migrazioni  </a:t>
            </a:r>
            <a:r>
              <a:rPr dirty="0" sz="1100" spc="-50">
                <a:latin typeface="Trebuchet MS"/>
                <a:cs typeface="Trebuchet MS"/>
              </a:rPr>
              <a:t>costituiscono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55">
                <a:latin typeface="Trebuchet MS"/>
                <a:cs typeface="Trebuchet MS"/>
              </a:rPr>
              <a:t>risorsa </a:t>
            </a:r>
            <a:r>
              <a:rPr dirty="0" sz="1100" spc="-45">
                <a:latin typeface="Trebuchet MS"/>
                <a:cs typeface="Trebuchet MS"/>
              </a:rPr>
              <a:t>che </a:t>
            </a:r>
            <a:r>
              <a:rPr dirty="0" sz="1100" spc="-50">
                <a:latin typeface="Trebuchet MS"/>
                <a:cs typeface="Trebuchet MS"/>
              </a:rPr>
              <a:t>abbraccia </a:t>
            </a:r>
            <a:r>
              <a:rPr dirty="0" sz="1100" spc="-65">
                <a:latin typeface="Trebuchet MS"/>
                <a:cs typeface="Trebuchet MS"/>
              </a:rPr>
              <a:t>diverse </a:t>
            </a:r>
            <a:r>
              <a:rPr dirty="0" sz="1100" spc="-90">
                <a:latin typeface="Trebuchet MS"/>
                <a:cs typeface="Trebuchet MS"/>
              </a:rPr>
              <a:t>aree: </a:t>
            </a:r>
            <a:r>
              <a:rPr dirty="0" sz="1100" spc="-35">
                <a:latin typeface="Trebuchet MS"/>
                <a:cs typeface="Trebuchet MS"/>
              </a:rPr>
              <a:t>da </a:t>
            </a:r>
            <a:r>
              <a:rPr dirty="0" sz="1100" spc="-50">
                <a:latin typeface="Trebuchet MS"/>
                <a:cs typeface="Trebuchet MS"/>
              </a:rPr>
              <a:t>quella </a:t>
            </a:r>
            <a:r>
              <a:rPr dirty="0" sz="1100" spc="-65">
                <a:latin typeface="Trebuchet MS"/>
                <a:cs typeface="Trebuchet MS"/>
              </a:rPr>
              <a:t>politica, </a:t>
            </a:r>
            <a:r>
              <a:rPr dirty="0" sz="1100" spc="-30">
                <a:latin typeface="Trebuchet MS"/>
                <a:cs typeface="Trebuchet MS"/>
              </a:rPr>
              <a:t>a  </a:t>
            </a:r>
            <a:r>
              <a:rPr dirty="0" sz="1100" spc="-50">
                <a:latin typeface="Trebuchet MS"/>
                <a:cs typeface="Trebuchet MS"/>
              </a:rPr>
              <a:t>quella </a:t>
            </a:r>
            <a:r>
              <a:rPr dirty="0" sz="1100" spc="-45">
                <a:latin typeface="Trebuchet MS"/>
                <a:cs typeface="Trebuchet MS"/>
              </a:rPr>
              <a:t>sociale ed </a:t>
            </a:r>
            <a:r>
              <a:rPr dirty="0" sz="1100" spc="-65">
                <a:latin typeface="Trebuchet MS"/>
                <a:cs typeface="Trebuchet MS"/>
              </a:rPr>
              <a:t>ecclesiale. </a:t>
            </a:r>
            <a:r>
              <a:rPr dirty="0" sz="1100" spc="-5">
                <a:latin typeface="Trebuchet MS"/>
                <a:cs typeface="Trebuchet MS"/>
              </a:rPr>
              <a:t>I </a:t>
            </a:r>
            <a:r>
              <a:rPr dirty="0" sz="1100" spc="-65">
                <a:latin typeface="Trebuchet MS"/>
                <a:cs typeface="Trebuchet MS"/>
              </a:rPr>
              <a:t>migranti </a:t>
            </a:r>
            <a:r>
              <a:rPr dirty="0" sz="1100" spc="-20">
                <a:latin typeface="Trebuchet MS"/>
                <a:cs typeface="Trebuchet MS"/>
              </a:rPr>
              <a:t>sono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55">
                <a:latin typeface="Trebuchet MS"/>
                <a:cs typeface="Trebuchet MS"/>
              </a:rPr>
              <a:t>risorsa </a:t>
            </a:r>
            <a:r>
              <a:rPr dirty="0" sz="1100" spc="-65">
                <a:latin typeface="Trebuchet MS"/>
                <a:cs typeface="Trebuchet MS"/>
              </a:rPr>
              <a:t>per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75">
                <a:latin typeface="Trebuchet MS"/>
                <a:cs typeface="Trebuchet MS"/>
              </a:rPr>
              <a:t>crescita  </a:t>
            </a:r>
            <a:r>
              <a:rPr dirty="0" sz="1100" spc="-45">
                <a:latin typeface="Trebuchet MS"/>
                <a:cs typeface="Trebuchet MS"/>
              </a:rPr>
              <a:t>economica, </a:t>
            </a:r>
            <a:r>
              <a:rPr dirty="0" sz="1100" spc="-80">
                <a:latin typeface="Trebuchet MS"/>
                <a:cs typeface="Trebuchet MS"/>
              </a:rPr>
              <a:t>intellettuale </a:t>
            </a:r>
            <a:r>
              <a:rPr dirty="0" sz="1100" spc="-50">
                <a:latin typeface="Trebuchet MS"/>
                <a:cs typeface="Trebuchet MS"/>
              </a:rPr>
              <a:t>e</a:t>
            </a:r>
            <a:r>
              <a:rPr dirty="0" sz="1100" spc="-165">
                <a:latin typeface="Trebuchet MS"/>
                <a:cs typeface="Trebuchet MS"/>
              </a:rPr>
              <a:t> </a:t>
            </a:r>
            <a:r>
              <a:rPr dirty="0" sz="1100" spc="-75">
                <a:latin typeface="Trebuchet MS"/>
                <a:cs typeface="Trebuchet MS"/>
              </a:rPr>
              <a:t>culturale.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0504"/>
            <a:ext cx="4446270" cy="620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0" b="1">
                <a:latin typeface="Trebuchet MS"/>
                <a:cs typeface="Trebuchet MS"/>
              </a:rPr>
              <a:t>V</a:t>
            </a:r>
            <a:r>
              <a:rPr dirty="0" sz="1100" spc="60" b="1">
                <a:latin typeface="Trebuchet MS"/>
                <a:cs typeface="Trebuchet MS"/>
              </a:rPr>
              <a:t>ISIONE </a:t>
            </a:r>
            <a:r>
              <a:rPr dirty="0" sz="1100" spc="114" b="1">
                <a:latin typeface="Trebuchet MS"/>
                <a:cs typeface="Trebuchet MS"/>
              </a:rPr>
              <a:t>DI </a:t>
            </a:r>
            <a:r>
              <a:rPr dirty="0" sz="1100" spc="-15" b="1">
                <a:latin typeface="Trebuchet MS"/>
                <a:cs typeface="Trebuchet MS"/>
              </a:rPr>
              <a:t>FEDE </a:t>
            </a:r>
            <a:r>
              <a:rPr dirty="0" sz="1100" spc="15" b="1">
                <a:latin typeface="Trebuchet MS"/>
                <a:cs typeface="Trebuchet MS"/>
              </a:rPr>
              <a:t>DEL </a:t>
            </a:r>
            <a:r>
              <a:rPr dirty="0" sz="1100" spc="65" b="1">
                <a:latin typeface="Trebuchet MS"/>
                <a:cs typeface="Trebuchet MS"/>
              </a:rPr>
              <a:t>FENOMENO</a:t>
            </a:r>
            <a:r>
              <a:rPr dirty="0" sz="1100" spc="90" b="1">
                <a:latin typeface="Trebuchet MS"/>
                <a:cs typeface="Trebuchet MS"/>
              </a:rPr>
              <a:t> </a:t>
            </a:r>
            <a:r>
              <a:rPr dirty="0" sz="1100" spc="65" b="1">
                <a:latin typeface="Trebuchet MS"/>
                <a:cs typeface="Trebuchet MS"/>
              </a:rPr>
              <a:t>MIGRATORIO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 spc="-25" b="1">
                <a:latin typeface="Trebuchet MS"/>
                <a:cs typeface="Trebuchet MS"/>
              </a:rPr>
              <a:t>Apporto</a:t>
            </a:r>
            <a:r>
              <a:rPr dirty="0" sz="1100" spc="-35" b="1">
                <a:latin typeface="Trebuchet MS"/>
                <a:cs typeface="Trebuchet MS"/>
              </a:rPr>
              <a:t> </a:t>
            </a:r>
            <a:r>
              <a:rPr dirty="0" sz="1100" spc="-25" b="1">
                <a:latin typeface="Trebuchet MS"/>
                <a:cs typeface="Trebuchet MS"/>
              </a:rPr>
              <a:t>biblico</a:t>
            </a:r>
            <a:endParaRPr sz="1100">
              <a:latin typeface="Trebuchet MS"/>
              <a:cs typeface="Trebuchet MS"/>
            </a:endParaRPr>
          </a:p>
          <a:p>
            <a:pPr algn="just" marL="241300" marR="6985" indent="-228600">
              <a:lnSpc>
                <a:spcPct val="118000"/>
              </a:lnSpc>
              <a:spcBef>
                <a:spcPts val="805"/>
              </a:spcBef>
              <a:buAutoNum type="arabicPeriod" startAt="26"/>
              <a:tabLst>
                <a:tab pos="241300" algn="l"/>
              </a:tabLst>
            </a:pPr>
            <a:r>
              <a:rPr dirty="0" sz="1100" spc="-25">
                <a:latin typeface="Trebuchet MS"/>
                <a:cs typeface="Trebuchet MS"/>
              </a:rPr>
              <a:t>La </a:t>
            </a:r>
            <a:r>
              <a:rPr dirty="0" sz="1100" spc="-20">
                <a:latin typeface="Trebuchet MS"/>
                <a:cs typeface="Trebuchet MS"/>
              </a:rPr>
              <a:t>Chiesa </a:t>
            </a:r>
            <a:r>
              <a:rPr dirty="0" sz="1100" spc="-40">
                <a:latin typeface="Trebuchet MS"/>
                <a:cs typeface="Trebuchet MS"/>
              </a:rPr>
              <a:t>vede </a:t>
            </a:r>
            <a:r>
              <a:rPr dirty="0" sz="1100" spc="-30">
                <a:latin typeface="Trebuchet MS"/>
                <a:cs typeface="Trebuchet MS"/>
              </a:rPr>
              <a:t>nei </a:t>
            </a:r>
            <a:r>
              <a:rPr dirty="0" sz="1100" spc="-45">
                <a:latin typeface="Trebuchet MS"/>
                <a:cs typeface="Trebuchet MS"/>
              </a:rPr>
              <a:t>migranti </a:t>
            </a:r>
            <a:r>
              <a:rPr dirty="0" sz="1100" spc="-35">
                <a:latin typeface="Trebuchet MS"/>
                <a:cs typeface="Trebuchet MS"/>
              </a:rPr>
              <a:t>l’immagine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>
                <a:latin typeface="Trebuchet MS"/>
                <a:cs typeface="Trebuchet MS"/>
              </a:rPr>
              <a:t>Gesù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-45">
                <a:latin typeface="Trebuchet MS"/>
                <a:cs typeface="Trebuchet MS"/>
              </a:rPr>
              <a:t>dice: </a:t>
            </a:r>
            <a:r>
              <a:rPr dirty="0" sz="1100" spc="-60">
                <a:latin typeface="Trebuchet MS"/>
                <a:cs typeface="Trebuchet MS"/>
              </a:rPr>
              <a:t>“</a:t>
            </a:r>
            <a:r>
              <a:rPr dirty="0" sz="1100" spc="-60" i="1">
                <a:latin typeface="Arial"/>
                <a:cs typeface="Arial"/>
              </a:rPr>
              <a:t>sono  </a:t>
            </a:r>
            <a:r>
              <a:rPr dirty="0" sz="1100" spc="-40" i="1">
                <a:latin typeface="Arial"/>
                <a:cs typeface="Arial"/>
              </a:rPr>
              <a:t>straniero </a:t>
            </a:r>
            <a:r>
              <a:rPr dirty="0" sz="1100" spc="-65" i="1">
                <a:latin typeface="Arial"/>
                <a:cs typeface="Arial"/>
              </a:rPr>
              <a:t>e </a:t>
            </a:r>
            <a:r>
              <a:rPr dirty="0" sz="1100" i="1">
                <a:latin typeface="Arial"/>
                <a:cs typeface="Arial"/>
              </a:rPr>
              <a:t>mi </a:t>
            </a:r>
            <a:r>
              <a:rPr dirty="0" sz="1100" spc="-55" i="1">
                <a:latin typeface="Arial"/>
                <a:cs typeface="Arial"/>
              </a:rPr>
              <a:t>avete </a:t>
            </a:r>
            <a:r>
              <a:rPr dirty="0" sz="1100" spc="-35" i="1">
                <a:latin typeface="Arial"/>
                <a:cs typeface="Arial"/>
              </a:rPr>
              <a:t>ospitato</a:t>
            </a:r>
            <a:r>
              <a:rPr dirty="0" sz="1100" spc="-35">
                <a:latin typeface="Trebuchet MS"/>
                <a:cs typeface="Trebuchet MS"/>
              </a:rPr>
              <a:t>” </a:t>
            </a:r>
            <a:r>
              <a:rPr dirty="0" sz="1100" spc="-25">
                <a:latin typeface="Trebuchet MS"/>
                <a:cs typeface="Trebuchet MS"/>
              </a:rPr>
              <a:t>(Mt </a:t>
            </a:r>
            <a:r>
              <a:rPr dirty="0" sz="1100" spc="-35">
                <a:latin typeface="Trebuchet MS"/>
                <a:cs typeface="Trebuchet MS"/>
              </a:rPr>
              <a:t>25,35). </a:t>
            </a:r>
            <a:r>
              <a:rPr dirty="0" sz="1100" spc="-25">
                <a:latin typeface="Trebuchet MS"/>
                <a:cs typeface="Trebuchet MS"/>
              </a:rPr>
              <a:t>La loro vicenda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35">
                <a:latin typeface="Trebuchet MS"/>
                <a:cs typeface="Trebuchet MS"/>
              </a:rPr>
              <a:t>pro-  </a:t>
            </a:r>
            <a:r>
              <a:rPr dirty="0" sz="1100" spc="-15">
                <a:latin typeface="Trebuchet MS"/>
                <a:cs typeface="Trebuchet MS"/>
              </a:rPr>
              <a:t>vocazione </a:t>
            </a:r>
            <a:r>
              <a:rPr dirty="0" sz="1100" spc="-35">
                <a:latin typeface="Trebuchet MS"/>
                <a:cs typeface="Trebuchet MS"/>
              </a:rPr>
              <a:t>alla </a:t>
            </a:r>
            <a:r>
              <a:rPr dirty="0" sz="1100" spc="-65">
                <a:latin typeface="Trebuchet MS"/>
                <a:cs typeface="Trebuchet MS"/>
              </a:rPr>
              <a:t>fede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all’amore </a:t>
            </a:r>
            <a:r>
              <a:rPr dirty="0" sz="1100" spc="-30">
                <a:latin typeface="Trebuchet MS"/>
                <a:cs typeface="Trebuchet MS"/>
              </a:rPr>
              <a:t>dei </a:t>
            </a:r>
            <a:r>
              <a:rPr dirty="0" sz="1100" spc="-60">
                <a:latin typeface="Trebuchet MS"/>
                <a:cs typeface="Trebuchet MS"/>
              </a:rPr>
              <a:t>credenti, </a:t>
            </a:r>
            <a:r>
              <a:rPr dirty="0" sz="1100" spc="-50">
                <a:latin typeface="Trebuchet MS"/>
                <a:cs typeface="Trebuchet MS"/>
              </a:rPr>
              <a:t>sollecitati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35">
                <a:latin typeface="Trebuchet MS"/>
                <a:cs typeface="Trebuchet MS"/>
              </a:rPr>
              <a:t>scoprire </a:t>
            </a:r>
            <a:r>
              <a:rPr dirty="0" sz="1100" spc="-30">
                <a:latin typeface="Trebuchet MS"/>
                <a:cs typeface="Trebuchet MS"/>
              </a:rPr>
              <a:t>il  </a:t>
            </a:r>
            <a:r>
              <a:rPr dirty="0" sz="1100" spc="-20">
                <a:latin typeface="Trebuchet MS"/>
                <a:cs typeface="Trebuchet MS"/>
              </a:rPr>
              <a:t>disegno </a:t>
            </a:r>
            <a:r>
              <a:rPr dirty="0" sz="1100" spc="-30">
                <a:latin typeface="Trebuchet MS"/>
                <a:cs typeface="Trebuchet MS"/>
              </a:rPr>
              <a:t>che </a:t>
            </a:r>
            <a:r>
              <a:rPr dirty="0" sz="1100" spc="50">
                <a:latin typeface="Trebuchet MS"/>
                <a:cs typeface="Trebuchet MS"/>
              </a:rPr>
              <a:t>Dio </a:t>
            </a:r>
            <a:r>
              <a:rPr dirty="0" sz="1100" spc="-75">
                <a:latin typeface="Trebuchet MS"/>
                <a:cs typeface="Trebuchet MS"/>
              </a:rPr>
              <a:t>attua </a:t>
            </a:r>
            <a:r>
              <a:rPr dirty="0" sz="1100" spc="-10">
                <a:latin typeface="Trebuchet MS"/>
                <a:cs typeface="Trebuchet MS"/>
              </a:rPr>
              <a:t>in</a:t>
            </a:r>
            <a:r>
              <a:rPr dirty="0" sz="1100" spc="-180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esse.</a:t>
            </a:r>
            <a:endParaRPr sz="1100">
              <a:latin typeface="Trebuchet MS"/>
              <a:cs typeface="Trebuchet MS"/>
            </a:endParaRPr>
          </a:p>
          <a:p>
            <a:pPr algn="just" marL="241300" marR="6985" indent="-228600">
              <a:lnSpc>
                <a:spcPct val="118400"/>
              </a:lnSpc>
              <a:spcBef>
                <a:spcPts val="800"/>
              </a:spcBef>
              <a:buAutoNum type="arabicPeriod" startAt="26"/>
              <a:tabLst>
                <a:tab pos="241300" algn="l"/>
              </a:tabLst>
            </a:pPr>
            <a:r>
              <a:rPr dirty="0" sz="1100" spc="-25">
                <a:latin typeface="Trebuchet MS"/>
                <a:cs typeface="Trebuchet MS"/>
              </a:rPr>
              <a:t>Possiamo </a:t>
            </a:r>
            <a:r>
              <a:rPr dirty="0" sz="1100" spc="-40">
                <a:latin typeface="Trebuchet MS"/>
                <a:cs typeface="Trebuchet MS"/>
              </a:rPr>
              <a:t>considerare </a:t>
            </a:r>
            <a:r>
              <a:rPr dirty="0" sz="1100" spc="-35">
                <a:latin typeface="Trebuchet MS"/>
                <a:cs typeface="Trebuchet MS"/>
              </a:rPr>
              <a:t>l’odierno </a:t>
            </a:r>
            <a:r>
              <a:rPr dirty="0" sz="1100" spc="-30">
                <a:latin typeface="Trebuchet MS"/>
                <a:cs typeface="Trebuchet MS"/>
              </a:rPr>
              <a:t>fenomeno </a:t>
            </a:r>
            <a:r>
              <a:rPr dirty="0" sz="1100" spc="-40">
                <a:latin typeface="Trebuchet MS"/>
                <a:cs typeface="Trebuchet MS"/>
              </a:rPr>
              <a:t>migratorio </a:t>
            </a:r>
            <a:r>
              <a:rPr dirty="0" sz="1100">
                <a:latin typeface="Trebuchet MS"/>
                <a:cs typeface="Trebuchet MS"/>
              </a:rPr>
              <a:t>un </a:t>
            </a:r>
            <a:r>
              <a:rPr dirty="0" sz="1100" spc="-70">
                <a:latin typeface="Trebuchet MS"/>
                <a:cs typeface="Trebuchet MS"/>
              </a:rPr>
              <a:t>“</a:t>
            </a:r>
            <a:r>
              <a:rPr dirty="0" sz="1100" spc="-70" i="1">
                <a:latin typeface="Arial"/>
                <a:cs typeface="Arial"/>
              </a:rPr>
              <a:t>segno </a:t>
            </a:r>
            <a:r>
              <a:rPr dirty="0" sz="1100" spc="-25" i="1">
                <a:latin typeface="Arial"/>
                <a:cs typeface="Arial"/>
              </a:rPr>
              <a:t>dei  </a:t>
            </a:r>
            <a:r>
              <a:rPr dirty="0" sz="1100" spc="-30" i="1">
                <a:latin typeface="Arial"/>
                <a:cs typeface="Arial"/>
              </a:rPr>
              <a:t>tempi</a:t>
            </a:r>
            <a:r>
              <a:rPr dirty="0" sz="1100" spc="-30">
                <a:latin typeface="Trebuchet MS"/>
                <a:cs typeface="Trebuchet MS"/>
              </a:rPr>
              <a:t>”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45">
                <a:latin typeface="Trebuchet MS"/>
                <a:cs typeface="Trebuchet MS"/>
              </a:rPr>
              <a:t>sfida </a:t>
            </a:r>
            <a:r>
              <a:rPr dirty="0" sz="1100" spc="-25">
                <a:latin typeface="Trebuchet MS"/>
                <a:cs typeface="Trebuchet MS"/>
              </a:rPr>
              <a:t>da </a:t>
            </a:r>
            <a:r>
              <a:rPr dirty="0" sz="1100" spc="-35">
                <a:latin typeface="Trebuchet MS"/>
                <a:cs typeface="Trebuchet MS"/>
              </a:rPr>
              <a:t>scoprire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25">
                <a:latin typeface="Trebuchet MS"/>
                <a:cs typeface="Trebuchet MS"/>
              </a:rPr>
              <a:t>da </a:t>
            </a:r>
            <a:r>
              <a:rPr dirty="0" sz="1100" spc="-35">
                <a:latin typeface="Trebuchet MS"/>
                <a:cs typeface="Trebuchet MS"/>
              </a:rPr>
              <a:t>valorizzare nella </a:t>
            </a:r>
            <a:r>
              <a:rPr dirty="0" sz="1100" spc="-30">
                <a:latin typeface="Trebuchet MS"/>
                <a:cs typeface="Trebuchet MS"/>
              </a:rPr>
              <a:t>costruzione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20">
                <a:latin typeface="Trebuchet MS"/>
                <a:cs typeface="Trebuchet MS"/>
              </a:rPr>
              <a:t>una </a:t>
            </a:r>
            <a:r>
              <a:rPr dirty="0" sz="1100" spc="29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umanità rinnovata </a:t>
            </a:r>
            <a:r>
              <a:rPr dirty="0" sz="1100" spc="-45">
                <a:latin typeface="Trebuchet MS"/>
                <a:cs typeface="Trebuchet MS"/>
              </a:rPr>
              <a:t>partendo </a:t>
            </a:r>
            <a:r>
              <a:rPr dirty="0" sz="1100" spc="-35">
                <a:latin typeface="Trebuchet MS"/>
                <a:cs typeface="Trebuchet MS"/>
              </a:rPr>
              <a:t>dalla </a:t>
            </a:r>
            <a:r>
              <a:rPr dirty="0" sz="1100" spc="-50">
                <a:latin typeface="Trebuchet MS"/>
                <a:cs typeface="Trebuchet MS"/>
              </a:rPr>
              <a:t>“</a:t>
            </a:r>
            <a:r>
              <a:rPr dirty="0" sz="1100" spc="-50" i="1">
                <a:latin typeface="Arial"/>
                <a:cs typeface="Arial"/>
              </a:rPr>
              <a:t>Buona </a:t>
            </a:r>
            <a:r>
              <a:rPr dirty="0" sz="1100" spc="-20" i="1">
                <a:latin typeface="Arial"/>
                <a:cs typeface="Arial"/>
              </a:rPr>
              <a:t>Notizia</a:t>
            </a:r>
            <a:r>
              <a:rPr dirty="0" sz="1100" spc="-20">
                <a:latin typeface="Trebuchet MS"/>
                <a:cs typeface="Trebuchet MS"/>
              </a:rPr>
              <a:t>” </a:t>
            </a:r>
            <a:r>
              <a:rPr dirty="0" sz="1100" spc="-15">
                <a:latin typeface="Trebuchet MS"/>
                <a:cs typeface="Trebuchet MS"/>
              </a:rPr>
              <a:t>di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Gesù.</a:t>
            </a:r>
            <a:endParaRPr sz="1100">
              <a:latin typeface="Trebuchet MS"/>
              <a:cs typeface="Trebuchet MS"/>
            </a:endParaRPr>
          </a:p>
          <a:p>
            <a:pPr algn="just" marL="241300" marR="5715" indent="-228600">
              <a:lnSpc>
                <a:spcPct val="117800"/>
              </a:lnSpc>
              <a:spcBef>
                <a:spcPts val="800"/>
              </a:spcBef>
              <a:buAutoNum type="arabicPeriod" startAt="26"/>
              <a:tabLst>
                <a:tab pos="241300" algn="l"/>
              </a:tabLst>
            </a:pPr>
            <a:r>
              <a:rPr dirty="0" sz="1100" spc="-25">
                <a:latin typeface="Trebuchet MS"/>
                <a:cs typeface="Trebuchet MS"/>
              </a:rPr>
              <a:t>La </a:t>
            </a:r>
            <a:r>
              <a:rPr dirty="0" sz="1100" spc="-35">
                <a:latin typeface="Trebuchet MS"/>
                <a:cs typeface="Trebuchet MS"/>
              </a:rPr>
              <a:t>dura prova </a:t>
            </a:r>
            <a:r>
              <a:rPr dirty="0" sz="1100" spc="-40">
                <a:latin typeface="Trebuchet MS"/>
                <a:cs typeface="Trebuchet MS"/>
              </a:rPr>
              <a:t>delle </a:t>
            </a:r>
            <a:r>
              <a:rPr dirty="0" sz="1100" spc="-20">
                <a:latin typeface="Trebuchet MS"/>
                <a:cs typeface="Trebuchet MS"/>
              </a:rPr>
              <a:t>migrazioni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deportazioni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45">
                <a:latin typeface="Trebuchet MS"/>
                <a:cs typeface="Trebuchet MS"/>
              </a:rPr>
              <a:t>fondamentale </a:t>
            </a:r>
            <a:r>
              <a:rPr dirty="0" sz="1100" spc="-40">
                <a:latin typeface="Trebuchet MS"/>
                <a:cs typeface="Trebuchet MS"/>
              </a:rPr>
              <a:t>nella  </a:t>
            </a:r>
            <a:r>
              <a:rPr dirty="0" sz="1100" spc="-50">
                <a:latin typeface="Trebuchet MS"/>
                <a:cs typeface="Trebuchet MS"/>
              </a:rPr>
              <a:t>storia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15">
                <a:latin typeface="Trebuchet MS"/>
                <a:cs typeface="Trebuchet MS"/>
              </a:rPr>
              <a:t>Popolo </a:t>
            </a:r>
            <a:r>
              <a:rPr dirty="0" sz="1100" spc="-80">
                <a:latin typeface="Trebuchet MS"/>
                <a:cs typeface="Trebuchet MS"/>
              </a:rPr>
              <a:t>eletto,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50">
                <a:latin typeface="Trebuchet MS"/>
                <a:cs typeface="Trebuchet MS"/>
              </a:rPr>
              <a:t>vista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25">
                <a:latin typeface="Trebuchet MS"/>
                <a:cs typeface="Trebuchet MS"/>
              </a:rPr>
              <a:t>salvezza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90">
                <a:latin typeface="Trebuchet MS"/>
                <a:cs typeface="Trebuchet MS"/>
              </a:rPr>
              <a:t>tutti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25">
                <a:latin typeface="Trebuchet MS"/>
                <a:cs typeface="Trebuchet MS"/>
              </a:rPr>
              <a:t>popoli: </a:t>
            </a:r>
            <a:r>
              <a:rPr dirty="0" sz="1100" spc="-15">
                <a:latin typeface="Trebuchet MS"/>
                <a:cs typeface="Trebuchet MS"/>
              </a:rPr>
              <a:t>così </a:t>
            </a:r>
            <a:r>
              <a:rPr dirty="0" sz="1100" spc="-50">
                <a:latin typeface="Trebuchet MS"/>
                <a:cs typeface="Trebuchet MS"/>
              </a:rPr>
              <a:t>è 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45">
                <a:latin typeface="Trebuchet MS"/>
                <a:cs typeface="Trebuchet MS"/>
              </a:rPr>
              <a:t>ritorno </a:t>
            </a:r>
            <a:r>
              <a:rPr dirty="0" sz="1100" spc="-40">
                <a:latin typeface="Trebuchet MS"/>
                <a:cs typeface="Trebuchet MS"/>
              </a:rPr>
              <a:t>dall’esilio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10">
                <a:latin typeface="Trebuchet MS"/>
                <a:cs typeface="Trebuchet MS"/>
              </a:rPr>
              <a:t>popolo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0">
                <a:latin typeface="Trebuchet MS"/>
                <a:cs typeface="Trebuchet MS"/>
              </a:rPr>
              <a:t>Israele (Is </a:t>
            </a:r>
            <a:r>
              <a:rPr dirty="0" sz="1100" spc="-30">
                <a:latin typeface="Trebuchet MS"/>
                <a:cs typeface="Trebuchet MS"/>
              </a:rPr>
              <a:t>42,6-7; </a:t>
            </a:r>
            <a:r>
              <a:rPr dirty="0" sz="1100" spc="-45">
                <a:latin typeface="Trebuchet MS"/>
                <a:cs typeface="Trebuchet MS"/>
              </a:rPr>
              <a:t>49,5). </a:t>
            </a:r>
            <a:r>
              <a:rPr dirty="0" sz="1100" spc="25">
                <a:latin typeface="Trebuchet MS"/>
                <a:cs typeface="Trebuchet MS"/>
              </a:rPr>
              <a:t>Con </a:t>
            </a:r>
            <a:r>
              <a:rPr dirty="0" sz="1100" spc="-75">
                <a:latin typeface="Trebuchet MS"/>
                <a:cs typeface="Trebuchet MS"/>
              </a:rPr>
              <a:t>tale  </a:t>
            </a:r>
            <a:r>
              <a:rPr dirty="0" sz="1100" spc="-30">
                <a:latin typeface="Trebuchet MS"/>
                <a:cs typeface="Trebuchet MS"/>
              </a:rPr>
              <a:t>memoria esso </a:t>
            </a:r>
            <a:r>
              <a:rPr dirty="0" sz="1100" spc="-25">
                <a:latin typeface="Trebuchet MS"/>
                <a:cs typeface="Trebuchet MS"/>
              </a:rPr>
              <a:t>si </a:t>
            </a:r>
            <a:r>
              <a:rPr dirty="0" sz="1100" spc="-60">
                <a:latin typeface="Trebuchet MS"/>
                <a:cs typeface="Trebuchet MS"/>
              </a:rPr>
              <a:t>sente </a:t>
            </a:r>
            <a:r>
              <a:rPr dirty="0" sz="1100" spc="-50">
                <a:latin typeface="Trebuchet MS"/>
                <a:cs typeface="Trebuchet MS"/>
              </a:rPr>
              <a:t>rinfrancato </a:t>
            </a:r>
            <a:r>
              <a:rPr dirty="0" sz="1100" spc="-35">
                <a:latin typeface="Trebuchet MS"/>
                <a:cs typeface="Trebuchet MS"/>
              </a:rPr>
              <a:t>nella fiducia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10">
                <a:latin typeface="Trebuchet MS"/>
                <a:cs typeface="Trebuchet MS"/>
              </a:rPr>
              <a:t>Dio, </a:t>
            </a:r>
            <a:r>
              <a:rPr dirty="0" sz="1100" spc="-30">
                <a:latin typeface="Trebuchet MS"/>
                <a:cs typeface="Trebuchet MS"/>
              </a:rPr>
              <a:t>anche </a:t>
            </a:r>
            <a:r>
              <a:rPr dirty="0" sz="1100" spc="-35">
                <a:latin typeface="Trebuchet MS"/>
                <a:cs typeface="Trebuchet MS"/>
              </a:rPr>
              <a:t>nei  momenti </a:t>
            </a:r>
            <a:r>
              <a:rPr dirty="0" sz="1100" spc="-10">
                <a:latin typeface="Trebuchet MS"/>
                <a:cs typeface="Trebuchet MS"/>
              </a:rPr>
              <a:t>più </a:t>
            </a:r>
            <a:r>
              <a:rPr dirty="0" sz="1100" spc="-25">
                <a:latin typeface="Trebuchet MS"/>
                <a:cs typeface="Trebuchet MS"/>
              </a:rPr>
              <a:t>oscuri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25">
                <a:latin typeface="Trebuchet MS"/>
                <a:cs typeface="Trebuchet MS"/>
              </a:rPr>
              <a:t>sua </a:t>
            </a:r>
            <a:r>
              <a:rPr dirty="0" sz="1100" spc="-50">
                <a:latin typeface="Trebuchet MS"/>
                <a:cs typeface="Trebuchet MS"/>
              </a:rPr>
              <a:t>storia </a:t>
            </a:r>
            <a:r>
              <a:rPr dirty="0" sz="1100" spc="-45">
                <a:latin typeface="Trebuchet MS"/>
                <a:cs typeface="Trebuchet MS"/>
              </a:rPr>
              <a:t>(Sal </a:t>
            </a:r>
            <a:r>
              <a:rPr dirty="0" sz="1100" spc="20">
                <a:latin typeface="Trebuchet MS"/>
                <a:cs typeface="Trebuchet MS"/>
              </a:rPr>
              <a:t>105 </a:t>
            </a:r>
            <a:r>
              <a:rPr dirty="0" sz="1100" spc="-25">
                <a:latin typeface="Trebuchet MS"/>
                <a:cs typeface="Trebuchet MS"/>
              </a:rPr>
              <a:t>[104], </a:t>
            </a:r>
            <a:r>
              <a:rPr dirty="0" sz="1100">
                <a:latin typeface="Trebuchet MS"/>
                <a:cs typeface="Trebuchet MS"/>
              </a:rPr>
              <a:t>12- </a:t>
            </a:r>
            <a:r>
              <a:rPr dirty="0" sz="1100" spc="-45">
                <a:latin typeface="Trebuchet MS"/>
                <a:cs typeface="Trebuchet MS"/>
              </a:rPr>
              <a:t>15). </a:t>
            </a:r>
            <a:r>
              <a:rPr dirty="0" sz="1100" spc="-10">
                <a:latin typeface="Trebuchet MS"/>
                <a:cs typeface="Trebuchet MS"/>
              </a:rPr>
              <a:t>Nella  </a:t>
            </a:r>
            <a:r>
              <a:rPr dirty="0" sz="1100" spc="-35">
                <a:latin typeface="Trebuchet MS"/>
                <a:cs typeface="Trebuchet MS"/>
              </a:rPr>
              <a:t>Legge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Israele, </a:t>
            </a:r>
            <a:r>
              <a:rPr dirty="0" sz="1100" spc="-25">
                <a:latin typeface="Trebuchet MS"/>
                <a:cs typeface="Trebuchet MS"/>
              </a:rPr>
              <a:t>si </a:t>
            </a:r>
            <a:r>
              <a:rPr dirty="0" sz="1100" spc="-20">
                <a:latin typeface="Trebuchet MS"/>
                <a:cs typeface="Trebuchet MS"/>
              </a:rPr>
              <a:t>giunge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60">
                <a:latin typeface="Trebuchet MS"/>
                <a:cs typeface="Trebuchet MS"/>
              </a:rPr>
              <a:t>dare, </a:t>
            </a:r>
            <a:r>
              <a:rPr dirty="0" sz="1100" spc="-50">
                <a:latin typeface="Trebuchet MS"/>
                <a:cs typeface="Trebuchet MS"/>
              </a:rPr>
              <a:t>per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50">
                <a:latin typeface="Trebuchet MS"/>
                <a:cs typeface="Trebuchet MS"/>
              </a:rPr>
              <a:t>rapporti </a:t>
            </a:r>
            <a:r>
              <a:rPr dirty="0" sz="1100">
                <a:latin typeface="Trebuchet MS"/>
                <a:cs typeface="Trebuchet MS"/>
              </a:rPr>
              <a:t>con </a:t>
            </a:r>
            <a:r>
              <a:rPr dirty="0" sz="1100" spc="-10">
                <a:latin typeface="Trebuchet MS"/>
                <a:cs typeface="Trebuchet MS"/>
              </a:rPr>
              <a:t>lo </a:t>
            </a:r>
            <a:r>
              <a:rPr dirty="0" sz="1100" spc="-55">
                <a:latin typeface="Trebuchet MS"/>
                <a:cs typeface="Trebuchet MS"/>
              </a:rPr>
              <a:t>straniero  </a:t>
            </a:r>
            <a:r>
              <a:rPr dirty="0" sz="1100" spc="-45">
                <a:latin typeface="Trebuchet MS"/>
                <a:cs typeface="Trebuchet MS"/>
              </a:rPr>
              <a:t>dimorante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55">
                <a:latin typeface="Trebuchet MS"/>
                <a:cs typeface="Trebuchet MS"/>
              </a:rPr>
              <a:t>paese, </a:t>
            </a:r>
            <a:r>
              <a:rPr dirty="0" sz="1100" spc="-10">
                <a:latin typeface="Trebuchet MS"/>
                <a:cs typeface="Trebuchet MS"/>
              </a:rPr>
              <a:t>lo </a:t>
            </a:r>
            <a:r>
              <a:rPr dirty="0" sz="1100" spc="-50">
                <a:latin typeface="Trebuchet MS"/>
                <a:cs typeface="Trebuchet MS"/>
              </a:rPr>
              <a:t>stesso </a:t>
            </a:r>
            <a:r>
              <a:rPr dirty="0" sz="1100" spc="-10">
                <a:latin typeface="Trebuchet MS"/>
                <a:cs typeface="Trebuchet MS"/>
              </a:rPr>
              <a:t>comando </a:t>
            </a:r>
            <a:r>
              <a:rPr dirty="0" sz="1100" spc="-50">
                <a:latin typeface="Trebuchet MS"/>
                <a:cs typeface="Trebuchet MS"/>
              </a:rPr>
              <a:t>dato </a:t>
            </a:r>
            <a:r>
              <a:rPr dirty="0" sz="1100" spc="-30">
                <a:latin typeface="Trebuchet MS"/>
                <a:cs typeface="Trebuchet MS"/>
              </a:rPr>
              <a:t>agli </a:t>
            </a:r>
            <a:r>
              <a:rPr dirty="0" sz="1100" spc="-60">
                <a:latin typeface="Trebuchet MS"/>
                <a:cs typeface="Trebuchet MS"/>
              </a:rPr>
              <a:t>Israeliti. </a:t>
            </a:r>
            <a:r>
              <a:rPr dirty="0" sz="1100" spc="-45">
                <a:latin typeface="Trebuchet MS"/>
                <a:cs typeface="Trebuchet MS"/>
              </a:rPr>
              <a:t>(Lv </a:t>
            </a:r>
            <a:r>
              <a:rPr dirty="0" sz="1100" spc="-40">
                <a:latin typeface="Trebuchet MS"/>
                <a:cs typeface="Trebuchet MS"/>
              </a:rPr>
              <a:t>19,18),  </a:t>
            </a:r>
            <a:r>
              <a:rPr dirty="0" sz="1100" spc="-35">
                <a:latin typeface="Trebuchet MS"/>
                <a:cs typeface="Trebuchet MS"/>
              </a:rPr>
              <a:t>“</a:t>
            </a:r>
            <a:r>
              <a:rPr dirty="0" sz="1100" spc="-35" i="1">
                <a:latin typeface="Arial"/>
                <a:cs typeface="Arial"/>
              </a:rPr>
              <a:t>tu </a:t>
            </a:r>
            <a:r>
              <a:rPr dirty="0" sz="1100" spc="-25" i="1">
                <a:latin typeface="Arial"/>
                <a:cs typeface="Arial"/>
              </a:rPr>
              <a:t>l’amerai </a:t>
            </a:r>
            <a:r>
              <a:rPr dirty="0" sz="1100" spc="-30" i="1">
                <a:latin typeface="Arial"/>
                <a:cs typeface="Arial"/>
              </a:rPr>
              <a:t>come te </a:t>
            </a:r>
            <a:r>
              <a:rPr dirty="0" sz="1100" spc="-85" i="1">
                <a:latin typeface="Arial"/>
                <a:cs typeface="Arial"/>
              </a:rPr>
              <a:t>stesso</a:t>
            </a:r>
            <a:r>
              <a:rPr dirty="0" sz="1100" spc="-85">
                <a:latin typeface="Trebuchet MS"/>
                <a:cs typeface="Trebuchet MS"/>
              </a:rPr>
              <a:t>” </a:t>
            </a:r>
            <a:r>
              <a:rPr dirty="0" sz="1100" spc="-45">
                <a:latin typeface="Trebuchet MS"/>
                <a:cs typeface="Trebuchet MS"/>
              </a:rPr>
              <a:t>(Lv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19,34).</a:t>
            </a:r>
            <a:endParaRPr sz="1100">
              <a:latin typeface="Trebuchet MS"/>
              <a:cs typeface="Trebuchet MS"/>
            </a:endParaRPr>
          </a:p>
          <a:p>
            <a:pPr algn="just" marL="241300" marR="6350" indent="-228600">
              <a:lnSpc>
                <a:spcPct val="118300"/>
              </a:lnSpc>
              <a:spcBef>
                <a:spcPts val="795"/>
              </a:spcBef>
              <a:buAutoNum type="arabicPeriod" startAt="26"/>
              <a:tabLst>
                <a:tab pos="241300" algn="l"/>
              </a:tabLst>
            </a:pPr>
            <a:r>
              <a:rPr dirty="0" sz="1100" spc="-25">
                <a:latin typeface="Trebuchet MS"/>
                <a:cs typeface="Trebuchet MS"/>
              </a:rPr>
              <a:t>La </a:t>
            </a:r>
            <a:r>
              <a:rPr dirty="0" sz="1100" spc="-35">
                <a:latin typeface="Trebuchet MS"/>
                <a:cs typeface="Trebuchet MS"/>
              </a:rPr>
              <a:t>situazione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10">
                <a:latin typeface="Trebuchet MS"/>
                <a:cs typeface="Trebuchet MS"/>
              </a:rPr>
              <a:t>popolo </a:t>
            </a:r>
            <a:r>
              <a:rPr dirty="0" sz="1100" spc="-50">
                <a:latin typeface="Trebuchet MS"/>
                <a:cs typeface="Trebuchet MS"/>
              </a:rPr>
              <a:t>migrante e </a:t>
            </a:r>
            <a:r>
              <a:rPr dirty="0" sz="1100" spc="-25">
                <a:latin typeface="Trebuchet MS"/>
                <a:cs typeface="Trebuchet MS"/>
              </a:rPr>
              <a:t>schiavo </a:t>
            </a:r>
            <a:r>
              <a:rPr dirty="0" sz="1100" spc="-50">
                <a:latin typeface="Trebuchet MS"/>
                <a:cs typeface="Trebuchet MS"/>
              </a:rPr>
              <a:t>diventa </a:t>
            </a:r>
            <a:r>
              <a:rPr dirty="0" sz="1100" spc="-30">
                <a:latin typeface="Trebuchet MS"/>
                <a:cs typeface="Trebuchet MS"/>
              </a:rPr>
              <a:t>l’occasione </a:t>
            </a:r>
            <a:r>
              <a:rPr dirty="0" sz="1100" spc="-50">
                <a:latin typeface="Trebuchet MS"/>
                <a:cs typeface="Trebuchet MS"/>
              </a:rPr>
              <a:t>per </a:t>
            </a:r>
            <a:r>
              <a:rPr dirty="0" sz="1100" spc="-30">
                <a:latin typeface="Trebuchet MS"/>
                <a:cs typeface="Trebuchet MS"/>
              </a:rPr>
              <a:t>il  </a:t>
            </a:r>
            <a:r>
              <a:rPr dirty="0" sz="1100" spc="-45">
                <a:latin typeface="Trebuchet MS"/>
                <a:cs typeface="Trebuchet MS"/>
              </a:rPr>
              <a:t>rivelarsi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10">
                <a:latin typeface="Trebuchet MS"/>
                <a:cs typeface="Trebuchet MS"/>
              </a:rPr>
              <a:t>Dio: </a:t>
            </a:r>
            <a:r>
              <a:rPr dirty="0" sz="1100" spc="-15">
                <a:latin typeface="Trebuchet MS"/>
                <a:cs typeface="Trebuchet MS"/>
              </a:rPr>
              <a:t>“</a:t>
            </a:r>
            <a:r>
              <a:rPr dirty="0" sz="1100" spc="-15" i="1">
                <a:latin typeface="Arial"/>
                <a:cs typeface="Arial"/>
              </a:rPr>
              <a:t>Dio </a:t>
            </a:r>
            <a:r>
              <a:rPr dirty="0" sz="1100" spc="-30" i="1">
                <a:latin typeface="Arial"/>
                <a:cs typeface="Arial"/>
              </a:rPr>
              <a:t>guardò la </a:t>
            </a:r>
            <a:r>
              <a:rPr dirty="0" sz="1100" spc="-15" i="1">
                <a:latin typeface="Arial"/>
                <a:cs typeface="Arial"/>
              </a:rPr>
              <a:t>condizione </a:t>
            </a:r>
            <a:r>
              <a:rPr dirty="0" sz="1100" spc="-25" i="1">
                <a:latin typeface="Arial"/>
                <a:cs typeface="Arial"/>
              </a:rPr>
              <a:t>degli </a:t>
            </a:r>
            <a:r>
              <a:rPr dirty="0" sz="1100" spc="-35" i="1">
                <a:latin typeface="Arial"/>
                <a:cs typeface="Arial"/>
              </a:rPr>
              <a:t>Israeliti, </a:t>
            </a:r>
            <a:r>
              <a:rPr dirty="0" sz="1100" spc="15" i="1">
                <a:latin typeface="Arial"/>
                <a:cs typeface="Arial"/>
              </a:rPr>
              <a:t>Dio </a:t>
            </a:r>
            <a:r>
              <a:rPr dirty="0" sz="1100" spc="-100" i="1">
                <a:latin typeface="Arial"/>
                <a:cs typeface="Arial"/>
              </a:rPr>
              <a:t>se </a:t>
            </a:r>
            <a:r>
              <a:rPr dirty="0" sz="1100" spc="-50" i="1">
                <a:latin typeface="Arial"/>
                <a:cs typeface="Arial"/>
              </a:rPr>
              <a:t>ne  </a:t>
            </a:r>
            <a:r>
              <a:rPr dirty="0" sz="1100" spc="-25" i="1">
                <a:latin typeface="Arial"/>
                <a:cs typeface="Arial"/>
              </a:rPr>
              <a:t>diede </a:t>
            </a:r>
            <a:r>
              <a:rPr dirty="0" sz="1100" spc="-50" i="1">
                <a:latin typeface="Arial"/>
                <a:cs typeface="Arial"/>
              </a:rPr>
              <a:t>pensiero</a:t>
            </a:r>
            <a:r>
              <a:rPr dirty="0" sz="1100" spc="-50">
                <a:latin typeface="Trebuchet MS"/>
                <a:cs typeface="Trebuchet MS"/>
              </a:rPr>
              <a:t>” </a:t>
            </a:r>
            <a:r>
              <a:rPr dirty="0" sz="1100" spc="-65">
                <a:latin typeface="Trebuchet MS"/>
                <a:cs typeface="Trebuchet MS"/>
              </a:rPr>
              <a:t>(Es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2,25).</a:t>
            </a:r>
            <a:endParaRPr sz="1100">
              <a:latin typeface="Trebuchet MS"/>
              <a:cs typeface="Trebuchet MS"/>
            </a:endParaRPr>
          </a:p>
          <a:p>
            <a:pPr algn="just" marL="241300" marR="7620" indent="-228600">
              <a:lnSpc>
                <a:spcPct val="117800"/>
              </a:lnSpc>
              <a:spcBef>
                <a:spcPts val="800"/>
              </a:spcBef>
              <a:buAutoNum type="arabicPeriod" startAt="26"/>
              <a:tabLst>
                <a:tab pos="241300" algn="l"/>
              </a:tabLst>
            </a:pPr>
            <a:r>
              <a:rPr dirty="0" sz="1100" spc="-25">
                <a:latin typeface="Trebuchet MS"/>
                <a:cs typeface="Trebuchet MS"/>
              </a:rPr>
              <a:t>La </a:t>
            </a:r>
            <a:r>
              <a:rPr dirty="0" sz="1100" spc="-30">
                <a:latin typeface="Trebuchet MS"/>
                <a:cs typeface="Trebuchet MS"/>
              </a:rPr>
              <a:t>comunità </a:t>
            </a:r>
            <a:r>
              <a:rPr dirty="0" sz="1100" spc="-45">
                <a:latin typeface="Trebuchet MS"/>
                <a:cs typeface="Trebuchet MS"/>
              </a:rPr>
              <a:t>cristiana </a:t>
            </a:r>
            <a:r>
              <a:rPr dirty="0" sz="1100" spc="-35">
                <a:latin typeface="Trebuchet MS"/>
                <a:cs typeface="Trebuchet MS"/>
              </a:rPr>
              <a:t>contempla </a:t>
            </a:r>
            <a:r>
              <a:rPr dirty="0" sz="1100" spc="-25">
                <a:latin typeface="Trebuchet MS"/>
                <a:cs typeface="Trebuchet MS"/>
              </a:rPr>
              <a:t>nello </a:t>
            </a:r>
            <a:r>
              <a:rPr dirty="0" sz="1100" spc="-55">
                <a:latin typeface="Trebuchet MS"/>
                <a:cs typeface="Trebuchet MS"/>
              </a:rPr>
              <a:t>straniero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-35">
                <a:latin typeface="Trebuchet MS"/>
                <a:cs typeface="Trebuchet MS"/>
              </a:rPr>
              <a:t>volto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>
                <a:latin typeface="Trebuchet MS"/>
                <a:cs typeface="Trebuchet MS"/>
              </a:rPr>
              <a:t>Gesù </a:t>
            </a:r>
            <a:r>
              <a:rPr dirty="0" sz="1100" spc="-60">
                <a:latin typeface="Trebuchet MS"/>
                <a:cs typeface="Trebuchet MS"/>
              </a:rPr>
              <a:t>stesso,  </a:t>
            </a:r>
            <a:r>
              <a:rPr dirty="0" sz="1100" spc="-25">
                <a:latin typeface="Trebuchet MS"/>
                <a:cs typeface="Trebuchet MS"/>
              </a:rPr>
              <a:t>il </a:t>
            </a:r>
            <a:r>
              <a:rPr dirty="0" sz="1100" spc="5">
                <a:latin typeface="Trebuchet MS"/>
                <a:cs typeface="Trebuchet MS"/>
              </a:rPr>
              <a:t>Quale </a:t>
            </a:r>
            <a:r>
              <a:rPr dirty="0" sz="1100" spc="-30">
                <a:latin typeface="Trebuchet MS"/>
                <a:cs typeface="Trebuchet MS"/>
              </a:rPr>
              <a:t>nasce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15">
                <a:latin typeface="Trebuchet MS"/>
                <a:cs typeface="Trebuchet MS"/>
              </a:rPr>
              <a:t>una </a:t>
            </a:r>
            <a:r>
              <a:rPr dirty="0" sz="1100" spc="-35">
                <a:latin typeface="Trebuchet MS"/>
                <a:cs typeface="Trebuchet MS"/>
              </a:rPr>
              <a:t>mangiatoia </a:t>
            </a:r>
            <a:r>
              <a:rPr dirty="0" sz="1100" spc="-85">
                <a:latin typeface="Trebuchet MS"/>
                <a:cs typeface="Trebuchet MS"/>
              </a:rPr>
              <a:t>e, </a:t>
            </a:r>
            <a:r>
              <a:rPr dirty="0" sz="1100" spc="-60">
                <a:latin typeface="Trebuchet MS"/>
                <a:cs typeface="Trebuchet MS"/>
              </a:rPr>
              <a:t>straniero, </a:t>
            </a:r>
            <a:r>
              <a:rPr dirty="0" sz="1100" spc="-45">
                <a:latin typeface="Trebuchet MS"/>
                <a:cs typeface="Trebuchet MS"/>
              </a:rPr>
              <a:t>fugge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75">
                <a:latin typeface="Trebuchet MS"/>
                <a:cs typeface="Trebuchet MS"/>
              </a:rPr>
              <a:t>Egitto,  </a:t>
            </a:r>
            <a:r>
              <a:rPr dirty="0" sz="1100" spc="-25">
                <a:latin typeface="Trebuchet MS"/>
                <a:cs typeface="Trebuchet MS"/>
              </a:rPr>
              <a:t>assumendo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35">
                <a:latin typeface="Trebuchet MS"/>
                <a:cs typeface="Trebuchet MS"/>
              </a:rPr>
              <a:t>ricapitolando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45">
                <a:latin typeface="Trebuchet MS"/>
                <a:cs typeface="Trebuchet MS"/>
              </a:rPr>
              <a:t>sé </a:t>
            </a:r>
            <a:r>
              <a:rPr dirty="0" sz="1100" spc="-50">
                <a:latin typeface="Trebuchet MS"/>
                <a:cs typeface="Trebuchet MS"/>
              </a:rPr>
              <a:t>questa </a:t>
            </a:r>
            <a:r>
              <a:rPr dirty="0" sz="1100" spc="-45">
                <a:latin typeface="Trebuchet MS"/>
                <a:cs typeface="Trebuchet MS"/>
              </a:rPr>
              <a:t>fondamentale </a:t>
            </a:r>
            <a:r>
              <a:rPr dirty="0" sz="1100" spc="-40">
                <a:latin typeface="Trebuchet MS"/>
                <a:cs typeface="Trebuchet MS"/>
              </a:rPr>
              <a:t>esperienza del  </a:t>
            </a:r>
            <a:r>
              <a:rPr dirty="0" sz="1100" spc="-10">
                <a:latin typeface="Trebuchet MS"/>
                <a:cs typeface="Trebuchet MS"/>
              </a:rPr>
              <a:t>suo popolo </a:t>
            </a:r>
            <a:r>
              <a:rPr dirty="0" sz="1100" spc="-25">
                <a:latin typeface="Trebuchet MS"/>
                <a:cs typeface="Trebuchet MS"/>
              </a:rPr>
              <a:t>(Mt</a:t>
            </a:r>
            <a:r>
              <a:rPr dirty="0" sz="1100" spc="-13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2,13).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7800"/>
              </a:lnSpc>
              <a:spcBef>
                <a:spcPts val="800"/>
              </a:spcBef>
              <a:buAutoNum type="arabicPeriod" startAt="26"/>
              <a:tabLst>
                <a:tab pos="241300" algn="l"/>
              </a:tabLst>
            </a:pPr>
            <a:r>
              <a:rPr dirty="0" sz="1100">
                <a:latin typeface="Trebuchet MS"/>
                <a:cs typeface="Trebuchet MS"/>
              </a:rPr>
              <a:t>Maria può </a:t>
            </a:r>
            <a:r>
              <a:rPr dirty="0" sz="1100" spc="-55">
                <a:latin typeface="Trebuchet MS"/>
                <a:cs typeface="Trebuchet MS"/>
              </a:rPr>
              <a:t>essere </a:t>
            </a:r>
            <a:r>
              <a:rPr dirty="0" sz="1100" spc="-50">
                <a:latin typeface="Trebuchet MS"/>
                <a:cs typeface="Trebuchet MS"/>
              </a:rPr>
              <a:t>contemplata </a:t>
            </a:r>
            <a:r>
              <a:rPr dirty="0" sz="1100" spc="-20">
                <a:latin typeface="Trebuchet MS"/>
                <a:cs typeface="Trebuchet MS"/>
              </a:rPr>
              <a:t>come  </a:t>
            </a:r>
            <a:r>
              <a:rPr dirty="0" sz="1100" spc="-15">
                <a:latin typeface="Trebuchet MS"/>
                <a:cs typeface="Trebuchet MS"/>
              </a:rPr>
              <a:t>icona </a:t>
            </a:r>
            <a:r>
              <a:rPr dirty="0" sz="1100" spc="-50">
                <a:latin typeface="Trebuchet MS"/>
                <a:cs typeface="Trebuchet MS"/>
              </a:rPr>
              <a:t>vivente </a:t>
            </a:r>
            <a:r>
              <a:rPr dirty="0" sz="1100" spc="-40">
                <a:latin typeface="Trebuchet MS"/>
                <a:cs typeface="Trebuchet MS"/>
              </a:rPr>
              <a:t>della </a:t>
            </a:r>
            <a:r>
              <a:rPr dirty="0" sz="1100" spc="-15">
                <a:latin typeface="Trebuchet MS"/>
                <a:cs typeface="Trebuchet MS"/>
              </a:rPr>
              <a:t>donna  </a:t>
            </a:r>
            <a:r>
              <a:rPr dirty="0" sz="1100" spc="-55">
                <a:latin typeface="Trebuchet MS"/>
                <a:cs typeface="Trebuchet MS"/>
              </a:rPr>
              <a:t>migrante. </a:t>
            </a:r>
            <a:r>
              <a:rPr dirty="0" sz="1100" spc="-40">
                <a:latin typeface="Trebuchet MS"/>
                <a:cs typeface="Trebuchet MS"/>
              </a:rPr>
              <a:t>Ella </a:t>
            </a:r>
            <a:r>
              <a:rPr dirty="0" sz="1100" spc="-25">
                <a:latin typeface="Trebuchet MS"/>
                <a:cs typeface="Trebuchet MS"/>
              </a:rPr>
              <a:t>dà </a:t>
            </a:r>
            <a:r>
              <a:rPr dirty="0" sz="1100" spc="-35">
                <a:latin typeface="Trebuchet MS"/>
                <a:cs typeface="Trebuchet MS"/>
              </a:rPr>
              <a:t>alla </a:t>
            </a:r>
            <a:r>
              <a:rPr dirty="0" sz="1100" spc="-25">
                <a:latin typeface="Trebuchet MS"/>
                <a:cs typeface="Trebuchet MS"/>
              </a:rPr>
              <a:t>luce </a:t>
            </a:r>
            <a:r>
              <a:rPr dirty="0" sz="1100" spc="-10">
                <a:latin typeface="Trebuchet MS"/>
                <a:cs typeface="Trebuchet MS"/>
              </a:rPr>
              <a:t>suo </a:t>
            </a:r>
            <a:r>
              <a:rPr dirty="0" sz="1100" spc="-25">
                <a:latin typeface="Trebuchet MS"/>
                <a:cs typeface="Trebuchet MS"/>
              </a:rPr>
              <a:t>Figlio </a:t>
            </a:r>
            <a:r>
              <a:rPr dirty="0" sz="1100" spc="-30">
                <a:latin typeface="Trebuchet MS"/>
                <a:cs typeface="Trebuchet MS"/>
              </a:rPr>
              <a:t>lontano </a:t>
            </a:r>
            <a:r>
              <a:rPr dirty="0" sz="1100" spc="-25">
                <a:latin typeface="Trebuchet MS"/>
                <a:cs typeface="Trebuchet MS"/>
              </a:rPr>
              <a:t>da </a:t>
            </a:r>
            <a:r>
              <a:rPr dirty="0" sz="1100" spc="-30">
                <a:latin typeface="Trebuchet MS"/>
                <a:cs typeface="Trebuchet MS"/>
              </a:rPr>
              <a:t>casa </a:t>
            </a:r>
            <a:r>
              <a:rPr dirty="0" sz="1100" spc="-45">
                <a:latin typeface="Trebuchet MS"/>
                <a:cs typeface="Trebuchet MS"/>
              </a:rPr>
              <a:t>(Lc </a:t>
            </a:r>
            <a:r>
              <a:rPr dirty="0" sz="1100" spc="-35">
                <a:latin typeface="Trebuchet MS"/>
                <a:cs typeface="Trebuchet MS"/>
              </a:rPr>
              <a:t>2,1-7) ed </a:t>
            </a:r>
            <a:r>
              <a:rPr dirty="0" sz="1100" spc="-50">
                <a:latin typeface="Trebuchet MS"/>
                <a:cs typeface="Trebuchet MS"/>
              </a:rPr>
              <a:t>è  </a:t>
            </a:r>
            <a:r>
              <a:rPr dirty="0" sz="1100" spc="-75">
                <a:latin typeface="Trebuchet MS"/>
                <a:cs typeface="Trebuchet MS"/>
              </a:rPr>
              <a:t>costretta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45">
                <a:latin typeface="Trebuchet MS"/>
                <a:cs typeface="Trebuchet MS"/>
              </a:rPr>
              <a:t>fuggire</a:t>
            </a:r>
            <a:r>
              <a:rPr dirty="0" sz="1100" spc="24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in </a:t>
            </a:r>
            <a:r>
              <a:rPr dirty="0" sz="1100" spc="-65">
                <a:latin typeface="Trebuchet MS"/>
                <a:cs typeface="Trebuchet MS"/>
              </a:rPr>
              <a:t>Egitto </a:t>
            </a:r>
            <a:r>
              <a:rPr dirty="0" sz="1100" spc="-25">
                <a:latin typeface="Trebuchet MS"/>
                <a:cs typeface="Trebuchet MS"/>
              </a:rPr>
              <a:t>(Mt </a:t>
            </a:r>
            <a:r>
              <a:rPr dirty="0" sz="1100" spc="-35">
                <a:latin typeface="Trebuchet MS"/>
                <a:cs typeface="Trebuchet MS"/>
              </a:rPr>
              <a:t>2,13-14). </a:t>
            </a:r>
            <a:r>
              <a:rPr dirty="0" sz="1100" spc="-25">
                <a:latin typeface="Trebuchet MS"/>
                <a:cs typeface="Trebuchet MS"/>
              </a:rPr>
              <a:t>La </a:t>
            </a:r>
            <a:r>
              <a:rPr dirty="0" sz="1100" spc="-20">
                <a:latin typeface="Trebuchet MS"/>
                <a:cs typeface="Trebuchet MS"/>
              </a:rPr>
              <a:t>devozione</a:t>
            </a:r>
            <a:r>
              <a:rPr dirty="0" sz="1100" spc="245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popolare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50772"/>
            <a:ext cx="4232910" cy="669290"/>
            <a:chOff x="0" y="250772"/>
            <a:chExt cx="4232910" cy="669290"/>
          </a:xfrm>
        </p:grpSpPr>
        <p:sp>
          <p:nvSpPr>
            <p:cNvPr id="4" name="object 4"/>
            <p:cNvSpPr/>
            <p:nvPr/>
          </p:nvSpPr>
          <p:spPr>
            <a:xfrm>
              <a:off x="0" y="250772"/>
              <a:ext cx="342900" cy="669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15208"/>
              <a:ext cx="266065" cy="515620"/>
            </a:xfrm>
            <a:custGeom>
              <a:avLst/>
              <a:gdLst/>
              <a:ahLst/>
              <a:cxnLst/>
              <a:rect l="l" t="t" r="r" b="b"/>
              <a:pathLst>
                <a:path w="266065" h="515619">
                  <a:moveTo>
                    <a:pt x="22729" y="0"/>
                  </a:moveTo>
                  <a:lnTo>
                    <a:pt x="0" y="0"/>
                  </a:lnTo>
                  <a:lnTo>
                    <a:pt x="0" y="515024"/>
                  </a:lnTo>
                  <a:lnTo>
                    <a:pt x="22729" y="515024"/>
                  </a:lnTo>
                  <a:lnTo>
                    <a:pt x="67655" y="507547"/>
                  </a:lnTo>
                  <a:lnTo>
                    <a:pt x="110983" y="492595"/>
                  </a:lnTo>
                  <a:lnTo>
                    <a:pt x="151648" y="470167"/>
                  </a:lnTo>
                  <a:lnTo>
                    <a:pt x="188584" y="440263"/>
                  </a:lnTo>
                  <a:lnTo>
                    <a:pt x="219444" y="404470"/>
                  </a:lnTo>
                  <a:lnTo>
                    <a:pt x="242589" y="365064"/>
                  </a:lnTo>
                  <a:lnTo>
                    <a:pt x="258019" y="323077"/>
                  </a:lnTo>
                  <a:lnTo>
                    <a:pt x="265734" y="279542"/>
                  </a:lnTo>
                  <a:lnTo>
                    <a:pt x="265734" y="235491"/>
                  </a:lnTo>
                  <a:lnTo>
                    <a:pt x="258019" y="191955"/>
                  </a:lnTo>
                  <a:lnTo>
                    <a:pt x="242589" y="149969"/>
                  </a:lnTo>
                  <a:lnTo>
                    <a:pt x="219444" y="110563"/>
                  </a:lnTo>
                  <a:lnTo>
                    <a:pt x="188584" y="74770"/>
                  </a:lnTo>
                  <a:lnTo>
                    <a:pt x="151648" y="44862"/>
                  </a:lnTo>
                  <a:lnTo>
                    <a:pt x="110983" y="22431"/>
                  </a:lnTo>
                  <a:lnTo>
                    <a:pt x="67655" y="7477"/>
                  </a:lnTo>
                  <a:lnTo>
                    <a:pt x="22729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2900" y="625259"/>
              <a:ext cx="3889679" cy="241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5132" y="714501"/>
              <a:ext cx="3593465" cy="12065"/>
            </a:xfrm>
            <a:custGeom>
              <a:avLst/>
              <a:gdLst/>
              <a:ahLst/>
              <a:cxnLst/>
              <a:rect l="l" t="t" r="r" b="b"/>
              <a:pathLst>
                <a:path w="3593465" h="12065">
                  <a:moveTo>
                    <a:pt x="1386090" y="228"/>
                  </a:moveTo>
                  <a:lnTo>
                    <a:pt x="1293558" y="0"/>
                  </a:lnTo>
                  <a:lnTo>
                    <a:pt x="1255496" y="50"/>
                  </a:lnTo>
                  <a:lnTo>
                    <a:pt x="1250696" y="228"/>
                  </a:lnTo>
                  <a:lnTo>
                    <a:pt x="1386090" y="228"/>
                  </a:lnTo>
                  <a:close/>
                </a:path>
                <a:path w="3593465" h="12065">
                  <a:moveTo>
                    <a:pt x="1406283" y="317"/>
                  </a:moveTo>
                  <a:lnTo>
                    <a:pt x="1250696" y="228"/>
                  </a:lnTo>
                  <a:lnTo>
                    <a:pt x="1180439" y="101"/>
                  </a:lnTo>
                  <a:lnTo>
                    <a:pt x="1003122" y="482"/>
                  </a:lnTo>
                  <a:lnTo>
                    <a:pt x="1401775" y="482"/>
                  </a:lnTo>
                  <a:lnTo>
                    <a:pt x="1401876" y="355"/>
                  </a:lnTo>
                  <a:lnTo>
                    <a:pt x="1406283" y="317"/>
                  </a:lnTo>
                  <a:close/>
                </a:path>
                <a:path w="3593465" h="12065">
                  <a:moveTo>
                    <a:pt x="2482342" y="876"/>
                  </a:moveTo>
                  <a:lnTo>
                    <a:pt x="2477185" y="787"/>
                  </a:lnTo>
                  <a:lnTo>
                    <a:pt x="2465273" y="749"/>
                  </a:lnTo>
                  <a:lnTo>
                    <a:pt x="2442603" y="812"/>
                  </a:lnTo>
                  <a:lnTo>
                    <a:pt x="2448115" y="876"/>
                  </a:lnTo>
                  <a:lnTo>
                    <a:pt x="2482342" y="876"/>
                  </a:lnTo>
                  <a:close/>
                </a:path>
                <a:path w="3593465" h="12065">
                  <a:moveTo>
                    <a:pt x="2633662" y="1168"/>
                  </a:moveTo>
                  <a:lnTo>
                    <a:pt x="2622740" y="1219"/>
                  </a:lnTo>
                  <a:lnTo>
                    <a:pt x="2629725" y="1282"/>
                  </a:lnTo>
                  <a:lnTo>
                    <a:pt x="2633662" y="1168"/>
                  </a:lnTo>
                  <a:close/>
                </a:path>
                <a:path w="3593465" h="12065">
                  <a:moveTo>
                    <a:pt x="2772905" y="1320"/>
                  </a:moveTo>
                  <a:lnTo>
                    <a:pt x="2771267" y="1231"/>
                  </a:lnTo>
                  <a:lnTo>
                    <a:pt x="2727299" y="1143"/>
                  </a:lnTo>
                  <a:lnTo>
                    <a:pt x="2734424" y="1231"/>
                  </a:lnTo>
                  <a:lnTo>
                    <a:pt x="2772905" y="1320"/>
                  </a:lnTo>
                  <a:close/>
                </a:path>
                <a:path w="3593465" h="12065">
                  <a:moveTo>
                    <a:pt x="2911678" y="1689"/>
                  </a:moveTo>
                  <a:lnTo>
                    <a:pt x="2907284" y="1600"/>
                  </a:lnTo>
                  <a:lnTo>
                    <a:pt x="2897378" y="1562"/>
                  </a:lnTo>
                  <a:lnTo>
                    <a:pt x="2871609" y="1562"/>
                  </a:lnTo>
                  <a:lnTo>
                    <a:pt x="2911678" y="1689"/>
                  </a:lnTo>
                  <a:close/>
                </a:path>
                <a:path w="3593465" h="12065">
                  <a:moveTo>
                    <a:pt x="2944253" y="10795"/>
                  </a:moveTo>
                  <a:lnTo>
                    <a:pt x="2939008" y="10642"/>
                  </a:lnTo>
                  <a:lnTo>
                    <a:pt x="2914319" y="10528"/>
                  </a:lnTo>
                  <a:lnTo>
                    <a:pt x="2887484" y="10528"/>
                  </a:lnTo>
                  <a:lnTo>
                    <a:pt x="2875838" y="10731"/>
                  </a:lnTo>
                  <a:lnTo>
                    <a:pt x="2944253" y="10795"/>
                  </a:lnTo>
                  <a:close/>
                </a:path>
                <a:path w="3593465" h="12065">
                  <a:moveTo>
                    <a:pt x="3083344" y="10985"/>
                  </a:moveTo>
                  <a:lnTo>
                    <a:pt x="3078099" y="10833"/>
                  </a:lnTo>
                  <a:lnTo>
                    <a:pt x="3053410" y="10718"/>
                  </a:lnTo>
                  <a:lnTo>
                    <a:pt x="3026486" y="10718"/>
                  </a:lnTo>
                  <a:lnTo>
                    <a:pt x="3014942" y="10922"/>
                  </a:lnTo>
                  <a:lnTo>
                    <a:pt x="3083344" y="10985"/>
                  </a:lnTo>
                  <a:close/>
                </a:path>
                <a:path w="3593465" h="12065">
                  <a:moveTo>
                    <a:pt x="3117748" y="1816"/>
                  </a:moveTo>
                  <a:lnTo>
                    <a:pt x="3080232" y="1816"/>
                  </a:lnTo>
                  <a:lnTo>
                    <a:pt x="3079331" y="1816"/>
                  </a:lnTo>
                  <a:lnTo>
                    <a:pt x="3117621" y="1955"/>
                  </a:lnTo>
                  <a:lnTo>
                    <a:pt x="3117748" y="1816"/>
                  </a:lnTo>
                  <a:close/>
                </a:path>
                <a:path w="3593465" h="12065">
                  <a:moveTo>
                    <a:pt x="3175965" y="11353"/>
                  </a:moveTo>
                  <a:lnTo>
                    <a:pt x="3125038" y="11239"/>
                  </a:lnTo>
                  <a:lnTo>
                    <a:pt x="3133712" y="11366"/>
                  </a:lnTo>
                  <a:lnTo>
                    <a:pt x="3145879" y="11404"/>
                  </a:lnTo>
                  <a:lnTo>
                    <a:pt x="3175965" y="11353"/>
                  </a:lnTo>
                  <a:close/>
                </a:path>
                <a:path w="3593465" h="12065">
                  <a:moveTo>
                    <a:pt x="3226460" y="2489"/>
                  </a:moveTo>
                  <a:lnTo>
                    <a:pt x="3140633" y="2387"/>
                  </a:lnTo>
                  <a:lnTo>
                    <a:pt x="3042120" y="2489"/>
                  </a:lnTo>
                  <a:lnTo>
                    <a:pt x="3226460" y="2489"/>
                  </a:lnTo>
                  <a:close/>
                </a:path>
                <a:path w="3593465" h="12065">
                  <a:moveTo>
                    <a:pt x="3296386" y="2692"/>
                  </a:moveTo>
                  <a:lnTo>
                    <a:pt x="3251873" y="2590"/>
                  </a:lnTo>
                  <a:lnTo>
                    <a:pt x="3205175" y="2692"/>
                  </a:lnTo>
                  <a:lnTo>
                    <a:pt x="3296386" y="2692"/>
                  </a:lnTo>
                  <a:close/>
                </a:path>
                <a:path w="3593465" h="12065">
                  <a:moveTo>
                    <a:pt x="3300298" y="3263"/>
                  </a:moveTo>
                  <a:lnTo>
                    <a:pt x="3265614" y="3149"/>
                  </a:lnTo>
                  <a:lnTo>
                    <a:pt x="3254692" y="3200"/>
                  </a:lnTo>
                  <a:lnTo>
                    <a:pt x="3261664" y="3263"/>
                  </a:lnTo>
                  <a:lnTo>
                    <a:pt x="3300298" y="3263"/>
                  </a:lnTo>
                  <a:close/>
                </a:path>
                <a:path w="3593465" h="12065">
                  <a:moveTo>
                    <a:pt x="3335096" y="2844"/>
                  </a:moveTo>
                  <a:lnTo>
                    <a:pt x="3205175" y="2692"/>
                  </a:lnTo>
                  <a:lnTo>
                    <a:pt x="3213366" y="2628"/>
                  </a:lnTo>
                  <a:lnTo>
                    <a:pt x="3097022" y="2628"/>
                  </a:lnTo>
                  <a:lnTo>
                    <a:pt x="3164763" y="2882"/>
                  </a:lnTo>
                  <a:lnTo>
                    <a:pt x="3213100" y="3009"/>
                  </a:lnTo>
                  <a:lnTo>
                    <a:pt x="3256648" y="2908"/>
                  </a:lnTo>
                  <a:lnTo>
                    <a:pt x="3253714" y="2870"/>
                  </a:lnTo>
                  <a:lnTo>
                    <a:pt x="3253067" y="2844"/>
                  </a:lnTo>
                  <a:lnTo>
                    <a:pt x="3302533" y="2882"/>
                  </a:lnTo>
                  <a:lnTo>
                    <a:pt x="3335096" y="2844"/>
                  </a:lnTo>
                  <a:close/>
                </a:path>
                <a:path w="3593465" h="12065">
                  <a:moveTo>
                    <a:pt x="3359581" y="3340"/>
                  </a:moveTo>
                  <a:lnTo>
                    <a:pt x="3354235" y="3251"/>
                  </a:lnTo>
                  <a:lnTo>
                    <a:pt x="3342233" y="3213"/>
                  </a:lnTo>
                  <a:lnTo>
                    <a:pt x="3319513" y="3276"/>
                  </a:lnTo>
                  <a:lnTo>
                    <a:pt x="3325037" y="3340"/>
                  </a:lnTo>
                  <a:lnTo>
                    <a:pt x="3359581" y="3340"/>
                  </a:lnTo>
                  <a:close/>
                </a:path>
                <a:path w="3593465" h="12065">
                  <a:moveTo>
                    <a:pt x="3393478" y="9398"/>
                  </a:moveTo>
                  <a:lnTo>
                    <a:pt x="3376815" y="9398"/>
                  </a:lnTo>
                  <a:lnTo>
                    <a:pt x="3376815" y="10668"/>
                  </a:lnTo>
                  <a:lnTo>
                    <a:pt x="3393478" y="10668"/>
                  </a:lnTo>
                  <a:lnTo>
                    <a:pt x="3393478" y="9398"/>
                  </a:lnTo>
                  <a:close/>
                </a:path>
                <a:path w="3593465" h="12065">
                  <a:moveTo>
                    <a:pt x="3411042" y="3759"/>
                  </a:moveTo>
                  <a:lnTo>
                    <a:pt x="3401263" y="3695"/>
                  </a:lnTo>
                  <a:lnTo>
                    <a:pt x="3354044" y="3695"/>
                  </a:lnTo>
                  <a:lnTo>
                    <a:pt x="3363811" y="3759"/>
                  </a:lnTo>
                  <a:lnTo>
                    <a:pt x="3411042" y="3759"/>
                  </a:lnTo>
                  <a:close/>
                </a:path>
                <a:path w="3593465" h="12065">
                  <a:moveTo>
                    <a:pt x="3468382" y="4254"/>
                  </a:moveTo>
                  <a:lnTo>
                    <a:pt x="3423183" y="4292"/>
                  </a:lnTo>
                  <a:lnTo>
                    <a:pt x="3466592" y="4292"/>
                  </a:lnTo>
                  <a:lnTo>
                    <a:pt x="3468382" y="4254"/>
                  </a:lnTo>
                  <a:close/>
                </a:path>
                <a:path w="3593465" h="12065">
                  <a:moveTo>
                    <a:pt x="3506622" y="7924"/>
                  </a:moveTo>
                  <a:lnTo>
                    <a:pt x="3468865" y="7848"/>
                  </a:lnTo>
                  <a:lnTo>
                    <a:pt x="3404209" y="7848"/>
                  </a:lnTo>
                  <a:lnTo>
                    <a:pt x="3506622" y="7924"/>
                  </a:lnTo>
                  <a:close/>
                </a:path>
                <a:path w="3593465" h="12065">
                  <a:moveTo>
                    <a:pt x="3512350" y="8255"/>
                  </a:moveTo>
                  <a:lnTo>
                    <a:pt x="3511702" y="8204"/>
                  </a:lnTo>
                  <a:lnTo>
                    <a:pt x="3511385" y="8178"/>
                  </a:lnTo>
                  <a:lnTo>
                    <a:pt x="3504120" y="8204"/>
                  </a:lnTo>
                  <a:lnTo>
                    <a:pt x="3501936" y="8204"/>
                  </a:lnTo>
                  <a:lnTo>
                    <a:pt x="3495421" y="8191"/>
                  </a:lnTo>
                  <a:lnTo>
                    <a:pt x="3502253" y="8153"/>
                  </a:lnTo>
                  <a:lnTo>
                    <a:pt x="3506813" y="8128"/>
                  </a:lnTo>
                  <a:lnTo>
                    <a:pt x="3499777" y="8077"/>
                  </a:lnTo>
                  <a:lnTo>
                    <a:pt x="3461220" y="8077"/>
                  </a:lnTo>
                  <a:lnTo>
                    <a:pt x="3455047" y="8216"/>
                  </a:lnTo>
                  <a:lnTo>
                    <a:pt x="3440722" y="8267"/>
                  </a:lnTo>
                  <a:lnTo>
                    <a:pt x="3512350" y="8255"/>
                  </a:lnTo>
                  <a:close/>
                </a:path>
                <a:path w="3593465" h="12065">
                  <a:moveTo>
                    <a:pt x="3524173" y="7073"/>
                  </a:moveTo>
                  <a:lnTo>
                    <a:pt x="3389223" y="7073"/>
                  </a:lnTo>
                  <a:lnTo>
                    <a:pt x="3430562" y="7099"/>
                  </a:lnTo>
                  <a:lnTo>
                    <a:pt x="3524173" y="7073"/>
                  </a:lnTo>
                  <a:close/>
                </a:path>
                <a:path w="3593465" h="12065">
                  <a:moveTo>
                    <a:pt x="3585527" y="5969"/>
                  </a:moveTo>
                  <a:lnTo>
                    <a:pt x="3583660" y="5943"/>
                  </a:lnTo>
                  <a:lnTo>
                    <a:pt x="3523970" y="5765"/>
                  </a:lnTo>
                  <a:lnTo>
                    <a:pt x="3506495" y="5765"/>
                  </a:lnTo>
                  <a:lnTo>
                    <a:pt x="3506495" y="5588"/>
                  </a:lnTo>
                  <a:lnTo>
                    <a:pt x="3420326" y="5588"/>
                  </a:lnTo>
                  <a:lnTo>
                    <a:pt x="3420326" y="4318"/>
                  </a:lnTo>
                  <a:lnTo>
                    <a:pt x="3288309" y="4318"/>
                  </a:lnTo>
                  <a:lnTo>
                    <a:pt x="3288309" y="8128"/>
                  </a:lnTo>
                  <a:lnTo>
                    <a:pt x="3288309" y="8610"/>
                  </a:lnTo>
                  <a:lnTo>
                    <a:pt x="3288309" y="8839"/>
                  </a:lnTo>
                  <a:lnTo>
                    <a:pt x="3283356" y="8839"/>
                  </a:lnTo>
                  <a:lnTo>
                    <a:pt x="3288309" y="8877"/>
                  </a:lnTo>
                  <a:lnTo>
                    <a:pt x="3288309" y="9017"/>
                  </a:lnTo>
                  <a:lnTo>
                    <a:pt x="3271634" y="9029"/>
                  </a:lnTo>
                  <a:lnTo>
                    <a:pt x="3288309" y="9029"/>
                  </a:lnTo>
                  <a:lnTo>
                    <a:pt x="3288309" y="9398"/>
                  </a:lnTo>
                  <a:lnTo>
                    <a:pt x="3214293" y="9398"/>
                  </a:lnTo>
                  <a:lnTo>
                    <a:pt x="3214293" y="8636"/>
                  </a:lnTo>
                  <a:lnTo>
                    <a:pt x="3288309" y="8636"/>
                  </a:lnTo>
                  <a:lnTo>
                    <a:pt x="3217951" y="8547"/>
                  </a:lnTo>
                  <a:lnTo>
                    <a:pt x="3214293" y="8559"/>
                  </a:lnTo>
                  <a:lnTo>
                    <a:pt x="3214293" y="8128"/>
                  </a:lnTo>
                  <a:lnTo>
                    <a:pt x="3288309" y="8128"/>
                  </a:lnTo>
                  <a:lnTo>
                    <a:pt x="3288309" y="4318"/>
                  </a:lnTo>
                  <a:lnTo>
                    <a:pt x="3206686" y="4318"/>
                  </a:lnTo>
                  <a:lnTo>
                    <a:pt x="3206686" y="3048"/>
                  </a:lnTo>
                  <a:lnTo>
                    <a:pt x="3042120" y="3048"/>
                  </a:lnTo>
                  <a:lnTo>
                    <a:pt x="3042120" y="2565"/>
                  </a:lnTo>
                  <a:lnTo>
                    <a:pt x="3221571" y="2565"/>
                  </a:lnTo>
                  <a:lnTo>
                    <a:pt x="3230638" y="2514"/>
                  </a:lnTo>
                  <a:lnTo>
                    <a:pt x="3042120" y="2514"/>
                  </a:lnTo>
                  <a:lnTo>
                    <a:pt x="3042120" y="1778"/>
                  </a:lnTo>
                  <a:lnTo>
                    <a:pt x="2874340" y="1778"/>
                  </a:lnTo>
                  <a:lnTo>
                    <a:pt x="2682697" y="1612"/>
                  </a:lnTo>
                  <a:lnTo>
                    <a:pt x="2682354" y="1587"/>
                  </a:lnTo>
                  <a:lnTo>
                    <a:pt x="2590495" y="1498"/>
                  </a:lnTo>
                  <a:lnTo>
                    <a:pt x="2609177" y="1435"/>
                  </a:lnTo>
                  <a:lnTo>
                    <a:pt x="2610040" y="1384"/>
                  </a:lnTo>
                  <a:lnTo>
                    <a:pt x="2594851" y="1358"/>
                  </a:lnTo>
                  <a:lnTo>
                    <a:pt x="2593784" y="1333"/>
                  </a:lnTo>
                  <a:lnTo>
                    <a:pt x="2595422" y="1295"/>
                  </a:lnTo>
                  <a:lnTo>
                    <a:pt x="2566657" y="1244"/>
                  </a:lnTo>
                  <a:lnTo>
                    <a:pt x="2516644" y="1270"/>
                  </a:lnTo>
                  <a:lnTo>
                    <a:pt x="2514130" y="1320"/>
                  </a:lnTo>
                  <a:lnTo>
                    <a:pt x="2496159" y="1485"/>
                  </a:lnTo>
                  <a:lnTo>
                    <a:pt x="2498623" y="1612"/>
                  </a:lnTo>
                  <a:lnTo>
                    <a:pt x="2498394" y="1663"/>
                  </a:lnTo>
                  <a:lnTo>
                    <a:pt x="2669756" y="1739"/>
                  </a:lnTo>
                  <a:lnTo>
                    <a:pt x="2670886" y="1778"/>
                  </a:lnTo>
                  <a:lnTo>
                    <a:pt x="2380881" y="1778"/>
                  </a:lnTo>
                  <a:lnTo>
                    <a:pt x="2380881" y="1130"/>
                  </a:lnTo>
                  <a:lnTo>
                    <a:pt x="2380881" y="508"/>
                  </a:lnTo>
                  <a:lnTo>
                    <a:pt x="2195665" y="508"/>
                  </a:lnTo>
                  <a:lnTo>
                    <a:pt x="1852904" y="508"/>
                  </a:lnTo>
                  <a:lnTo>
                    <a:pt x="1802180" y="508"/>
                  </a:lnTo>
                  <a:lnTo>
                    <a:pt x="1802180" y="10668"/>
                  </a:lnTo>
                  <a:lnTo>
                    <a:pt x="1802180" y="11531"/>
                  </a:lnTo>
                  <a:lnTo>
                    <a:pt x="1802168" y="10668"/>
                  </a:lnTo>
                  <a:lnTo>
                    <a:pt x="1802180" y="508"/>
                  </a:lnTo>
                  <a:lnTo>
                    <a:pt x="1618640" y="508"/>
                  </a:lnTo>
                  <a:lnTo>
                    <a:pt x="1536979" y="444"/>
                  </a:lnTo>
                  <a:lnTo>
                    <a:pt x="1436611" y="508"/>
                  </a:lnTo>
                  <a:lnTo>
                    <a:pt x="358787" y="508"/>
                  </a:lnTo>
                  <a:lnTo>
                    <a:pt x="358787" y="1778"/>
                  </a:lnTo>
                  <a:lnTo>
                    <a:pt x="149694" y="1778"/>
                  </a:lnTo>
                  <a:lnTo>
                    <a:pt x="149694" y="3048"/>
                  </a:lnTo>
                  <a:lnTo>
                    <a:pt x="73063" y="3048"/>
                  </a:lnTo>
                  <a:lnTo>
                    <a:pt x="73063" y="4318"/>
                  </a:lnTo>
                  <a:lnTo>
                    <a:pt x="31407" y="4318"/>
                  </a:lnTo>
                  <a:lnTo>
                    <a:pt x="31407" y="5588"/>
                  </a:lnTo>
                  <a:lnTo>
                    <a:pt x="8407" y="5588"/>
                  </a:lnTo>
                  <a:lnTo>
                    <a:pt x="8407" y="6858"/>
                  </a:lnTo>
                  <a:lnTo>
                    <a:pt x="0" y="6858"/>
                  </a:lnTo>
                  <a:lnTo>
                    <a:pt x="0" y="8128"/>
                  </a:lnTo>
                  <a:lnTo>
                    <a:pt x="2730" y="8128"/>
                  </a:lnTo>
                  <a:lnTo>
                    <a:pt x="2730" y="9398"/>
                  </a:lnTo>
                  <a:lnTo>
                    <a:pt x="20091" y="9398"/>
                  </a:lnTo>
                  <a:lnTo>
                    <a:pt x="20091" y="10668"/>
                  </a:lnTo>
                  <a:lnTo>
                    <a:pt x="112890" y="10668"/>
                  </a:lnTo>
                  <a:lnTo>
                    <a:pt x="112890" y="11938"/>
                  </a:lnTo>
                  <a:lnTo>
                    <a:pt x="899147" y="11938"/>
                  </a:lnTo>
                  <a:lnTo>
                    <a:pt x="943508" y="12026"/>
                  </a:lnTo>
                  <a:lnTo>
                    <a:pt x="1059154" y="11938"/>
                  </a:lnTo>
                  <a:lnTo>
                    <a:pt x="1802168" y="11938"/>
                  </a:lnTo>
                  <a:lnTo>
                    <a:pt x="1802168" y="11684"/>
                  </a:lnTo>
                  <a:lnTo>
                    <a:pt x="1802180" y="11938"/>
                  </a:lnTo>
                  <a:lnTo>
                    <a:pt x="2195703" y="11938"/>
                  </a:lnTo>
                  <a:lnTo>
                    <a:pt x="2195703" y="11214"/>
                  </a:lnTo>
                  <a:lnTo>
                    <a:pt x="2568740" y="11214"/>
                  </a:lnTo>
                  <a:lnTo>
                    <a:pt x="2439162" y="11112"/>
                  </a:lnTo>
                  <a:lnTo>
                    <a:pt x="2195703" y="11112"/>
                  </a:lnTo>
                  <a:lnTo>
                    <a:pt x="2301430" y="11023"/>
                  </a:lnTo>
                  <a:lnTo>
                    <a:pt x="2298446" y="10972"/>
                  </a:lnTo>
                  <a:lnTo>
                    <a:pt x="2352027" y="10960"/>
                  </a:lnTo>
                  <a:lnTo>
                    <a:pt x="2350452" y="10934"/>
                  </a:lnTo>
                  <a:lnTo>
                    <a:pt x="2195703" y="10934"/>
                  </a:lnTo>
                  <a:lnTo>
                    <a:pt x="2311654" y="10833"/>
                  </a:lnTo>
                  <a:lnTo>
                    <a:pt x="2288679" y="10769"/>
                  </a:lnTo>
                  <a:lnTo>
                    <a:pt x="2287828" y="10744"/>
                  </a:lnTo>
                  <a:lnTo>
                    <a:pt x="2328481" y="10744"/>
                  </a:lnTo>
                  <a:lnTo>
                    <a:pt x="2451912" y="10858"/>
                  </a:lnTo>
                  <a:lnTo>
                    <a:pt x="2458491" y="10909"/>
                  </a:lnTo>
                  <a:lnTo>
                    <a:pt x="2459698" y="10960"/>
                  </a:lnTo>
                  <a:lnTo>
                    <a:pt x="2436088" y="11023"/>
                  </a:lnTo>
                  <a:lnTo>
                    <a:pt x="3061525" y="11201"/>
                  </a:lnTo>
                  <a:lnTo>
                    <a:pt x="2935173" y="11023"/>
                  </a:lnTo>
                  <a:lnTo>
                    <a:pt x="2682252" y="10833"/>
                  </a:lnTo>
                  <a:lnTo>
                    <a:pt x="2710319" y="10769"/>
                  </a:lnTo>
                  <a:lnTo>
                    <a:pt x="2663012" y="10706"/>
                  </a:lnTo>
                  <a:lnTo>
                    <a:pt x="2737828" y="10668"/>
                  </a:lnTo>
                  <a:lnTo>
                    <a:pt x="2763647" y="10668"/>
                  </a:lnTo>
                  <a:lnTo>
                    <a:pt x="2862542" y="10604"/>
                  </a:lnTo>
                  <a:lnTo>
                    <a:pt x="2763647" y="10579"/>
                  </a:lnTo>
                  <a:lnTo>
                    <a:pt x="2814472" y="10502"/>
                  </a:lnTo>
                  <a:lnTo>
                    <a:pt x="2763647" y="10477"/>
                  </a:lnTo>
                  <a:lnTo>
                    <a:pt x="2763647" y="9398"/>
                  </a:lnTo>
                  <a:lnTo>
                    <a:pt x="3049981" y="9398"/>
                  </a:lnTo>
                  <a:lnTo>
                    <a:pt x="3049981" y="10337"/>
                  </a:lnTo>
                  <a:lnTo>
                    <a:pt x="3046742" y="10325"/>
                  </a:lnTo>
                  <a:lnTo>
                    <a:pt x="3049981" y="10350"/>
                  </a:lnTo>
                  <a:lnTo>
                    <a:pt x="3049981" y="10668"/>
                  </a:lnTo>
                  <a:lnTo>
                    <a:pt x="3082950" y="10668"/>
                  </a:lnTo>
                  <a:lnTo>
                    <a:pt x="3074568" y="10769"/>
                  </a:lnTo>
                  <a:lnTo>
                    <a:pt x="3126168" y="10858"/>
                  </a:lnTo>
                  <a:lnTo>
                    <a:pt x="3177222" y="10769"/>
                  </a:lnTo>
                  <a:lnTo>
                    <a:pt x="3160826" y="10680"/>
                  </a:lnTo>
                  <a:lnTo>
                    <a:pt x="3161207" y="10668"/>
                  </a:lnTo>
                  <a:lnTo>
                    <a:pt x="3290544" y="10668"/>
                  </a:lnTo>
                  <a:lnTo>
                    <a:pt x="3324606" y="10566"/>
                  </a:lnTo>
                  <a:lnTo>
                    <a:pt x="3333191" y="10566"/>
                  </a:lnTo>
                  <a:lnTo>
                    <a:pt x="3329851" y="10553"/>
                  </a:lnTo>
                  <a:lnTo>
                    <a:pt x="3290544" y="10477"/>
                  </a:lnTo>
                  <a:lnTo>
                    <a:pt x="3290544" y="9398"/>
                  </a:lnTo>
                  <a:lnTo>
                    <a:pt x="3372320" y="9398"/>
                  </a:lnTo>
                  <a:lnTo>
                    <a:pt x="3382213" y="9309"/>
                  </a:lnTo>
                  <a:lnTo>
                    <a:pt x="3427958" y="9271"/>
                  </a:lnTo>
                  <a:lnTo>
                    <a:pt x="3372320" y="9271"/>
                  </a:lnTo>
                  <a:lnTo>
                    <a:pt x="3372320" y="9029"/>
                  </a:lnTo>
                  <a:lnTo>
                    <a:pt x="3418954" y="9029"/>
                  </a:lnTo>
                  <a:lnTo>
                    <a:pt x="3372320" y="8966"/>
                  </a:lnTo>
                  <a:lnTo>
                    <a:pt x="3372320" y="8128"/>
                  </a:lnTo>
                  <a:lnTo>
                    <a:pt x="3293541" y="8128"/>
                  </a:lnTo>
                  <a:lnTo>
                    <a:pt x="3293541" y="7416"/>
                  </a:lnTo>
                  <a:lnTo>
                    <a:pt x="3293541" y="6858"/>
                  </a:lnTo>
                  <a:lnTo>
                    <a:pt x="3506495" y="6858"/>
                  </a:lnTo>
                  <a:lnTo>
                    <a:pt x="3506495" y="6350"/>
                  </a:lnTo>
                  <a:lnTo>
                    <a:pt x="3549167" y="6451"/>
                  </a:lnTo>
                  <a:lnTo>
                    <a:pt x="3542766" y="6375"/>
                  </a:lnTo>
                  <a:lnTo>
                    <a:pt x="3512616" y="6261"/>
                  </a:lnTo>
                  <a:lnTo>
                    <a:pt x="3506495" y="6261"/>
                  </a:lnTo>
                  <a:lnTo>
                    <a:pt x="3506495" y="5969"/>
                  </a:lnTo>
                  <a:lnTo>
                    <a:pt x="3585527" y="5969"/>
                  </a:lnTo>
                  <a:close/>
                </a:path>
                <a:path w="3593465" h="12065">
                  <a:moveTo>
                    <a:pt x="3593300" y="7594"/>
                  </a:moveTo>
                  <a:lnTo>
                    <a:pt x="3467455" y="7556"/>
                  </a:lnTo>
                  <a:lnTo>
                    <a:pt x="3362515" y="7594"/>
                  </a:lnTo>
                  <a:lnTo>
                    <a:pt x="3593300" y="75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Carta </a:t>
            </a:r>
            <a:r>
              <a:rPr dirty="0" spc="-5"/>
              <a:t>Migrantes </a:t>
            </a:r>
            <a:r>
              <a:rPr dirty="0" i="0">
                <a:latin typeface="Arial"/>
                <a:cs typeface="Arial"/>
              </a:rPr>
              <a:t>— </a:t>
            </a:r>
            <a:r>
              <a:rPr dirty="0" spc="-5"/>
              <a:t>Missionari Comboniani</a:t>
            </a:r>
            <a:r>
              <a:rPr dirty="0" spc="-140"/>
              <a:t> </a:t>
            </a:r>
            <a:r>
              <a:rPr dirty="0" spc="-5"/>
              <a:t>Italia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30"/>
              </a:lnSpc>
            </a:pPr>
            <a:fld id="{81D60167-4931-47E6-BA6A-407CBD079E47}" type="slidenum">
              <a:rPr dirty="0" spc="-180"/>
              <a:t>12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44500" y="399185"/>
            <a:ext cx="4445635" cy="6167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>
              <a:lnSpc>
                <a:spcPct val="117800"/>
              </a:lnSpc>
              <a:spcBef>
                <a:spcPts val="100"/>
              </a:spcBef>
            </a:pPr>
            <a:r>
              <a:rPr dirty="0" sz="1100" spc="-30">
                <a:latin typeface="Trebuchet MS"/>
                <a:cs typeface="Trebuchet MS"/>
              </a:rPr>
              <a:t>considera </a:t>
            </a:r>
            <a:r>
              <a:rPr dirty="0" sz="1100" spc="-15">
                <a:latin typeface="Trebuchet MS"/>
                <a:cs typeface="Trebuchet MS"/>
              </a:rPr>
              <a:t>quindi </a:t>
            </a:r>
            <a:r>
              <a:rPr dirty="0" sz="1100" spc="-50">
                <a:latin typeface="Trebuchet MS"/>
                <a:cs typeface="Trebuchet MS"/>
              </a:rPr>
              <a:t>giustamente </a:t>
            </a:r>
            <a:r>
              <a:rPr dirty="0" sz="1100">
                <a:latin typeface="Trebuchet MS"/>
                <a:cs typeface="Trebuchet MS"/>
              </a:rPr>
              <a:t>Maria </a:t>
            </a:r>
            <a:r>
              <a:rPr dirty="0" sz="1100" spc="-20">
                <a:latin typeface="Trebuchet MS"/>
                <a:cs typeface="Trebuchet MS"/>
              </a:rPr>
              <a:t>come </a:t>
            </a:r>
            <a:r>
              <a:rPr dirty="0" sz="1100" spc="10">
                <a:latin typeface="Trebuchet MS"/>
                <a:cs typeface="Trebuchet MS"/>
              </a:rPr>
              <a:t>Madonna </a:t>
            </a:r>
            <a:r>
              <a:rPr dirty="0" sz="1100" spc="-35">
                <a:latin typeface="Trebuchet MS"/>
                <a:cs typeface="Trebuchet MS"/>
              </a:rPr>
              <a:t>del </a:t>
            </a:r>
            <a:r>
              <a:rPr dirty="0" sz="1100" spc="-15">
                <a:latin typeface="Trebuchet MS"/>
                <a:cs typeface="Trebuchet MS"/>
              </a:rPr>
              <a:t>cammino </a:t>
            </a:r>
            <a:r>
              <a:rPr dirty="0" sz="1100" spc="-50">
                <a:latin typeface="Trebuchet MS"/>
                <a:cs typeface="Trebuchet MS"/>
              </a:rPr>
              <a:t>e  </a:t>
            </a:r>
            <a:r>
              <a:rPr dirty="0" sz="1100" spc="-40">
                <a:latin typeface="Trebuchet MS"/>
                <a:cs typeface="Trebuchet MS"/>
              </a:rPr>
              <a:t>della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speranza.</a:t>
            </a:r>
            <a:endParaRPr sz="1100">
              <a:latin typeface="Trebuchet MS"/>
              <a:cs typeface="Trebuchet MS"/>
            </a:endParaRPr>
          </a:p>
          <a:p>
            <a:pPr algn="just" marL="241300" marR="5080" indent="-228600">
              <a:lnSpc>
                <a:spcPct val="118000"/>
              </a:lnSpc>
              <a:spcBef>
                <a:spcPts val="795"/>
              </a:spcBef>
              <a:buAutoNum type="arabicPeriod" startAt="32"/>
              <a:tabLst>
                <a:tab pos="241300" algn="l"/>
              </a:tabLst>
            </a:pPr>
            <a:r>
              <a:rPr dirty="0" sz="1100" spc="-35">
                <a:latin typeface="Trebuchet MS"/>
                <a:cs typeface="Trebuchet MS"/>
              </a:rPr>
              <a:t>Seguire </a:t>
            </a:r>
            <a:r>
              <a:rPr dirty="0" sz="1100">
                <a:latin typeface="Trebuchet MS"/>
                <a:cs typeface="Trebuchet MS"/>
              </a:rPr>
              <a:t>Gesù </a:t>
            </a:r>
            <a:r>
              <a:rPr dirty="0" sz="1100" spc="-35">
                <a:latin typeface="Trebuchet MS"/>
                <a:cs typeface="Trebuchet MS"/>
              </a:rPr>
              <a:t>significa </a:t>
            </a:r>
            <a:r>
              <a:rPr dirty="0" sz="1100" spc="-40">
                <a:latin typeface="Trebuchet MS"/>
                <a:cs typeface="Trebuchet MS"/>
              </a:rPr>
              <a:t>andare </a:t>
            </a:r>
            <a:r>
              <a:rPr dirty="0" sz="1100" spc="-55">
                <a:latin typeface="Trebuchet MS"/>
                <a:cs typeface="Trebuchet MS"/>
              </a:rPr>
              <a:t>dietro </a:t>
            </a:r>
            <a:r>
              <a:rPr dirty="0" sz="1100" spc="-30">
                <a:latin typeface="Trebuchet MS"/>
                <a:cs typeface="Trebuchet MS"/>
              </a:rPr>
              <a:t>a </a:t>
            </a:r>
            <a:r>
              <a:rPr dirty="0" sz="1100" spc="-15">
                <a:latin typeface="Trebuchet MS"/>
                <a:cs typeface="Trebuchet MS"/>
              </a:rPr>
              <a:t>Lui </a:t>
            </a:r>
            <a:r>
              <a:rPr dirty="0" sz="1100" spc="-35">
                <a:latin typeface="Trebuchet MS"/>
                <a:cs typeface="Trebuchet MS"/>
              </a:rPr>
              <a:t>ed </a:t>
            </a:r>
            <a:r>
              <a:rPr dirty="0" sz="1100" spc="-55">
                <a:latin typeface="Trebuchet MS"/>
                <a:cs typeface="Trebuchet MS"/>
              </a:rPr>
              <a:t>essere </a:t>
            </a:r>
            <a:r>
              <a:rPr dirty="0" sz="1100" spc="-15">
                <a:latin typeface="Trebuchet MS"/>
                <a:cs typeface="Trebuchet MS"/>
              </a:rPr>
              <a:t>di </a:t>
            </a:r>
            <a:r>
              <a:rPr dirty="0" sz="1100" spc="-25">
                <a:latin typeface="Trebuchet MS"/>
                <a:cs typeface="Trebuchet MS"/>
              </a:rPr>
              <a:t>passaggio </a:t>
            </a:r>
            <a:r>
              <a:rPr dirty="0" sz="1100" spc="-35">
                <a:latin typeface="Trebuchet MS"/>
                <a:cs typeface="Trebuchet MS"/>
              </a:rPr>
              <a:t>nel  </a:t>
            </a:r>
            <a:r>
              <a:rPr dirty="0" sz="1100" spc="-20">
                <a:latin typeface="Trebuchet MS"/>
                <a:cs typeface="Trebuchet MS"/>
              </a:rPr>
              <a:t>mondo, poiché </a:t>
            </a:r>
            <a:r>
              <a:rPr dirty="0" sz="1100" spc="-35">
                <a:latin typeface="Trebuchet MS"/>
                <a:cs typeface="Trebuchet MS"/>
              </a:rPr>
              <a:t>“</a:t>
            </a:r>
            <a:r>
              <a:rPr dirty="0" sz="1100" spc="-35" i="1">
                <a:latin typeface="Arial"/>
                <a:cs typeface="Arial"/>
              </a:rPr>
              <a:t>non </a:t>
            </a:r>
            <a:r>
              <a:rPr dirty="0" sz="1100" spc="-25" i="1">
                <a:latin typeface="Arial"/>
                <a:cs typeface="Arial"/>
              </a:rPr>
              <a:t>abbiamo </a:t>
            </a:r>
            <a:r>
              <a:rPr dirty="0" sz="1100" spc="-35" i="1">
                <a:latin typeface="Arial"/>
                <a:cs typeface="Arial"/>
              </a:rPr>
              <a:t>quaggiù una </a:t>
            </a:r>
            <a:r>
              <a:rPr dirty="0" sz="1100" spc="-15" i="1">
                <a:latin typeface="Arial"/>
                <a:cs typeface="Arial"/>
              </a:rPr>
              <a:t>città </a:t>
            </a:r>
            <a:r>
              <a:rPr dirty="0" sz="1100" spc="-45" i="1">
                <a:latin typeface="Arial"/>
                <a:cs typeface="Arial"/>
              </a:rPr>
              <a:t>stabile</a:t>
            </a:r>
            <a:r>
              <a:rPr dirty="0" sz="1100" spc="-45">
                <a:latin typeface="Trebuchet MS"/>
                <a:cs typeface="Trebuchet MS"/>
              </a:rPr>
              <a:t>” </a:t>
            </a:r>
            <a:r>
              <a:rPr dirty="0" sz="1100" spc="-60">
                <a:latin typeface="Trebuchet MS"/>
                <a:cs typeface="Trebuchet MS"/>
              </a:rPr>
              <a:t>(Eb </a:t>
            </a:r>
            <a:r>
              <a:rPr dirty="0" sz="1100" spc="-35">
                <a:latin typeface="Trebuchet MS"/>
                <a:cs typeface="Trebuchet MS"/>
              </a:rPr>
              <a:t>13,14). </a:t>
            </a:r>
            <a:r>
              <a:rPr dirty="0" sz="1100" spc="-25">
                <a:latin typeface="Trebuchet MS"/>
                <a:cs typeface="Trebuchet MS"/>
              </a:rPr>
              <a:t>Il  </a:t>
            </a:r>
            <a:r>
              <a:rPr dirty="0" sz="1100" spc="-55">
                <a:latin typeface="Trebuchet MS"/>
                <a:cs typeface="Trebuchet MS"/>
              </a:rPr>
              <a:t>credente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45">
                <a:latin typeface="Trebuchet MS"/>
                <a:cs typeface="Trebuchet MS"/>
              </a:rPr>
              <a:t>sempre </a:t>
            </a:r>
            <a:r>
              <a:rPr dirty="0" sz="1100">
                <a:latin typeface="Trebuchet MS"/>
                <a:cs typeface="Trebuchet MS"/>
              </a:rPr>
              <a:t>un </a:t>
            </a:r>
            <a:r>
              <a:rPr dirty="0" sz="1100" spc="-55">
                <a:latin typeface="Trebuchet MS"/>
                <a:cs typeface="Trebuchet MS"/>
              </a:rPr>
              <a:t>“</a:t>
            </a:r>
            <a:r>
              <a:rPr dirty="0" sz="1100" spc="-55" i="1">
                <a:latin typeface="Arial"/>
                <a:cs typeface="Arial"/>
              </a:rPr>
              <a:t>pároikos</a:t>
            </a:r>
            <a:r>
              <a:rPr dirty="0" sz="1100" spc="-55">
                <a:latin typeface="Trebuchet MS"/>
                <a:cs typeface="Trebuchet MS"/>
              </a:rPr>
              <a:t>”, </a:t>
            </a:r>
            <a:r>
              <a:rPr dirty="0" sz="1100">
                <a:latin typeface="Trebuchet MS"/>
                <a:cs typeface="Trebuchet MS"/>
              </a:rPr>
              <a:t>un </a:t>
            </a:r>
            <a:r>
              <a:rPr dirty="0" sz="1100" spc="-55">
                <a:latin typeface="Trebuchet MS"/>
                <a:cs typeface="Trebuchet MS"/>
              </a:rPr>
              <a:t>residente </a:t>
            </a:r>
            <a:r>
              <a:rPr dirty="0" sz="1100" spc="-50">
                <a:latin typeface="Trebuchet MS"/>
                <a:cs typeface="Trebuchet MS"/>
              </a:rPr>
              <a:t>temporaneo, </a:t>
            </a:r>
            <a:r>
              <a:rPr dirty="0" sz="1100">
                <a:latin typeface="Trebuchet MS"/>
                <a:cs typeface="Trebuchet MS"/>
              </a:rPr>
              <a:t>un </a:t>
            </a:r>
            <a:r>
              <a:rPr dirty="0" sz="1100" spc="-60">
                <a:latin typeface="Trebuchet MS"/>
                <a:cs typeface="Trebuchet MS"/>
              </a:rPr>
              <a:t>ospite,  </a:t>
            </a:r>
            <a:r>
              <a:rPr dirty="0" sz="1100" spc="-15">
                <a:latin typeface="Trebuchet MS"/>
                <a:cs typeface="Trebuchet MS"/>
              </a:rPr>
              <a:t>ovunque </a:t>
            </a:r>
            <a:r>
              <a:rPr dirty="0" sz="1100" spc="-25">
                <a:latin typeface="Trebuchet MS"/>
                <a:cs typeface="Trebuchet MS"/>
              </a:rPr>
              <a:t>si </a:t>
            </a:r>
            <a:r>
              <a:rPr dirty="0" sz="1100" spc="-50">
                <a:latin typeface="Trebuchet MS"/>
                <a:cs typeface="Trebuchet MS"/>
              </a:rPr>
              <a:t>trovi </a:t>
            </a:r>
            <a:r>
              <a:rPr dirty="0" sz="1100" spc="-65">
                <a:latin typeface="Trebuchet MS"/>
                <a:cs typeface="Trebuchet MS"/>
              </a:rPr>
              <a:t>(1Pt </a:t>
            </a:r>
            <a:r>
              <a:rPr dirty="0" sz="1100" spc="-45">
                <a:latin typeface="Trebuchet MS"/>
                <a:cs typeface="Trebuchet MS"/>
              </a:rPr>
              <a:t>1,1; </a:t>
            </a:r>
            <a:r>
              <a:rPr dirty="0" sz="1100" spc="-10">
                <a:latin typeface="Trebuchet MS"/>
                <a:cs typeface="Trebuchet MS"/>
              </a:rPr>
              <a:t>2,11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50">
                <a:latin typeface="Trebuchet MS"/>
                <a:cs typeface="Trebuchet MS"/>
              </a:rPr>
              <a:t>Gv </a:t>
            </a:r>
            <a:r>
              <a:rPr dirty="0" sz="1100" spc="-30">
                <a:latin typeface="Trebuchet MS"/>
                <a:cs typeface="Trebuchet MS"/>
              </a:rPr>
              <a:t>17,14-16). </a:t>
            </a:r>
            <a:r>
              <a:rPr dirty="0" sz="1100" spc="-65">
                <a:latin typeface="Trebuchet MS"/>
                <a:cs typeface="Trebuchet MS"/>
              </a:rPr>
              <a:t>Per </a:t>
            </a:r>
            <a:r>
              <a:rPr dirty="0" sz="1100" spc="-45">
                <a:latin typeface="Trebuchet MS"/>
                <a:cs typeface="Trebuchet MS"/>
              </a:rPr>
              <a:t>questo </a:t>
            </a:r>
            <a:r>
              <a:rPr dirty="0" sz="1100" spc="-35">
                <a:latin typeface="Trebuchet MS"/>
                <a:cs typeface="Trebuchet MS"/>
              </a:rPr>
              <a:t>la propria  </a:t>
            </a:r>
            <a:r>
              <a:rPr dirty="0" sz="1100" spc="-15">
                <a:latin typeface="Trebuchet MS"/>
                <a:cs typeface="Trebuchet MS"/>
              </a:rPr>
              <a:t>collocazione </a:t>
            </a:r>
            <a:r>
              <a:rPr dirty="0" sz="1100" spc="-40">
                <a:latin typeface="Trebuchet MS"/>
                <a:cs typeface="Trebuchet MS"/>
              </a:rPr>
              <a:t>geografica </a:t>
            </a:r>
            <a:r>
              <a:rPr dirty="0" sz="1100" spc="-30">
                <a:latin typeface="Trebuchet MS"/>
                <a:cs typeface="Trebuchet MS"/>
              </a:rPr>
              <a:t>nel </a:t>
            </a:r>
            <a:r>
              <a:rPr dirty="0" sz="1100" spc="-5">
                <a:latin typeface="Trebuchet MS"/>
                <a:cs typeface="Trebuchet MS"/>
              </a:rPr>
              <a:t>mondo </a:t>
            </a:r>
            <a:r>
              <a:rPr dirty="0" sz="1100">
                <a:latin typeface="Trebuchet MS"/>
                <a:cs typeface="Trebuchet MS"/>
              </a:rPr>
              <a:t>non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10">
                <a:latin typeface="Trebuchet MS"/>
                <a:cs typeface="Trebuchet MS"/>
              </a:rPr>
              <a:t>poi </a:t>
            </a:r>
            <a:r>
              <a:rPr dirty="0" sz="1100" spc="-15">
                <a:latin typeface="Trebuchet MS"/>
                <a:cs typeface="Trebuchet MS"/>
              </a:rPr>
              <a:t>così </a:t>
            </a:r>
            <a:r>
              <a:rPr dirty="0" sz="1100" spc="-60">
                <a:latin typeface="Trebuchet MS"/>
                <a:cs typeface="Trebuchet MS"/>
              </a:rPr>
              <a:t>importante. </a:t>
            </a:r>
            <a:r>
              <a:rPr dirty="0" sz="1100" spc="-15">
                <a:latin typeface="Trebuchet MS"/>
                <a:cs typeface="Trebuchet MS"/>
              </a:rPr>
              <a:t>Siamo  </a:t>
            </a:r>
            <a:r>
              <a:rPr dirty="0" sz="1100" spc="-90">
                <a:latin typeface="Trebuchet MS"/>
                <a:cs typeface="Trebuchet MS"/>
              </a:rPr>
              <a:t>tutti </a:t>
            </a:r>
            <a:r>
              <a:rPr dirty="0" sz="1100" spc="-55">
                <a:latin typeface="Trebuchet MS"/>
                <a:cs typeface="Trebuchet MS"/>
              </a:rPr>
              <a:t>stranieri </a:t>
            </a:r>
            <a:r>
              <a:rPr dirty="0" sz="1100" spc="-30">
                <a:latin typeface="Trebuchet MS"/>
                <a:cs typeface="Trebuchet MS"/>
              </a:rPr>
              <a:t>sulla </a:t>
            </a:r>
            <a:r>
              <a:rPr dirty="0" sz="1100" spc="-85">
                <a:latin typeface="Trebuchet MS"/>
                <a:cs typeface="Trebuchet MS"/>
              </a:rPr>
              <a:t>terra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5">
                <a:latin typeface="Trebuchet MS"/>
                <a:cs typeface="Trebuchet MS"/>
              </a:rPr>
              <a:t>contemporaneamente </a:t>
            </a:r>
            <a:r>
              <a:rPr dirty="0" sz="1100" spc="-20">
                <a:latin typeface="Trebuchet MS"/>
                <a:cs typeface="Trebuchet MS"/>
              </a:rPr>
              <a:t>nessuno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55">
                <a:latin typeface="Trebuchet MS"/>
                <a:cs typeface="Trebuchet MS"/>
              </a:rPr>
              <a:t>straniero </a:t>
            </a:r>
            <a:r>
              <a:rPr dirty="0" sz="1100" spc="-95">
                <a:latin typeface="Trebuchet MS"/>
                <a:cs typeface="Trebuchet MS"/>
              </a:rPr>
              <a:t>(Ef  </a:t>
            </a:r>
            <a:r>
              <a:rPr dirty="0" sz="1100" spc="-35">
                <a:latin typeface="Trebuchet MS"/>
                <a:cs typeface="Trebuchet MS"/>
              </a:rPr>
              <a:t>2,19-20).</a:t>
            </a:r>
            <a:endParaRPr sz="1100">
              <a:latin typeface="Trebuchet MS"/>
              <a:cs typeface="Trebuchet MS"/>
            </a:endParaRPr>
          </a:p>
          <a:p>
            <a:pPr algn="just" marL="241300" marR="9525" indent="-228600">
              <a:lnSpc>
                <a:spcPct val="117800"/>
              </a:lnSpc>
              <a:spcBef>
                <a:spcPts val="800"/>
              </a:spcBef>
              <a:buAutoNum type="arabicPeriod" startAt="32"/>
              <a:tabLst>
                <a:tab pos="241300" algn="l"/>
              </a:tabLst>
            </a:pPr>
            <a:r>
              <a:rPr dirty="0" sz="1100" spc="5">
                <a:latin typeface="Trebuchet MS"/>
                <a:cs typeface="Trebuchet MS"/>
              </a:rPr>
              <a:t>Nei </a:t>
            </a:r>
            <a:r>
              <a:rPr dirty="0" sz="1100" spc="-45">
                <a:latin typeface="Trebuchet MS"/>
                <a:cs typeface="Trebuchet MS"/>
              </a:rPr>
              <a:t>decenni che </a:t>
            </a:r>
            <a:r>
              <a:rPr dirty="0" sz="1100" spc="-40">
                <a:latin typeface="Trebuchet MS"/>
                <a:cs typeface="Trebuchet MS"/>
              </a:rPr>
              <a:t>seguirono </a:t>
            </a:r>
            <a:r>
              <a:rPr dirty="0" sz="1100" spc="-35">
                <a:latin typeface="Trebuchet MS"/>
                <a:cs typeface="Trebuchet MS"/>
              </a:rPr>
              <a:t>il </a:t>
            </a:r>
            <a:r>
              <a:rPr dirty="0" sz="1100" spc="-30">
                <a:latin typeface="Trebuchet MS"/>
                <a:cs typeface="Trebuchet MS"/>
              </a:rPr>
              <a:t>concilio </a:t>
            </a:r>
            <a:r>
              <a:rPr dirty="0" sz="1100" spc="-50">
                <a:latin typeface="Trebuchet MS"/>
                <a:cs typeface="Trebuchet MS"/>
              </a:rPr>
              <a:t>Vaticano </a:t>
            </a:r>
            <a:r>
              <a:rPr dirty="0" sz="1100" spc="-60">
                <a:latin typeface="Trebuchet MS"/>
                <a:cs typeface="Trebuchet MS"/>
              </a:rPr>
              <a:t>II, studi </a:t>
            </a:r>
            <a:r>
              <a:rPr dirty="0" sz="1100" spc="-35">
                <a:latin typeface="Trebuchet MS"/>
                <a:cs typeface="Trebuchet MS"/>
              </a:rPr>
              <a:t>sul </a:t>
            </a:r>
            <a:r>
              <a:rPr dirty="0" sz="1100" spc="-45">
                <a:latin typeface="Trebuchet MS"/>
                <a:cs typeface="Trebuchet MS"/>
              </a:rPr>
              <a:t>libro </a:t>
            </a:r>
            <a:r>
              <a:rPr dirty="0" sz="1100" spc="-50">
                <a:latin typeface="Trebuchet MS"/>
                <a:cs typeface="Trebuchet MS"/>
              </a:rPr>
              <a:t>e sulla  </a:t>
            </a:r>
            <a:r>
              <a:rPr dirty="0" sz="1100" spc="-70">
                <a:latin typeface="Trebuchet MS"/>
                <a:cs typeface="Trebuchet MS"/>
              </a:rPr>
              <a:t>spiritualità </a:t>
            </a:r>
            <a:r>
              <a:rPr dirty="0" sz="1100" spc="-55">
                <a:latin typeface="Trebuchet MS"/>
                <a:cs typeface="Trebuchet MS"/>
              </a:rPr>
              <a:t>dell’Esodo </a:t>
            </a:r>
            <a:r>
              <a:rPr dirty="0" sz="1100" spc="-25">
                <a:latin typeface="Trebuchet MS"/>
                <a:cs typeface="Trebuchet MS"/>
              </a:rPr>
              <a:t>hanno </a:t>
            </a:r>
            <a:r>
              <a:rPr dirty="0" sz="1100" spc="-75">
                <a:latin typeface="Trebuchet MS"/>
                <a:cs typeface="Trebuchet MS"/>
              </a:rPr>
              <a:t>favorito </a:t>
            </a:r>
            <a:r>
              <a:rPr dirty="0" sz="1100" spc="-45">
                <a:latin typeface="Trebuchet MS"/>
                <a:cs typeface="Trebuchet MS"/>
              </a:rPr>
              <a:t>l’adozione 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50">
                <a:latin typeface="Trebuchet MS"/>
                <a:cs typeface="Trebuchet MS"/>
              </a:rPr>
              <a:t>un’ecclesiologia  </a:t>
            </a:r>
            <a:r>
              <a:rPr dirty="0" sz="1100" spc="-70">
                <a:latin typeface="Trebuchet MS"/>
                <a:cs typeface="Trebuchet MS"/>
              </a:rPr>
              <a:t>ispirata </a:t>
            </a:r>
            <a:r>
              <a:rPr dirty="0" sz="1100" spc="-45">
                <a:latin typeface="Trebuchet MS"/>
                <a:cs typeface="Trebuchet MS"/>
              </a:rPr>
              <a:t>al </a:t>
            </a:r>
            <a:r>
              <a:rPr dirty="0" sz="1100" spc="-25">
                <a:latin typeface="Trebuchet MS"/>
                <a:cs typeface="Trebuchet MS"/>
              </a:rPr>
              <a:t>popolo </a:t>
            </a:r>
            <a:r>
              <a:rPr dirty="0" sz="1100" spc="-20">
                <a:latin typeface="Trebuchet MS"/>
                <a:cs typeface="Trebuchet MS"/>
              </a:rPr>
              <a:t>in</a:t>
            </a:r>
            <a:r>
              <a:rPr dirty="0" sz="1100" spc="-245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cammino.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100" spc="-55" b="1">
                <a:latin typeface="Trebuchet MS"/>
                <a:cs typeface="Trebuchet MS"/>
              </a:rPr>
              <a:t>Apporto </a:t>
            </a:r>
            <a:r>
              <a:rPr dirty="0" sz="1100" spc="-60" b="1">
                <a:latin typeface="Trebuchet MS"/>
                <a:cs typeface="Trebuchet MS"/>
              </a:rPr>
              <a:t>teologico</a:t>
            </a:r>
            <a:r>
              <a:rPr dirty="0" sz="1100" spc="-140" b="1">
                <a:latin typeface="Trebuchet MS"/>
                <a:cs typeface="Trebuchet MS"/>
              </a:rPr>
              <a:t> </a:t>
            </a:r>
            <a:r>
              <a:rPr dirty="0" sz="1100" spc="-65" b="1">
                <a:latin typeface="Trebuchet MS"/>
                <a:cs typeface="Trebuchet MS"/>
              </a:rPr>
              <a:t>missionario</a:t>
            </a:r>
            <a:endParaRPr sz="1100">
              <a:latin typeface="Trebuchet MS"/>
              <a:cs typeface="Trebuchet MS"/>
            </a:endParaRPr>
          </a:p>
          <a:p>
            <a:pPr algn="just" marL="241300" marR="9525" indent="-228600">
              <a:lnSpc>
                <a:spcPct val="117800"/>
              </a:lnSpc>
              <a:spcBef>
                <a:spcPts val="800"/>
              </a:spcBef>
              <a:buAutoNum type="arabicPeriod" startAt="34"/>
              <a:tabLst>
                <a:tab pos="241300" algn="l"/>
              </a:tabLst>
            </a:pPr>
            <a:r>
              <a:rPr dirty="0" sz="1100" spc="55">
                <a:latin typeface="Trebuchet MS"/>
                <a:cs typeface="Trebuchet MS"/>
              </a:rPr>
              <a:t>Da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50">
                <a:latin typeface="Trebuchet MS"/>
                <a:cs typeface="Trebuchet MS"/>
              </a:rPr>
              <a:t>punto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65">
                <a:latin typeface="Trebuchet MS"/>
                <a:cs typeface="Trebuchet MS"/>
              </a:rPr>
              <a:t>vista </a:t>
            </a:r>
            <a:r>
              <a:rPr dirty="0" sz="1100" spc="-50">
                <a:latin typeface="Trebuchet MS"/>
                <a:cs typeface="Trebuchet MS"/>
              </a:rPr>
              <a:t>teologico </a:t>
            </a:r>
            <a:r>
              <a:rPr dirty="0" sz="1100" spc="-45">
                <a:latin typeface="Trebuchet MS"/>
                <a:cs typeface="Trebuchet MS"/>
              </a:rPr>
              <a:t>missionario la migrazione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70">
                <a:latin typeface="Trebuchet MS"/>
                <a:cs typeface="Trebuchet MS"/>
              </a:rPr>
              <a:t>senz’altro </a:t>
            </a:r>
            <a:r>
              <a:rPr dirty="0" sz="1100" spc="-25">
                <a:latin typeface="Trebuchet MS"/>
                <a:cs typeface="Trebuchet MS"/>
              </a:rPr>
              <a:t>un  </a:t>
            </a:r>
            <a:r>
              <a:rPr dirty="0" sz="1100" spc="-40">
                <a:latin typeface="Trebuchet MS"/>
                <a:cs typeface="Trebuchet MS"/>
              </a:rPr>
              <a:t>segno </a:t>
            </a:r>
            <a:r>
              <a:rPr dirty="0" sz="1100" spc="-45">
                <a:latin typeface="Trebuchet MS"/>
                <a:cs typeface="Trebuchet MS"/>
              </a:rPr>
              <a:t>dei  </a:t>
            </a:r>
            <a:r>
              <a:rPr dirty="0" sz="1100" spc="-70">
                <a:latin typeface="Trebuchet MS"/>
                <a:cs typeface="Trebuchet MS"/>
              </a:rPr>
              <a:t>tempi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50">
                <a:latin typeface="Trebuchet MS"/>
                <a:cs typeface="Trebuchet MS"/>
              </a:rPr>
              <a:t>quanto </a:t>
            </a:r>
            <a:r>
              <a:rPr dirty="0" sz="1100" spc="-60">
                <a:latin typeface="Trebuchet MS"/>
                <a:cs typeface="Trebuchet MS"/>
              </a:rPr>
              <a:t>esprime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55">
                <a:latin typeface="Trebuchet MS"/>
                <a:cs typeface="Trebuchet MS"/>
              </a:rPr>
              <a:t>potenziale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60">
                <a:latin typeface="Trebuchet MS"/>
                <a:cs typeface="Trebuchet MS"/>
              </a:rPr>
              <a:t>liberazione,  </a:t>
            </a:r>
            <a:r>
              <a:rPr dirty="0" sz="1100" spc="-35">
                <a:latin typeface="Trebuchet MS"/>
                <a:cs typeface="Trebuchet MS"/>
              </a:rPr>
              <a:t>umanizzazione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55">
                <a:latin typeface="Trebuchet MS"/>
                <a:cs typeface="Trebuchet MS"/>
              </a:rPr>
              <a:t>salvezza, </a:t>
            </a:r>
            <a:r>
              <a:rPr dirty="0" sz="1100" spc="-50">
                <a:latin typeface="Trebuchet MS"/>
                <a:cs typeface="Trebuchet MS"/>
              </a:rPr>
              <a:t>capace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inaugurare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75">
                <a:latin typeface="Trebuchet MS"/>
                <a:cs typeface="Trebuchet MS"/>
              </a:rPr>
              <a:t>futuro </a:t>
            </a:r>
            <a:r>
              <a:rPr dirty="0" sz="1100" spc="-90">
                <a:latin typeface="Trebuchet MS"/>
                <a:cs typeface="Trebuchet MS"/>
              </a:rPr>
              <a:t>differente </a:t>
            </a:r>
            <a:r>
              <a:rPr dirty="0" sz="1100" spc="-55">
                <a:latin typeface="Trebuchet MS"/>
                <a:cs typeface="Trebuchet MS"/>
              </a:rPr>
              <a:t>nel  </a:t>
            </a:r>
            <a:r>
              <a:rPr dirty="0" sz="1100" spc="-20">
                <a:latin typeface="Trebuchet MS"/>
                <a:cs typeface="Trebuchet MS"/>
              </a:rPr>
              <a:t>modo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di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75">
                <a:latin typeface="Trebuchet MS"/>
                <a:cs typeface="Trebuchet MS"/>
              </a:rPr>
              <a:t>essere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35">
                <a:latin typeface="Trebuchet MS"/>
                <a:cs typeface="Trebuchet MS"/>
              </a:rPr>
              <a:t>Chiesa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al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servizio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-50">
                <a:latin typeface="Trebuchet MS"/>
                <a:cs typeface="Trebuchet MS"/>
              </a:rPr>
              <a:t>del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regno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di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-15">
                <a:latin typeface="Trebuchet MS"/>
                <a:cs typeface="Trebuchet MS"/>
              </a:rPr>
              <a:t>Dio.</a:t>
            </a:r>
            <a:endParaRPr sz="1100">
              <a:latin typeface="Trebuchet MS"/>
              <a:cs typeface="Trebuchet MS"/>
            </a:endParaRPr>
          </a:p>
          <a:p>
            <a:pPr algn="just" marL="241300" marR="9525" indent="-228600">
              <a:lnSpc>
                <a:spcPct val="117900"/>
              </a:lnSpc>
              <a:spcBef>
                <a:spcPts val="795"/>
              </a:spcBef>
              <a:buAutoNum type="arabicPeriod" startAt="34"/>
              <a:tabLst>
                <a:tab pos="241300" algn="l"/>
              </a:tabLst>
            </a:pPr>
            <a:r>
              <a:rPr dirty="0" sz="1100" spc="-30">
                <a:latin typeface="Trebuchet MS"/>
                <a:cs typeface="Trebuchet MS"/>
              </a:rPr>
              <a:t>Il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carico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di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sofferenza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45">
                <a:latin typeface="Trebuchet MS"/>
                <a:cs typeface="Trebuchet MS"/>
              </a:rPr>
              <a:t>che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65">
                <a:latin typeface="Trebuchet MS"/>
                <a:cs typeface="Trebuchet MS"/>
              </a:rPr>
              <a:t>migranti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60">
                <a:latin typeface="Trebuchet MS"/>
                <a:cs typeface="Trebuchet MS"/>
              </a:rPr>
              <a:t>sperimentano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25">
                <a:latin typeface="Trebuchet MS"/>
                <a:cs typeface="Trebuchet MS"/>
              </a:rPr>
              <a:t>su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se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70">
                <a:latin typeface="Trebuchet MS"/>
                <a:cs typeface="Trebuchet MS"/>
              </a:rPr>
              <a:t>stessi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risveglia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40">
                <a:latin typeface="Trebuchet MS"/>
                <a:cs typeface="Trebuchet MS"/>
              </a:rPr>
              <a:t>una  </a:t>
            </a:r>
            <a:r>
              <a:rPr dirty="0" sz="1100" spc="-60">
                <a:latin typeface="Trebuchet MS"/>
                <a:cs typeface="Trebuchet MS"/>
              </a:rPr>
              <a:t>giusta “</a:t>
            </a:r>
            <a:r>
              <a:rPr dirty="0" sz="1100" spc="-60" i="1">
                <a:latin typeface="Arial"/>
                <a:cs typeface="Arial"/>
              </a:rPr>
              <a:t>indignazione</a:t>
            </a:r>
            <a:r>
              <a:rPr dirty="0" sz="1100" spc="-60">
                <a:latin typeface="Trebuchet MS"/>
                <a:cs typeface="Trebuchet MS"/>
              </a:rPr>
              <a:t>”. </a:t>
            </a:r>
            <a:r>
              <a:rPr dirty="0" sz="1100" spc="-40">
                <a:latin typeface="Trebuchet MS"/>
                <a:cs typeface="Trebuchet MS"/>
              </a:rPr>
              <a:t>È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30">
                <a:latin typeface="Trebuchet MS"/>
                <a:cs typeface="Trebuchet MS"/>
              </a:rPr>
              <a:t>giudizio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65">
                <a:latin typeface="Trebuchet MS"/>
                <a:cs typeface="Trebuchet MS"/>
              </a:rPr>
              <a:t>grazia, </a:t>
            </a:r>
            <a:r>
              <a:rPr dirty="0" sz="1100" spc="-50">
                <a:latin typeface="Trebuchet MS"/>
                <a:cs typeface="Trebuchet MS"/>
              </a:rPr>
              <a:t>capace </a:t>
            </a:r>
            <a:r>
              <a:rPr dirty="0" sz="1100" spc="-10">
                <a:latin typeface="Trebuchet MS"/>
                <a:cs typeface="Trebuchet MS"/>
              </a:rPr>
              <a:t>non </a:t>
            </a:r>
            <a:r>
              <a:rPr dirty="0" sz="1100" spc="-25">
                <a:latin typeface="Trebuchet MS"/>
                <a:cs typeface="Trebuchet MS"/>
              </a:rPr>
              <a:t>solo </a:t>
            </a:r>
            <a:r>
              <a:rPr dirty="0" sz="1100" spc="-40">
                <a:latin typeface="Trebuchet MS"/>
                <a:cs typeface="Trebuchet MS"/>
              </a:rPr>
              <a:t>di  </a:t>
            </a:r>
            <a:r>
              <a:rPr dirty="0" sz="1100" spc="-50">
                <a:latin typeface="Trebuchet MS"/>
                <a:cs typeface="Trebuchet MS"/>
              </a:rPr>
              <a:t>denunciare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95">
                <a:latin typeface="Trebuchet MS"/>
                <a:cs typeface="Trebuchet MS"/>
              </a:rPr>
              <a:t>struttura </a:t>
            </a:r>
            <a:r>
              <a:rPr dirty="0" sz="1100" spc="-55">
                <a:latin typeface="Trebuchet MS"/>
                <a:cs typeface="Trebuchet MS"/>
              </a:rPr>
              <a:t>oppressiva </a:t>
            </a:r>
            <a:r>
              <a:rPr dirty="0" sz="1100" spc="-60">
                <a:latin typeface="Trebuchet MS"/>
                <a:cs typeface="Trebuchet MS"/>
              </a:rPr>
              <a:t>delle </a:t>
            </a:r>
            <a:r>
              <a:rPr dirty="0" sz="1100" spc="-70">
                <a:latin typeface="Trebuchet MS"/>
                <a:cs typeface="Trebuchet MS"/>
              </a:rPr>
              <a:t>nostre società, </a:t>
            </a:r>
            <a:r>
              <a:rPr dirty="0" sz="1100" spc="-30">
                <a:latin typeface="Trebuchet MS"/>
                <a:cs typeface="Trebuchet MS"/>
              </a:rPr>
              <a:t>ma </a:t>
            </a:r>
            <a:r>
              <a:rPr dirty="0" sz="1100" spc="-45">
                <a:latin typeface="Trebuchet MS"/>
                <a:cs typeface="Trebuchet MS"/>
              </a:rPr>
              <a:t>anche </a:t>
            </a:r>
            <a:r>
              <a:rPr dirty="0" sz="1100" spc="-40">
                <a:latin typeface="Trebuchet MS"/>
                <a:cs typeface="Trebuchet MS"/>
              </a:rPr>
              <a:t>di  </a:t>
            </a:r>
            <a:r>
              <a:rPr dirty="0" sz="1100" spc="-50">
                <a:latin typeface="Trebuchet MS"/>
                <a:cs typeface="Trebuchet MS"/>
              </a:rPr>
              <a:t>dischiudere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50">
                <a:latin typeface="Trebuchet MS"/>
                <a:cs typeface="Trebuchet MS"/>
              </a:rPr>
              <a:t>orizzonte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60">
                <a:latin typeface="Trebuchet MS"/>
                <a:cs typeface="Trebuchet MS"/>
              </a:rPr>
              <a:t>significato </a:t>
            </a:r>
            <a:r>
              <a:rPr dirty="0" sz="1100" spc="-90">
                <a:latin typeface="Trebuchet MS"/>
                <a:cs typeface="Trebuchet MS"/>
              </a:rPr>
              <a:t>differente </a:t>
            </a:r>
            <a:r>
              <a:rPr dirty="0" sz="1100" spc="-65">
                <a:latin typeface="Trebuchet MS"/>
                <a:cs typeface="Trebuchet MS"/>
              </a:rPr>
              <a:t>per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70">
                <a:latin typeface="Trebuchet MS"/>
                <a:cs typeface="Trebuchet MS"/>
              </a:rPr>
              <a:t>nostra </a:t>
            </a:r>
            <a:r>
              <a:rPr dirty="0" sz="1100" spc="-80">
                <a:latin typeface="Trebuchet MS"/>
                <a:cs typeface="Trebuchet MS"/>
              </a:rPr>
              <a:t>fede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0">
                <a:latin typeface="Trebuchet MS"/>
                <a:cs typeface="Trebuchet MS"/>
              </a:rPr>
              <a:t>di  </a:t>
            </a:r>
            <a:r>
              <a:rPr dirty="0" sz="1100" spc="-55">
                <a:latin typeface="Trebuchet MS"/>
                <a:cs typeface="Trebuchet MS"/>
              </a:rPr>
              <a:t>provocare </a:t>
            </a:r>
            <a:r>
              <a:rPr dirty="0" sz="1100" spc="-10">
                <a:latin typeface="Trebuchet MS"/>
                <a:cs typeface="Trebuchet MS"/>
              </a:rPr>
              <a:t>un </a:t>
            </a:r>
            <a:r>
              <a:rPr dirty="0" sz="1100" spc="-30">
                <a:latin typeface="Trebuchet MS"/>
                <a:cs typeface="Trebuchet MS"/>
              </a:rPr>
              <a:t>cammino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rinnovamento </a:t>
            </a:r>
            <a:r>
              <a:rPr dirty="0" sz="1100" spc="-45">
                <a:latin typeface="Trebuchet MS"/>
                <a:cs typeface="Trebuchet MS"/>
              </a:rPr>
              <a:t>nel </a:t>
            </a:r>
            <a:r>
              <a:rPr dirty="0" sz="1100" spc="-20">
                <a:latin typeface="Trebuchet MS"/>
                <a:cs typeface="Trebuchet MS"/>
              </a:rPr>
              <a:t>modo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75">
                <a:latin typeface="Trebuchet MS"/>
                <a:cs typeface="Trebuchet MS"/>
              </a:rPr>
              <a:t>essere </a:t>
            </a:r>
            <a:r>
              <a:rPr dirty="0" sz="1100" spc="-35">
                <a:latin typeface="Trebuchet MS"/>
                <a:cs typeface="Trebuchet MS"/>
              </a:rPr>
              <a:t>Chiesa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40">
                <a:latin typeface="Trebuchet MS"/>
                <a:cs typeface="Trebuchet MS"/>
              </a:rPr>
              <a:t>di  </a:t>
            </a:r>
            <a:r>
              <a:rPr dirty="0" sz="1100" spc="-90">
                <a:latin typeface="Trebuchet MS"/>
                <a:cs typeface="Trebuchet MS"/>
              </a:rPr>
              <a:t>fare</a:t>
            </a:r>
            <a:r>
              <a:rPr dirty="0" sz="1100" spc="-100">
                <a:latin typeface="Trebuchet MS"/>
                <a:cs typeface="Trebuchet MS"/>
              </a:rPr>
              <a:t> </a:t>
            </a:r>
            <a:r>
              <a:rPr dirty="0" sz="1100" spc="-55">
                <a:latin typeface="Trebuchet MS"/>
                <a:cs typeface="Trebuchet MS"/>
              </a:rPr>
              <a:t>missione.</a:t>
            </a:r>
            <a:endParaRPr sz="1100">
              <a:latin typeface="Trebuchet MS"/>
              <a:cs typeface="Trebuchet MS"/>
            </a:endParaRPr>
          </a:p>
          <a:p>
            <a:pPr algn="just" marL="241300" marR="9525" indent="-228600">
              <a:lnSpc>
                <a:spcPct val="117900"/>
              </a:lnSpc>
              <a:spcBef>
                <a:spcPts val="800"/>
              </a:spcBef>
              <a:buAutoNum type="arabicPeriod" startAt="34"/>
              <a:tabLst>
                <a:tab pos="241300" algn="l"/>
              </a:tabLst>
            </a:pPr>
            <a:r>
              <a:rPr dirty="0" sz="1100" spc="-5">
                <a:latin typeface="Trebuchet MS"/>
                <a:cs typeface="Trebuchet MS"/>
              </a:rPr>
              <a:t>I </a:t>
            </a:r>
            <a:r>
              <a:rPr dirty="0" sz="1100" spc="-65">
                <a:latin typeface="Trebuchet MS"/>
                <a:cs typeface="Trebuchet MS"/>
              </a:rPr>
              <a:t>migranti </a:t>
            </a:r>
            <a:r>
              <a:rPr dirty="0" sz="1100" spc="-10">
                <a:latin typeface="Trebuchet MS"/>
                <a:cs typeface="Trebuchet MS"/>
              </a:rPr>
              <a:t>non </a:t>
            </a:r>
            <a:r>
              <a:rPr dirty="0" sz="1100" spc="-25">
                <a:latin typeface="Trebuchet MS"/>
                <a:cs typeface="Trebuchet MS"/>
              </a:rPr>
              <a:t>solo </a:t>
            </a:r>
            <a:r>
              <a:rPr dirty="0" sz="1100" spc="-20">
                <a:latin typeface="Trebuchet MS"/>
                <a:cs typeface="Trebuchet MS"/>
              </a:rPr>
              <a:t>pongono </a:t>
            </a:r>
            <a:r>
              <a:rPr dirty="0" sz="1100" spc="-45">
                <a:latin typeface="Trebuchet MS"/>
                <a:cs typeface="Trebuchet MS"/>
              </a:rPr>
              <a:t>la </a:t>
            </a:r>
            <a:r>
              <a:rPr dirty="0" sz="1100" spc="-55">
                <a:latin typeface="Trebuchet MS"/>
                <a:cs typeface="Trebuchet MS"/>
              </a:rPr>
              <a:t>questione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95">
                <a:latin typeface="Trebuchet MS"/>
                <a:cs typeface="Trebuchet MS"/>
              </a:rPr>
              <a:t>attraversare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55">
                <a:latin typeface="Trebuchet MS"/>
                <a:cs typeface="Trebuchet MS"/>
              </a:rPr>
              <a:t>confini, quanto  </a:t>
            </a:r>
            <a:r>
              <a:rPr dirty="0" sz="1100" spc="-75">
                <a:latin typeface="Trebuchet MS"/>
                <a:cs typeface="Trebuchet MS"/>
              </a:rPr>
              <a:t>piuttosto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70">
                <a:latin typeface="Trebuchet MS"/>
                <a:cs typeface="Trebuchet MS"/>
              </a:rPr>
              <a:t>abitarli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65">
                <a:latin typeface="Trebuchet MS"/>
                <a:cs typeface="Trebuchet MS"/>
              </a:rPr>
              <a:t>viverli. </a:t>
            </a:r>
            <a:r>
              <a:rPr dirty="0" sz="1100" spc="-60">
                <a:latin typeface="Trebuchet MS"/>
                <a:cs typeface="Trebuchet MS"/>
              </a:rPr>
              <a:t>Abitare </a:t>
            </a:r>
            <a:r>
              <a:rPr dirty="0" sz="1100" spc="-10">
                <a:latin typeface="Trebuchet MS"/>
                <a:cs typeface="Trebuchet MS"/>
              </a:rPr>
              <a:t>i </a:t>
            </a:r>
            <a:r>
              <a:rPr dirty="0" sz="1100" spc="-40">
                <a:latin typeface="Trebuchet MS"/>
                <a:cs typeface="Trebuchet MS"/>
              </a:rPr>
              <a:t>confini </a:t>
            </a:r>
            <a:r>
              <a:rPr dirty="0" sz="1100" spc="-25">
                <a:latin typeface="Trebuchet MS"/>
                <a:cs typeface="Trebuchet MS"/>
              </a:rPr>
              <a:t>vuol </a:t>
            </a:r>
            <a:r>
              <a:rPr dirty="0" sz="1100" spc="-60">
                <a:latin typeface="Trebuchet MS"/>
                <a:cs typeface="Trebuchet MS"/>
              </a:rPr>
              <a:t>dire </a:t>
            </a:r>
            <a:r>
              <a:rPr dirty="0" sz="1100" spc="-85">
                <a:latin typeface="Trebuchet MS"/>
                <a:cs typeface="Trebuchet MS"/>
              </a:rPr>
              <a:t>entrare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110">
                <a:latin typeface="Trebuchet MS"/>
                <a:cs typeface="Trebuchet MS"/>
              </a:rPr>
              <a:t>rete  </a:t>
            </a:r>
            <a:r>
              <a:rPr dirty="0" sz="1100" spc="-25">
                <a:latin typeface="Trebuchet MS"/>
                <a:cs typeface="Trebuchet MS"/>
              </a:rPr>
              <a:t>di </a:t>
            </a:r>
            <a:r>
              <a:rPr dirty="0" sz="1100" spc="-55">
                <a:latin typeface="Trebuchet MS"/>
                <a:cs typeface="Trebuchet MS"/>
              </a:rPr>
              <a:t>interazioni </a:t>
            </a:r>
            <a:r>
              <a:rPr dirty="0" sz="1100" spc="-50">
                <a:latin typeface="Trebuchet MS"/>
                <a:cs typeface="Trebuchet MS"/>
              </a:rPr>
              <a:t>e </a:t>
            </a:r>
            <a:r>
              <a:rPr dirty="0" sz="1100" spc="-70">
                <a:latin typeface="Trebuchet MS"/>
                <a:cs typeface="Trebuchet MS"/>
              </a:rPr>
              <a:t>crescere </a:t>
            </a:r>
            <a:r>
              <a:rPr dirty="0" sz="1100" spc="-20">
                <a:latin typeface="Trebuchet MS"/>
                <a:cs typeface="Trebuchet MS"/>
              </a:rPr>
              <a:t>in </a:t>
            </a:r>
            <a:r>
              <a:rPr dirty="0" sz="1100" spc="-30">
                <a:latin typeface="Trebuchet MS"/>
                <a:cs typeface="Trebuchet MS"/>
              </a:rPr>
              <a:t>una </a:t>
            </a:r>
            <a:r>
              <a:rPr dirty="0" sz="1100" spc="-75">
                <a:latin typeface="Trebuchet MS"/>
                <a:cs typeface="Trebuchet MS"/>
              </a:rPr>
              <a:t>identità </a:t>
            </a:r>
            <a:r>
              <a:rPr dirty="0" sz="1100" spc="-45">
                <a:latin typeface="Trebuchet MS"/>
                <a:cs typeface="Trebuchet MS"/>
              </a:rPr>
              <a:t>missionaria  </a:t>
            </a:r>
            <a:r>
              <a:rPr dirty="0" sz="1100" spc="-40">
                <a:latin typeface="Trebuchet MS"/>
                <a:cs typeface="Trebuchet MS"/>
              </a:rPr>
              <a:t>dal </a:t>
            </a:r>
            <a:r>
              <a:rPr dirty="0" sz="1100" spc="-100">
                <a:latin typeface="Trebuchet MS"/>
                <a:cs typeface="Trebuchet MS"/>
              </a:rPr>
              <a:t>carattere  </a:t>
            </a:r>
            <a:r>
              <a:rPr dirty="0" sz="1100" spc="-60">
                <a:latin typeface="Trebuchet MS"/>
                <a:cs typeface="Trebuchet MS"/>
              </a:rPr>
              <a:t>“</a:t>
            </a:r>
            <a:r>
              <a:rPr dirty="0" sz="1100" spc="-60" i="1">
                <a:latin typeface="Arial"/>
                <a:cs typeface="Arial"/>
              </a:rPr>
              <a:t>nomadico</a:t>
            </a:r>
            <a:r>
              <a:rPr dirty="0" sz="1100" spc="-60">
                <a:latin typeface="Trebuchet MS"/>
                <a:cs typeface="Trebuchet MS"/>
              </a:rPr>
              <a:t>”, </a:t>
            </a:r>
            <a:r>
              <a:rPr dirty="0" sz="1100" spc="-50">
                <a:latin typeface="Trebuchet MS"/>
                <a:cs typeface="Trebuchet MS"/>
              </a:rPr>
              <a:t>nella quale </a:t>
            </a:r>
            <a:r>
              <a:rPr dirty="0" sz="1100" spc="-45">
                <a:latin typeface="Trebuchet MS"/>
                <a:cs typeface="Trebuchet MS"/>
              </a:rPr>
              <a:t>la “</a:t>
            </a:r>
            <a:r>
              <a:rPr dirty="0" sz="1100" spc="-45" i="1">
                <a:latin typeface="Arial"/>
                <a:cs typeface="Arial"/>
              </a:rPr>
              <a:t>molteplicità</a:t>
            </a:r>
            <a:r>
              <a:rPr dirty="0" sz="1100" spc="-45">
                <a:latin typeface="Trebuchet MS"/>
                <a:cs typeface="Trebuchet MS"/>
              </a:rPr>
              <a:t>” </a:t>
            </a:r>
            <a:r>
              <a:rPr dirty="0" sz="1100" spc="-50">
                <a:latin typeface="Trebuchet MS"/>
                <a:cs typeface="Trebuchet MS"/>
              </a:rPr>
              <a:t>è </a:t>
            </a:r>
            <a:r>
              <a:rPr dirty="0" sz="1100" spc="-65">
                <a:latin typeface="Trebuchet MS"/>
                <a:cs typeface="Trebuchet MS"/>
              </a:rPr>
              <a:t>interiorizzata </a:t>
            </a:r>
            <a:r>
              <a:rPr dirty="0" sz="1100" spc="-35">
                <a:latin typeface="Trebuchet MS"/>
                <a:cs typeface="Trebuchet MS"/>
              </a:rPr>
              <a:t>come </a:t>
            </a:r>
            <a:r>
              <a:rPr dirty="0" sz="1100" spc="-40">
                <a:latin typeface="Trebuchet MS"/>
                <a:cs typeface="Trebuchet MS"/>
              </a:rPr>
              <a:t>una  </a:t>
            </a:r>
            <a:r>
              <a:rPr dirty="0" sz="1100" spc="-45">
                <a:latin typeface="Trebuchet MS"/>
                <a:cs typeface="Trebuchet MS"/>
              </a:rPr>
              <a:t>dimensione </a:t>
            </a:r>
            <a:r>
              <a:rPr dirty="0" sz="1100" spc="-25">
                <a:latin typeface="Trebuchet MS"/>
                <a:cs typeface="Trebuchet MS"/>
              </a:rPr>
              <a:t>di</a:t>
            </a:r>
            <a:r>
              <a:rPr dirty="0" sz="1100" spc="-150">
                <a:latin typeface="Trebuchet MS"/>
                <a:cs typeface="Trebuchet MS"/>
              </a:rPr>
              <a:t> </a:t>
            </a:r>
            <a:r>
              <a:rPr dirty="0" sz="1100" spc="-95">
                <a:latin typeface="Trebuchet MS"/>
                <a:cs typeface="Trebuchet MS"/>
              </a:rPr>
              <a:t>sé.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Migrantes 2021</dc:title>
  <dcterms:created xsi:type="dcterms:W3CDTF">2021-07-14T13:18:48Z</dcterms:created>
  <dcterms:modified xsi:type="dcterms:W3CDTF">2021-07-14T13:18:48Z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2021-06-06T00:00:00Z</vt:filetime>
  </property>
  <property fmtid="{D5CDD505-2E9C-101B-9397-08002B2CF9AE}" pid="3" name="Creator">
    <vt:lpwstr>Pages</vt:lpwstr>
  </property>
  <property fmtid="{D5CDD505-2E9C-101B-9397-08002B2CF9AE}" pid="4" name="LastSaved">
    <vt:filetime>2021-07-14T00:00:00Z</vt:filetime>
  </property>
</Properties>
</file>