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71" r:id="rId9"/>
    <p:sldId id="268" r:id="rId10"/>
    <p:sldId id="269" r:id="rId11"/>
    <p:sldId id="272" r:id="rId12"/>
    <p:sldId id="270" r:id="rId13"/>
    <p:sldId id="262" r:id="rId14"/>
    <p:sldId id="260" r:id="rId15"/>
    <p:sldId id="261" r:id="rId16"/>
    <p:sldId id="273" r:id="rId17"/>
    <p:sldId id="276" r:id="rId18"/>
    <p:sldId id="279" r:id="rId19"/>
    <p:sldId id="277" r:id="rId20"/>
    <p:sldId id="280" r:id="rId21"/>
    <p:sldId id="278" r:id="rId22"/>
    <p:sldId id="281" r:id="rId23"/>
    <p:sldId id="282" r:id="rId24"/>
    <p:sldId id="283" r:id="rId25"/>
    <p:sldId id="284" r:id="rId26"/>
    <p:sldId id="288" r:id="rId27"/>
    <p:sldId id="289" r:id="rId28"/>
    <p:sldId id="290" r:id="rId29"/>
    <p:sldId id="285" r:id="rId30"/>
    <p:sldId id="291" r:id="rId31"/>
    <p:sldId id="292" r:id="rId32"/>
    <p:sldId id="293" r:id="rId33"/>
    <p:sldId id="286" r:id="rId34"/>
    <p:sldId id="296" r:id="rId35"/>
    <p:sldId id="297" r:id="rId36"/>
    <p:sldId id="298" r:id="rId37"/>
    <p:sldId id="300" r:id="rId38"/>
    <p:sldId id="307" r:id="rId39"/>
    <p:sldId id="308" r:id="rId40"/>
    <p:sldId id="309" r:id="rId41"/>
    <p:sldId id="310" r:id="rId42"/>
    <p:sldId id="311" r:id="rId43"/>
    <p:sldId id="313" r:id="rId44"/>
    <p:sldId id="314" r:id="rId45"/>
    <p:sldId id="301" r:id="rId46"/>
    <p:sldId id="304" r:id="rId47"/>
    <p:sldId id="302" r:id="rId48"/>
    <p:sldId id="305" r:id="rId49"/>
    <p:sldId id="303" r:id="rId50"/>
    <p:sldId id="315" r:id="rId51"/>
    <p:sldId id="306" r:id="rId52"/>
  </p:sldIdLst>
  <p:sldSz cx="9144000" cy="6858000" type="screen4x3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4C499-9F2A-4318-ABF8-547FBAC3AF56}" type="datetimeFigureOut">
              <a:rPr lang="it-IT" smtClean="0"/>
              <a:t>07/09/2012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177C-48D4-4E36-AA43-97455FF178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060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20436-E169-4204-A5C9-5CF07592C5D2}" type="datetimeFigureOut">
              <a:rPr lang="it-IT" smtClean="0"/>
              <a:t>07/09/2012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066E0-1E88-4E9A-BEDE-A9F60334A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815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6E0-1E88-4E9A-BEDE-A9F60334AF5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08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0931E-3727-4A38-A78D-0F3BC94C2627}" type="datetime1">
              <a:rPr lang="it-IT" smtClean="0"/>
              <a:t>07/09/2012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AB59-A3D5-460E-946C-4FA4921CCA0C}" type="datetime1">
              <a:rPr lang="it-IT" smtClean="0"/>
              <a:t>07/09/2012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7823-C082-412C-B402-BB29F7F1EEAE}" type="datetime1">
              <a:rPr lang="it-IT" smtClean="0"/>
              <a:t>07/09/2012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718D-8E31-4D84-B298-0702BDCDFBF4}" type="datetime1">
              <a:rPr lang="it-IT" smtClean="0"/>
              <a:t>07/09/2012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7587-14D7-4AB9-B7B2-42976CD6820E}" type="datetime1">
              <a:rPr lang="it-IT" smtClean="0"/>
              <a:t>07/09/2012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BBBC-3E9D-4345-8950-A75ACEFF966C}" type="datetime1">
              <a:rPr lang="it-IT" smtClean="0"/>
              <a:t>07/09/2012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52ED-9AA6-44BE-BC97-D787E59A42F0}" type="datetime1">
              <a:rPr lang="it-IT" smtClean="0"/>
              <a:t>07/09/2012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DD9A-D029-4488-9FAE-3EED3FAD9DDE}" type="datetime1">
              <a:rPr lang="it-IT" smtClean="0"/>
              <a:t>07/09/2012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7DE5-7B9D-4B71-9769-4F65DAF95ECC}" type="datetime1">
              <a:rPr lang="it-IT" smtClean="0"/>
              <a:t>07/09/2012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61B5C-B297-4511-92F3-587610F2679F}" type="datetime1">
              <a:rPr lang="it-IT" smtClean="0"/>
              <a:t>07/09/2012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364B-AA4F-4770-B497-0226ABC5073D}" type="datetime1">
              <a:rPr lang="it-IT" smtClean="0"/>
              <a:t>07/09/2012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75A4F27-4FF2-4FFE-92CF-A67687A19DC0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CC22950-BF96-498C-A597-B852A4AAC55B}" type="datetime1">
              <a:rPr lang="it-IT" smtClean="0"/>
              <a:t>07/09/2012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Documento_di_Word_20071.docx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Esperienze di sussidiarietà a livello continentale: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59330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it-IT" sz="5200" dirty="0" smtClean="0"/>
              <a:t>Forma e funzionalità</a:t>
            </a:r>
          </a:p>
          <a:p>
            <a:pPr algn="r"/>
            <a:endParaRPr lang="it-IT" sz="4000" dirty="0" smtClean="0"/>
          </a:p>
          <a:p>
            <a:r>
              <a:rPr lang="it-IT" sz="3300" i="1" dirty="0" err="1" smtClean="0">
                <a:solidFill>
                  <a:srgbClr val="FF0000"/>
                </a:solidFill>
              </a:rPr>
              <a:t>Intercapitolare</a:t>
            </a:r>
            <a:r>
              <a:rPr lang="it-IT" sz="3300" i="1" dirty="0" smtClean="0">
                <a:solidFill>
                  <a:srgbClr val="FF0000"/>
                </a:solidFill>
              </a:rPr>
              <a:t> mccj 2012</a:t>
            </a:r>
            <a:endParaRPr lang="it-IT" sz="3300" i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6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600" dirty="0" smtClean="0"/>
              <a:t>Nonostante la ricchezza di opzioni offerte nello Strumento di Lavoro elaborato dalla Commissione </a:t>
            </a:r>
            <a:r>
              <a:rPr lang="it-IT" sz="2600" dirty="0" err="1" smtClean="0"/>
              <a:t>Precapitolare</a:t>
            </a:r>
            <a:r>
              <a:rPr lang="it-IT" sz="2600" dirty="0" smtClean="0"/>
              <a:t> sulle questioni relative al Governo (ed alla Continentalità in particolare)</a:t>
            </a:r>
          </a:p>
          <a:p>
            <a:r>
              <a:rPr lang="it-IT" sz="2600" dirty="0" smtClean="0"/>
              <a:t>Il XVII Capitolo sembra aver recepito con una certa moderazione l’intera questione della Continentalità</a:t>
            </a:r>
          </a:p>
          <a:p>
            <a:pPr lvl="1"/>
            <a:r>
              <a:rPr lang="it-IT" sz="2400" dirty="0" smtClean="0"/>
              <a:t>Confermando il cammino fatto</a:t>
            </a:r>
          </a:p>
          <a:p>
            <a:pPr lvl="1"/>
            <a:r>
              <a:rPr lang="it-IT" sz="2400" dirty="0" smtClean="0"/>
              <a:t>Ma non spingendolo più avanti</a:t>
            </a:r>
          </a:p>
          <a:p>
            <a:pPr lvl="1"/>
            <a:r>
              <a:rPr lang="it-IT" sz="2400" dirty="0" smtClean="0"/>
              <a:t>Non insistendo su un «</a:t>
            </a:r>
            <a:r>
              <a:rPr lang="it-IT" sz="2400" dirty="0" err="1" smtClean="0"/>
              <a:t>brassage</a:t>
            </a:r>
            <a:r>
              <a:rPr lang="it-IT" sz="2400" dirty="0" smtClean="0"/>
              <a:t>» troppo intenso tra CG e Assemblea dei Provinciali, e neppure con l’Assistente incaricato</a:t>
            </a:r>
          </a:p>
          <a:p>
            <a:pPr lvl="1"/>
            <a:r>
              <a:rPr lang="it-IT" sz="2400" dirty="0" smtClean="0"/>
              <a:t>Chiedendo una valutazione del cammino del triennio</a:t>
            </a:r>
          </a:p>
          <a:p>
            <a:pPr lvl="2"/>
            <a:r>
              <a:rPr lang="it-IT" sz="2200" dirty="0" smtClean="0"/>
              <a:t>Sulla traccia data e non modificata dal XVI Capitolo</a:t>
            </a:r>
          </a:p>
          <a:p>
            <a:pPr lvl="2"/>
            <a:endParaRPr lang="it-IT" sz="2200" dirty="0"/>
          </a:p>
          <a:p>
            <a:r>
              <a:rPr lang="it-IT" sz="2600" dirty="0" smtClean="0"/>
              <a:t>Da cui questa presentazione</a:t>
            </a:r>
          </a:p>
          <a:p>
            <a:pPr marL="411480" lvl="1" indent="0">
              <a:buNone/>
            </a:pPr>
            <a:endParaRPr lang="it-IT" sz="2400" dirty="0"/>
          </a:p>
          <a:p>
            <a:pPr marL="411480" lvl="1" indent="0">
              <a:buNone/>
            </a:pPr>
            <a:endParaRPr lang="it-IT" sz="2400" dirty="0" smtClean="0"/>
          </a:p>
          <a:p>
            <a:pPr marL="777240" lvl="2" indent="0">
              <a:buNone/>
            </a:pPr>
            <a:endParaRPr lang="it-IT" sz="22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2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po’ di background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 smtClean="0"/>
              <a:t>Cosa ha chiesto il XVII Capitolo a questo riguardo? </a:t>
            </a:r>
          </a:p>
          <a:p>
            <a:pPr lvl="1"/>
            <a:r>
              <a:rPr lang="it-IT" sz="2600" dirty="0" smtClean="0"/>
              <a:t>AC09 - 132.2 Il </a:t>
            </a:r>
            <a:r>
              <a:rPr lang="it-IT" sz="2600" dirty="0"/>
              <a:t>CG, in dialogo con i SP, av­vii uno studio sulla continenta­lità per chiarirne forma, funzion­alità e sussidiarietà strutturale, da presentare alla prossima </a:t>
            </a:r>
            <a:r>
              <a:rPr lang="it-IT" sz="2600" dirty="0" err="1"/>
              <a:t>Intercapitolare</a:t>
            </a:r>
            <a:r>
              <a:rPr lang="it-IT" sz="2600" dirty="0" smtClean="0"/>
              <a:t>.</a:t>
            </a:r>
          </a:p>
          <a:p>
            <a:r>
              <a:rPr lang="it-IT" sz="2800" dirty="0" smtClean="0"/>
              <a:t>Noi abbiamo optato di chiedere ai provinciali di segnalarci l’esperienza fatta secondo un griglia che catturasse gli elementi su cui il capitolo aveva chiesto la valutazione</a:t>
            </a:r>
          </a:p>
          <a:p>
            <a:pPr marL="754380" lvl="3" indent="0">
              <a:buClr>
                <a:schemeClr val="accent1"/>
              </a:buClr>
              <a:buNone/>
            </a:pPr>
            <a:endParaRPr lang="it-IT" sz="280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5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della presentazione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Seguirà ora la presentazione effettiva secondo il seguente schema</a:t>
            </a:r>
          </a:p>
          <a:p>
            <a:pPr lvl="1"/>
            <a:r>
              <a:rPr lang="it-IT" sz="2600" dirty="0" smtClean="0"/>
              <a:t>I livelli di articolazione  della Continentalità</a:t>
            </a:r>
          </a:p>
          <a:p>
            <a:pPr lvl="1"/>
            <a:r>
              <a:rPr lang="it-IT" sz="2600" dirty="0" smtClean="0"/>
              <a:t>La griglia valutativa</a:t>
            </a:r>
          </a:p>
          <a:p>
            <a:pPr lvl="1"/>
            <a:r>
              <a:rPr lang="it-IT" sz="2600" dirty="0" smtClean="0"/>
              <a:t>Il metodo seguito per la raccolta di materiale</a:t>
            </a:r>
          </a:p>
          <a:p>
            <a:pPr lvl="1"/>
            <a:r>
              <a:rPr lang="it-IT" sz="2600" dirty="0" smtClean="0"/>
              <a:t>La descrizione degli elementi emersi</a:t>
            </a:r>
          </a:p>
          <a:p>
            <a:pPr lvl="1"/>
            <a:r>
              <a:rPr lang="it-IT" sz="2600" dirty="0" smtClean="0"/>
              <a:t>Commenti e sintesi</a:t>
            </a:r>
          </a:p>
          <a:p>
            <a:pPr lvl="2"/>
            <a:r>
              <a:rPr lang="it-IT" sz="2400" dirty="0" smtClean="0"/>
              <a:t>Con il riassunto dei suggerimenti fatti al CG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0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livelli di articolazione della continentalità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Secondo il XVI Capitolo gli aspetti di articolazione (dichiarati o desumibili dagli AC03 138-141) della continentalità sono:</a:t>
            </a:r>
          </a:p>
          <a:p>
            <a:pPr lvl="1"/>
            <a:r>
              <a:rPr lang="it-IT" dirty="0" smtClean="0"/>
              <a:t>Coordinazione </a:t>
            </a:r>
            <a:endParaRPr lang="it-IT" dirty="0"/>
          </a:p>
          <a:p>
            <a:pPr lvl="1"/>
            <a:r>
              <a:rPr lang="it-IT" dirty="0" smtClean="0"/>
              <a:t>Collaborazione  a livello continentale dei Segretari di settore delle provincie (abbreviato sotto il termine «Segretariati»)</a:t>
            </a:r>
            <a:endParaRPr lang="it-IT" dirty="0"/>
          </a:p>
          <a:p>
            <a:pPr lvl="1"/>
            <a:r>
              <a:rPr lang="it-IT" dirty="0"/>
              <a:t>Assemblee</a:t>
            </a:r>
          </a:p>
          <a:p>
            <a:pPr lvl="1"/>
            <a:r>
              <a:rPr lang="it-IT" dirty="0"/>
              <a:t>Progetti e iniziative comuni</a:t>
            </a:r>
          </a:p>
          <a:p>
            <a:pPr lvl="1"/>
            <a:r>
              <a:rPr lang="it-IT" dirty="0"/>
              <a:t>Scambio di personale</a:t>
            </a:r>
          </a:p>
          <a:p>
            <a:pPr lvl="1"/>
            <a:r>
              <a:rPr lang="it-IT" dirty="0"/>
              <a:t>Condivisione di fondi</a:t>
            </a:r>
          </a:p>
          <a:p>
            <a:pPr lvl="1"/>
            <a:r>
              <a:rPr lang="it-IT" dirty="0"/>
              <a:t>Gestione delle emergenze</a:t>
            </a:r>
          </a:p>
          <a:p>
            <a:r>
              <a:rPr lang="it-IT" sz="2400" dirty="0"/>
              <a:t>In aggiunta, </a:t>
            </a:r>
            <a:r>
              <a:rPr lang="it-IT" sz="2400" dirty="0" smtClean="0"/>
              <a:t>come ulteriore specificazione</a:t>
            </a:r>
          </a:p>
          <a:p>
            <a:pPr lvl="2"/>
            <a:r>
              <a:rPr lang="it-IT" dirty="0" smtClean="0"/>
              <a:t>Piani </a:t>
            </a:r>
            <a:r>
              <a:rPr lang="it-IT" dirty="0"/>
              <a:t>sessennali</a:t>
            </a:r>
          </a:p>
          <a:p>
            <a:pPr lvl="2"/>
            <a:r>
              <a:rPr lang="it-IT" dirty="0"/>
              <a:t>Opere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57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griglia valutativa</a:t>
            </a:r>
            <a:br>
              <a:rPr lang="it-IT" dirty="0" smtClean="0"/>
            </a:br>
            <a:r>
              <a:rPr lang="it-IT" sz="4000" i="1" dirty="0" smtClean="0"/>
              <a:t>(dei livelli di articolazione)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i="1" dirty="0"/>
              <a:t>a. Forma e sussidiarietà strutturale della esperienza di continentalità</a:t>
            </a:r>
            <a:endParaRPr lang="it-IT" dirty="0"/>
          </a:p>
          <a:p>
            <a:r>
              <a:rPr lang="it-IT" dirty="0"/>
              <a:t>Rispondere alla domanda qui sotto per ciascuno dei livelli enumerati:</a:t>
            </a:r>
          </a:p>
          <a:p>
            <a:pPr lvl="1"/>
            <a:r>
              <a:rPr lang="it-IT" b="1" dirty="0"/>
              <a:t>Cosa si era deciso e pensato di fare a riguardo di ognuno dei punti qui sopra</a:t>
            </a:r>
            <a:r>
              <a:rPr lang="it-IT" b="1" dirty="0" smtClean="0"/>
              <a:t>?</a:t>
            </a:r>
          </a:p>
          <a:p>
            <a:pPr lvl="1"/>
            <a:endParaRPr lang="it-IT" dirty="0"/>
          </a:p>
          <a:p>
            <a:r>
              <a:rPr lang="it-IT" b="1" i="1" dirty="0" smtClean="0"/>
              <a:t>b</a:t>
            </a:r>
            <a:r>
              <a:rPr lang="it-IT" b="1" i="1" dirty="0"/>
              <a:t>. Funzionalità dell’esperienza di continentalità</a:t>
            </a:r>
            <a:endParaRPr lang="it-IT" dirty="0"/>
          </a:p>
          <a:p>
            <a:r>
              <a:rPr lang="it-IT" dirty="0"/>
              <a:t>Rispondere alla domanda qui sotto per ciascuno dei livelli enumerati:</a:t>
            </a:r>
          </a:p>
          <a:p>
            <a:pPr lvl="1"/>
            <a:r>
              <a:rPr lang="it-IT" b="1" dirty="0"/>
              <a:t>Cosa si è in effetti attuato a riguardo di ognuno dei punti qui sopra</a:t>
            </a:r>
            <a:r>
              <a:rPr lang="it-IT" b="1" dirty="0" smtClean="0"/>
              <a:t>?</a:t>
            </a:r>
            <a:r>
              <a:rPr lang="it-IT" dirty="0"/>
              <a:t> </a:t>
            </a:r>
            <a:endParaRPr lang="it-IT" dirty="0" smtClean="0"/>
          </a:p>
          <a:p>
            <a:pPr lvl="1"/>
            <a:endParaRPr lang="it-IT" dirty="0"/>
          </a:p>
          <a:p>
            <a:r>
              <a:rPr lang="it-IT" b="1" i="1" dirty="0"/>
              <a:t>c. Percezioni e </a:t>
            </a:r>
            <a:r>
              <a:rPr lang="it-IT" b="1" i="1" dirty="0" smtClean="0"/>
              <a:t>suggerimenti</a:t>
            </a:r>
          </a:p>
          <a:p>
            <a:r>
              <a:rPr lang="it-IT" dirty="0" smtClean="0"/>
              <a:t>Rispondere </a:t>
            </a:r>
            <a:r>
              <a:rPr lang="it-IT" dirty="0"/>
              <a:t>alle domande qui sotto per ciascuno dei livelli enumerati:</a:t>
            </a:r>
          </a:p>
          <a:p>
            <a:pPr lvl="1"/>
            <a:r>
              <a:rPr lang="it-IT" b="1" dirty="0"/>
              <a:t>Come valutate, in generale, l’esperienza e come la percepite /è percepita dai vostri confratelli in Provincia</a:t>
            </a:r>
            <a:r>
              <a:rPr lang="it-IT" b="1" dirty="0" smtClean="0"/>
              <a:t>?</a:t>
            </a:r>
          </a:p>
          <a:p>
            <a:pPr lvl="1"/>
            <a:endParaRPr lang="it-IT" dirty="0"/>
          </a:p>
          <a:p>
            <a:r>
              <a:rPr lang="it-IT" b="1" dirty="0"/>
              <a:t>Che possibile evoluzione prevedete/ritenete necessaria? Che suggerimenti vi sentite di dare al CG?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89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4551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Documento" r:id="rId4" imgW="6293751" imgH="6891097" progId="Word.Document.12">
                  <p:embed/>
                </p:oleObj>
              </mc:Choice>
              <mc:Fallback>
                <p:oleObj name="Documento" r:id="rId4" imgW="6293751" imgH="68910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59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risposte al questionario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3200" dirty="0" smtClean="0"/>
          </a:p>
          <a:p>
            <a:r>
              <a:rPr lang="it-IT" sz="3200" dirty="0" smtClean="0"/>
              <a:t>Le risposte saranno proposte qui in forma sommaria</a:t>
            </a:r>
          </a:p>
          <a:p>
            <a:pPr lvl="1"/>
            <a:r>
              <a:rPr lang="it-IT" sz="2800" dirty="0"/>
              <a:t>S</a:t>
            </a:r>
            <a:r>
              <a:rPr lang="it-IT" sz="2800" dirty="0" smtClean="0"/>
              <a:t>eguendo lo schema del questionario</a:t>
            </a:r>
          </a:p>
          <a:p>
            <a:pPr lvl="1"/>
            <a:r>
              <a:rPr lang="it-IT" sz="2800" dirty="0" smtClean="0"/>
              <a:t>Continente per continente</a:t>
            </a:r>
          </a:p>
          <a:p>
            <a:r>
              <a:rPr lang="it-IT" sz="3400" dirty="0" smtClean="0"/>
              <a:t>Alla fine seguiranno dei commenti ed un tentativo di sintesi, che includa le questioni da chiarire</a:t>
            </a:r>
            <a:endParaRPr lang="it-IT" sz="3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4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Coordinazione </a:t>
            </a:r>
            <a:r>
              <a:rPr lang="it-IT" dirty="0" err="1" smtClean="0"/>
              <a:t>Amerasia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Si era da tempo deciso di eleggere sia Provinciale Coordinatore sia i provinciali incaricato di settore e lo si è fatto senza problemi</a:t>
            </a:r>
          </a:p>
          <a:p>
            <a:r>
              <a:rPr lang="it-IT" dirty="0" smtClean="0"/>
              <a:t>Tutti gli incontri previsti sono stati realizzati</a:t>
            </a:r>
          </a:p>
          <a:p>
            <a:r>
              <a:rPr lang="it-IT" dirty="0" smtClean="0"/>
              <a:t>Le persone a livello apicale nel continente percepiscono questa esperienza molto utile perché li aiuta ad avere una visione panoramica del continente e circoscrizioni</a:t>
            </a:r>
          </a:p>
          <a:p>
            <a:r>
              <a:rPr lang="it-IT" dirty="0" smtClean="0"/>
              <a:t>I confratelli  sembrano rendersi conto che sono cose utili ma lamentano che ci sono troppe riunioni e poco di concreto.</a:t>
            </a:r>
          </a:p>
          <a:p>
            <a:r>
              <a:rPr lang="it-IT" dirty="0" smtClean="0"/>
              <a:t>Come evoluzione della coordinazione, se ne desidera una miglior definizione giuridica  e un effettivo potere deliberativo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Come suggerimento si chiede al CG di definire chiaramente  la continentalità, il ruolo del provinciale coordinatore e il suo  modo di procedere.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Si aggiunge che si ha desiderio che il CG faccia uno studio di fattibilità sul possibile accorpamento di circoscrizioni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157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Coordinazione 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assemblea dei Provinciali è un fatto dal 1997, ed ha creato tradizione </a:t>
            </a:r>
            <a:r>
              <a:rPr lang="it-IT" dirty="0"/>
              <a:t>che include anche i </a:t>
            </a:r>
            <a:r>
              <a:rPr lang="it-IT" dirty="0" smtClean="0"/>
              <a:t>settori. I provinciali si incontrano almeno due volte all’anno</a:t>
            </a:r>
          </a:p>
          <a:p>
            <a:r>
              <a:rPr lang="it-IT" dirty="0" smtClean="0"/>
              <a:t>Ha funzionato regolarmente, anche se con un po’ di discontinuità a livello di coordinazione di settore.</a:t>
            </a:r>
          </a:p>
          <a:p>
            <a:r>
              <a:rPr lang="it-IT" dirty="0" smtClean="0"/>
              <a:t>L’esperienza è percepita dai provinciali come positiva, ed aiuta i nuovi provinciali ad inserirsi nel compito.</a:t>
            </a:r>
          </a:p>
          <a:p>
            <a:r>
              <a:rPr lang="it-IT" dirty="0" smtClean="0"/>
              <a:t>I confratelli non sono consapevoli della specificità della  cosa e la considerano una funzione normale del provinciale.</a:t>
            </a:r>
          </a:p>
          <a:p>
            <a:r>
              <a:rPr lang="it-IT" dirty="0" smtClean="0"/>
              <a:t>Occorrerebbe codificare la prassi consolidata in una sorta di Direttorio Continentale e trovare il modo per rendere i confratelli alla base più consapevoli del cammino.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Suggerimento al CG di arrivare ad uno statuto o direttorio della(e) prassi della(e) continentalità.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412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Coordinazione Africa </a:t>
            </a:r>
            <a:r>
              <a:rPr lang="it-IT" dirty="0" err="1" smtClean="0"/>
              <a:t>Francof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incontri periodici dei provinciali programmati erano di almeno uno all’anno.</a:t>
            </a:r>
          </a:p>
          <a:p>
            <a:r>
              <a:rPr lang="it-IT" dirty="0" smtClean="0"/>
              <a:t>Se ne sono di fatto effettuati due all’anno partecipati da tutti.</a:t>
            </a:r>
          </a:p>
          <a:p>
            <a:r>
              <a:rPr lang="it-IT" dirty="0" smtClean="0"/>
              <a:t>La valutazione fattane è positiva anche se non se ne esplicitano le ragioni</a:t>
            </a:r>
          </a:p>
          <a:p>
            <a:r>
              <a:rPr lang="it-IT" dirty="0" smtClean="0"/>
              <a:t>I confratelli apprezzano gli incontri come aspetto del cammino interprovinciale.</a:t>
            </a:r>
          </a:p>
          <a:p>
            <a:r>
              <a:rPr lang="it-IT" dirty="0" smtClean="0"/>
              <a:t>L’evoluzione che si prevede è un aumento di frequenza degli incontri, nell’orizzonte di una possibile aggregazione.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Si suggerisce che sia sempre assicurata la presenza del CG del continente e che questi possa anche partecipare ai CP della provincia ospitante.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98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Preambolo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 dirty="0"/>
              <a:t>Da </a:t>
            </a:r>
            <a:r>
              <a:rPr lang="it-IT" sz="2800" dirty="0" smtClean="0"/>
              <a:t>qualche tempo ci sono nell’istituto </a:t>
            </a:r>
            <a:r>
              <a:rPr lang="it-IT" sz="2800" dirty="0"/>
              <a:t>si sono instaurate forme di esercizio del servizio dell’autorità più rispettose del principio della sussidiarietà</a:t>
            </a:r>
            <a:r>
              <a:rPr lang="it-IT" sz="2800" dirty="0" smtClean="0"/>
              <a:t>.</a:t>
            </a:r>
          </a:p>
          <a:p>
            <a:r>
              <a:rPr lang="it-IT" sz="2800" dirty="0" smtClean="0"/>
              <a:t>Il XVII Capitolo ha riconosciuto il cammino fatto e le esperienze in atto</a:t>
            </a:r>
          </a:p>
          <a:p>
            <a:pPr lvl="1"/>
            <a:r>
              <a:rPr lang="it-IT" sz="2600" dirty="0" smtClean="0"/>
              <a:t>Non ha deciso nulla di nuovo in proposito rispetto al Capitolo precedente</a:t>
            </a:r>
          </a:p>
          <a:p>
            <a:pPr lvl="1"/>
            <a:r>
              <a:rPr lang="it-IT" sz="2600" dirty="0" smtClean="0"/>
              <a:t>Ha chiesto di continuare sulla strada tracciata precedentemente</a:t>
            </a:r>
          </a:p>
          <a:p>
            <a:pPr lvl="1"/>
            <a:r>
              <a:rPr lang="it-IT" sz="2600" dirty="0" smtClean="0"/>
              <a:t>Ha chiesto di valutare il cammino fatto e le esperienze in atto </a:t>
            </a:r>
            <a:endParaRPr lang="it-IT" sz="2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3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Coordinazione Africa </a:t>
            </a:r>
            <a:r>
              <a:rPr lang="it-IT" dirty="0" err="1" smtClean="0"/>
              <a:t>Anglof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L’Africa Anglofona entra più nel dettaglio degli obiettivi posti nel corso degli incontri dei provinciali, catturati dalla formulazione del piano (sub) continentale</a:t>
            </a:r>
          </a:p>
          <a:p>
            <a:r>
              <a:rPr lang="it-IT" dirty="0" smtClean="0"/>
              <a:t>E’ abbastanza evidente anche se non dichiarato che l’enfasi sugli obiettivi presuma una grande </a:t>
            </a:r>
            <a:r>
              <a:rPr lang="it-IT" dirty="0" err="1" smtClean="0"/>
              <a:t>compliance</a:t>
            </a:r>
            <a:r>
              <a:rPr lang="it-IT" dirty="0" smtClean="0"/>
              <a:t>  circa la coordinazione stessa</a:t>
            </a:r>
          </a:p>
          <a:p>
            <a:r>
              <a:rPr lang="it-IT" dirty="0" smtClean="0"/>
              <a:t>La percezione di utilità che ne hanno i Provinciali è alta. Hanno anche creato un nome per la loro Coordinazione = APDESAM e la vedono come una palestra di formazione dei nuovi provinciali e sussidio alla continuità.</a:t>
            </a:r>
          </a:p>
          <a:p>
            <a:r>
              <a:rPr lang="it-IT" dirty="0" smtClean="0"/>
              <a:t>Non sembra invece che i confratelli ne percepiscano molto scopo e utilità.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Non hanno suggerimenti di sorta da dare al CG. Sembra invece che stiano vivendo una esperienza di sussidiarietà praticata  e soddisfatta degli spazi che già le sono offerti.</a:t>
            </a:r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69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Coordinazione dei Settori (segretariati)	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Pratica sostenuta di incontri regolari di settore, normalmente una volta l’anno</a:t>
            </a:r>
          </a:p>
          <a:p>
            <a:pPr lvl="1"/>
            <a:r>
              <a:rPr lang="it-IT" dirty="0" smtClean="0"/>
              <a:t>PV e </a:t>
            </a:r>
            <a:r>
              <a:rPr lang="it-IT" dirty="0" err="1" smtClean="0"/>
              <a:t>FdB</a:t>
            </a:r>
            <a:endParaRPr lang="it-IT" dirty="0" smtClean="0"/>
          </a:p>
          <a:p>
            <a:pPr lvl="1"/>
            <a:r>
              <a:rPr lang="it-IT" dirty="0" smtClean="0"/>
              <a:t>FP, GERT e incontri comboniani &lt;40 anni</a:t>
            </a:r>
          </a:p>
          <a:p>
            <a:pPr lvl="1"/>
            <a:r>
              <a:rPr lang="it-IT" dirty="0" smtClean="0"/>
              <a:t>AM, EV e Comunicazione sociale</a:t>
            </a:r>
          </a:p>
          <a:p>
            <a:pPr lvl="1"/>
            <a:r>
              <a:rPr lang="it-IT" dirty="0" smtClean="0"/>
              <a:t>GPIC e immigranti</a:t>
            </a:r>
          </a:p>
          <a:p>
            <a:pPr lvl="1"/>
            <a:r>
              <a:rPr lang="it-IT" dirty="0" smtClean="0"/>
              <a:t>Economia</a:t>
            </a:r>
          </a:p>
          <a:p>
            <a:pPr lvl="1"/>
            <a:r>
              <a:rPr lang="it-IT" dirty="0" smtClean="0"/>
              <a:t>LMC</a:t>
            </a:r>
          </a:p>
          <a:p>
            <a:r>
              <a:rPr lang="it-IT" dirty="0" smtClean="0"/>
              <a:t>Una percezione ambivalente tra chi li vive: troppe riunioni ma anche utili e necessarie</a:t>
            </a:r>
          </a:p>
          <a:p>
            <a:r>
              <a:rPr lang="it-IT" dirty="0" smtClean="0"/>
              <a:t>I confratelli hanno percezioni descrivibili con ????</a:t>
            </a:r>
          </a:p>
          <a:p>
            <a:r>
              <a:rPr lang="it-IT" dirty="0" smtClean="0"/>
              <a:t>L’evoluzione possibile è arrivare a dei veri e propri segretariati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Si suggerisce al CG di ripensare ai segretariati Generali che sembrano sempre più asimmetrici rispetto alle urgenze della vita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Bisogna chiarificare i settori dei Laicato comboniano.</a:t>
            </a:r>
          </a:p>
          <a:p>
            <a:pPr lvl="1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54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Coordinazione dei Settori (segretariati)	</a:t>
            </a:r>
            <a:r>
              <a:rPr lang="it-IT" dirty="0" err="1" smtClean="0"/>
              <a:t>Amerasia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Si era pianificato che  tutti i settori sviluppassero un piano continentale di settore</a:t>
            </a:r>
          </a:p>
          <a:p>
            <a:r>
              <a:rPr lang="it-IT" dirty="0" smtClean="0"/>
              <a:t>Però questo obiettivo è stato raggiunto solo per AM, </a:t>
            </a:r>
            <a:r>
              <a:rPr lang="it-IT" dirty="0" err="1" smtClean="0"/>
              <a:t>Afros</a:t>
            </a:r>
            <a:r>
              <a:rPr lang="it-IT" dirty="0" smtClean="0"/>
              <a:t> e in parte per la Formazione di Base</a:t>
            </a:r>
          </a:p>
          <a:p>
            <a:r>
              <a:rPr lang="it-IT" dirty="0" smtClean="0"/>
              <a:t>Si ritiene  particolarmente positiva l’esperienza delle assemblee continentali di settore e di formazione permanente.</a:t>
            </a:r>
          </a:p>
          <a:p>
            <a:r>
              <a:rPr lang="it-IT" dirty="0" smtClean="0"/>
              <a:t>I confratelli  ritengono utile l’articolazione continentale di settore ma allo stesso tempo si rendono conto che a volte non si realizza quanto pianificato.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possibile evoluzione ha come premessa una migliore definizione del ruolo del provinciale deputato a seguire il settore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Il CG  dovrebbe appunto definire questo ruolo, anche in rapporto ai segretari di circoscrizione e i Segretari Generali di settore</a:t>
            </a:r>
          </a:p>
          <a:p>
            <a:endParaRPr lang="it-IT" u="sng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245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Coordinazione dei Settori (segretariati)	Africa Francofona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Si è già stabilito non solo un provinciale delegato al settore ma anche un vero proprio segretario coordinatore</a:t>
            </a:r>
          </a:p>
          <a:p>
            <a:r>
              <a:rPr lang="it-IT" dirty="0" smtClean="0"/>
              <a:t>Gli incontri stabiliti sono starti rispettati  e nell’ultimo anno si è aggiunto il segretariato della FP.</a:t>
            </a:r>
          </a:p>
          <a:p>
            <a:r>
              <a:rPr lang="it-IT" dirty="0" smtClean="0"/>
              <a:t>L’esperienza è stata percepita come positiva da chi la vissuta</a:t>
            </a:r>
          </a:p>
          <a:p>
            <a:r>
              <a:rPr lang="it-IT" dirty="0" smtClean="0"/>
              <a:t>Anche i confratelli la vedono bene ma non manca chi critica le eccessive spese di viaggio.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Si auspica l’evoluzione continentale dei segretariati.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Si auspica anche che un membro del CG e dei Segretari Generali partecipino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281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Coordinazione dei Settori (segretariati)	Africa Anglofona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Sembra esserci una molto articolata e costante  attività del coordinamento di settore (descritta abbastanza specificamente per settore) ed una </a:t>
            </a:r>
            <a:r>
              <a:rPr lang="it-IT" sz="2800" dirty="0" err="1" smtClean="0"/>
              <a:t>compliance</a:t>
            </a:r>
            <a:r>
              <a:rPr lang="it-IT" sz="2800" dirty="0" smtClean="0"/>
              <a:t> elevata con le attività programmate</a:t>
            </a:r>
          </a:p>
          <a:p>
            <a:r>
              <a:rPr lang="it-IT" sz="2800" dirty="0" smtClean="0"/>
              <a:t>C’è anche una simmetria di percezione di utilità tra i provinciali, chi è coinvolto nella coordinazione ed i  confratelli alla base.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Si suggerisce in particolare di rendere più disponibile l’aiuto dell’EG  per questioni legate al FCT, questioni di assetto legale e finanziario.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286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Assemblee continentali (Europa)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pratica assembleare non è di adesso ed è stata perseguita per settore.</a:t>
            </a:r>
          </a:p>
          <a:p>
            <a:r>
              <a:rPr lang="it-IT" dirty="0" smtClean="0"/>
              <a:t>In preparazione del Capitolo 2009 si è svolta una assemblea </a:t>
            </a:r>
            <a:r>
              <a:rPr lang="it-IT" dirty="0" err="1" smtClean="0"/>
              <a:t>precapitolare</a:t>
            </a:r>
            <a:r>
              <a:rPr lang="it-IT" dirty="0" smtClean="0"/>
              <a:t> di due settimane.</a:t>
            </a:r>
          </a:p>
          <a:p>
            <a:r>
              <a:rPr lang="it-IT" dirty="0" smtClean="0"/>
              <a:t>Le assemblee sono l’aspetto più regolarmente funzionante, percepito e vissuto come utile, che hanno fatto e continuano a far crescere la consapevolezza della grande similarità di problematiche contestuali.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Vedono necessario rendere costante la pratica di ricorrere ad un facilitatore per tutte le grandi assemblee e ricorrere al metodo di discernimento della RM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Rimarcano anche una certa confusione semantica (assemblea, incontro, corso, consiglio…)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799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Assemblee continentali (</a:t>
            </a:r>
            <a:r>
              <a:rPr lang="it-IT" dirty="0" err="1" smtClean="0"/>
              <a:t>Amerasia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sz="2800" dirty="0" smtClean="0"/>
              <a:t>Anche qui tutte le assemblee già programmate si sono svolte</a:t>
            </a:r>
          </a:p>
          <a:p>
            <a:r>
              <a:rPr lang="it-IT" sz="2800" dirty="0" smtClean="0"/>
              <a:t>Sono ritenute importanti, utili, significative per costruire e cementare la consapevolezza di continentalità.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Possono evolvere ancora di più verso un luogo di decisione ma questo è impedito dal fatto che le assemblee non abbiano valore giuridico.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Si </a:t>
            </a:r>
            <a:r>
              <a:rPr lang="it-IT" sz="2800" dirty="0" err="1" smtClean="0">
                <a:solidFill>
                  <a:srgbClr val="FF0000"/>
                </a:solidFill>
              </a:rPr>
              <a:t>ri</a:t>
            </a:r>
            <a:r>
              <a:rPr lang="it-IT" sz="2800" dirty="0" smtClean="0">
                <a:solidFill>
                  <a:srgbClr val="FF0000"/>
                </a:solidFill>
              </a:rPr>
              <a:t>-auspica che ci sia una decentralizzazione del livello decisionale al continente</a:t>
            </a:r>
            <a:r>
              <a:rPr lang="it-IT" sz="2800" dirty="0" smtClean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259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Assemblee continentali (Africa F.)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Sono state regolarmente programmate e si sono tenute</a:t>
            </a:r>
          </a:p>
          <a:p>
            <a:r>
              <a:rPr lang="it-IT" sz="2800" dirty="0" smtClean="0"/>
              <a:t>Giudicate positive per la costruzione di un progetto comune.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Vanno continuate perché pongono le basi della possibile aggregazione di Circoscrizioni.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È vista positivamente la partecipazione dei membri del CG e DG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5000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Assemblee continentali (Africa A.)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È la sezione a cui è dedicata meno descrizione</a:t>
            </a:r>
          </a:p>
          <a:p>
            <a:pPr lvl="1"/>
            <a:r>
              <a:rPr lang="it-IT" sz="2600" dirty="0" smtClean="0"/>
              <a:t>probabilmente perché è quella che è entrata di più nella pratica e di cui si percepisce bene l’utilità.</a:t>
            </a:r>
          </a:p>
          <a:p>
            <a:r>
              <a:rPr lang="it-IT" sz="2800" dirty="0" smtClean="0"/>
              <a:t>Non ci sono visioni di possibile evoluzione né suggerimenti per il CG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409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 comuni (Europa)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lista:</a:t>
            </a:r>
          </a:p>
          <a:p>
            <a:pPr lvl="1"/>
            <a:r>
              <a:rPr lang="it-IT" sz="2600" dirty="0" smtClean="0"/>
              <a:t>Noviziato e Scolasticato, GERT, Simposi di Limone, Patrimonio Stabile, Rivista digitale SouthWorld.net, incontri vocazionali Limone e &lt;40anni</a:t>
            </a:r>
          </a:p>
          <a:p>
            <a:r>
              <a:rPr lang="it-IT" sz="2800" dirty="0" smtClean="0"/>
              <a:t>Tutto va avanti bene e percepito ottimamente, visto addirittura come il futuro</a:t>
            </a:r>
          </a:p>
          <a:p>
            <a:r>
              <a:rPr lang="it-IT" sz="2800" dirty="0" smtClean="0"/>
              <a:t>In evoluzione: ci sono tre progetti in fase embrionale e si auspica di andare più in là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09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po’ di background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800" dirty="0" smtClean="0"/>
              <a:t>Da dove viene la questione? Dal </a:t>
            </a:r>
            <a:r>
              <a:rPr lang="it-IT" sz="2600" dirty="0" smtClean="0"/>
              <a:t>XV Capitolo (1997) – 168.4</a:t>
            </a:r>
          </a:p>
          <a:p>
            <a:pPr lvl="1"/>
            <a:r>
              <a:rPr lang="it-IT" sz="2600" dirty="0" smtClean="0"/>
              <a:t>Il CG tenga presente </a:t>
            </a:r>
          </a:p>
          <a:p>
            <a:pPr lvl="2"/>
            <a:r>
              <a:rPr lang="it-IT" sz="2200" dirty="0" smtClean="0"/>
              <a:t>forme di coordinazione continentale</a:t>
            </a:r>
          </a:p>
          <a:p>
            <a:pPr lvl="1"/>
            <a:r>
              <a:rPr lang="it-IT" sz="2600" dirty="0" smtClean="0"/>
              <a:t>…. e promuova</a:t>
            </a:r>
          </a:p>
          <a:p>
            <a:pPr lvl="2"/>
            <a:r>
              <a:rPr lang="it-IT" sz="2400" dirty="0"/>
              <a:t>n</a:t>
            </a:r>
            <a:r>
              <a:rPr lang="it-IT" sz="2400" dirty="0" smtClean="0"/>
              <a:t>uove iniziative come:</a:t>
            </a:r>
          </a:p>
          <a:p>
            <a:pPr lvl="3"/>
            <a:r>
              <a:rPr lang="it-IT" sz="2200" dirty="0" smtClean="0"/>
              <a:t>Scelta di un provinciale coordinatore</a:t>
            </a:r>
          </a:p>
          <a:p>
            <a:pPr lvl="3"/>
            <a:r>
              <a:rPr lang="it-IT" sz="2200" dirty="0" smtClean="0"/>
              <a:t>Discernimento su emergenze continentali e solidarietà nelle stesse</a:t>
            </a:r>
          </a:p>
          <a:p>
            <a:pPr lvl="3"/>
            <a:r>
              <a:rPr lang="it-IT" sz="2200" dirty="0" smtClean="0"/>
              <a:t>Assemblee continentali e settoriali</a:t>
            </a:r>
          </a:p>
          <a:p>
            <a:pPr lvl="3"/>
            <a:r>
              <a:rPr lang="it-IT" sz="2200" dirty="0" smtClean="0"/>
              <a:t>Forme di collaborazione: scambio di personale e mezzi, progetti comuni</a:t>
            </a:r>
            <a:endParaRPr lang="it-IT" sz="2200" dirty="0"/>
          </a:p>
          <a:p>
            <a:r>
              <a:rPr lang="it-IT" sz="2800" dirty="0" smtClean="0"/>
              <a:t>Infatti il DDG dello stesso anno prevedeva l’esistenza e normava il funzionamento dei consigli continentali di settore (</a:t>
            </a:r>
            <a:r>
              <a:rPr lang="it-IT" sz="2800" dirty="0" err="1" smtClean="0"/>
              <a:t>nn</a:t>
            </a:r>
            <a:r>
              <a:rPr lang="it-IT" sz="2800" dirty="0" smtClean="0"/>
              <a:t> 51-53)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3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 comuni (</a:t>
            </a:r>
            <a:r>
              <a:rPr lang="it-IT" dirty="0" err="1" smtClean="0"/>
              <a:t>Amerasia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Non si menzionano le strutture di formazione (Noviziato e </a:t>
            </a:r>
            <a:r>
              <a:rPr lang="it-IT" sz="2800" dirty="0" err="1" smtClean="0"/>
              <a:t>Scolasticati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Si menzionano due intenzioni:</a:t>
            </a:r>
          </a:p>
          <a:p>
            <a:pPr lvl="1"/>
            <a:r>
              <a:rPr lang="it-IT" sz="2600" dirty="0" smtClean="0"/>
              <a:t>Presenza ad Haiti non realizzata</a:t>
            </a:r>
          </a:p>
          <a:p>
            <a:pPr lvl="2"/>
            <a:r>
              <a:rPr lang="it-IT" sz="2400" dirty="0" smtClean="0"/>
              <a:t>La Conferenza dei religiosi di Haiti ha messo il freno</a:t>
            </a:r>
          </a:p>
          <a:p>
            <a:pPr lvl="1"/>
            <a:r>
              <a:rPr lang="it-IT" sz="2600" dirty="0" smtClean="0"/>
              <a:t>Rivista comune del continente</a:t>
            </a:r>
          </a:p>
          <a:p>
            <a:pPr lvl="2"/>
            <a:r>
              <a:rPr lang="it-IT" sz="2400" dirty="0" smtClean="0"/>
              <a:t>Al momento in comune tra PE, CO e EC</a:t>
            </a:r>
          </a:p>
          <a:p>
            <a:pPr lvl="3"/>
            <a:r>
              <a:rPr lang="it-IT" sz="2200" dirty="0" smtClean="0">
                <a:solidFill>
                  <a:srgbClr val="FF0000"/>
                </a:solidFill>
              </a:rPr>
              <a:t>Si auspica che la DG appoggi questa iniziativa</a:t>
            </a:r>
            <a:endParaRPr lang="it-IT" sz="2200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972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 comuni (Africa </a:t>
            </a:r>
            <a:r>
              <a:rPr lang="it-IT" dirty="0" err="1" smtClean="0"/>
              <a:t>Franc</a:t>
            </a:r>
            <a:r>
              <a:rPr lang="it-IT" dirty="0" smtClean="0"/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lista:</a:t>
            </a:r>
          </a:p>
          <a:p>
            <a:pPr lvl="1"/>
            <a:r>
              <a:rPr lang="it-IT" sz="2600" dirty="0" err="1" smtClean="0"/>
              <a:t>Afriquespoir</a:t>
            </a:r>
            <a:r>
              <a:rPr lang="it-IT" sz="2600" dirty="0" smtClean="0"/>
              <a:t>, </a:t>
            </a:r>
            <a:r>
              <a:rPr lang="it-IT" sz="2600" dirty="0"/>
              <a:t>Centro di </a:t>
            </a:r>
            <a:r>
              <a:rPr lang="it-IT" sz="2600" dirty="0" smtClean="0"/>
              <a:t>FP, Noviziati Interprovinciali</a:t>
            </a:r>
          </a:p>
          <a:p>
            <a:r>
              <a:rPr lang="it-IT" sz="2800" dirty="0" smtClean="0"/>
              <a:t>S</a:t>
            </a:r>
            <a:r>
              <a:rPr lang="it-IT" sz="2800" dirty="0"/>
              <a:t>’ è un po’ fermato </a:t>
            </a:r>
            <a:r>
              <a:rPr lang="it-IT" sz="2800" dirty="0" smtClean="0"/>
              <a:t>il primo, non è granché evoluto il secondo e per il terzo si sta lavorando sulla carta educativa comune (sintonizzata con quella dei postulati)</a:t>
            </a:r>
          </a:p>
          <a:p>
            <a:pPr lvl="1"/>
            <a:r>
              <a:rPr lang="it-IT" sz="2600" dirty="0" smtClean="0"/>
              <a:t>Si desidera andare avanti con </a:t>
            </a:r>
            <a:r>
              <a:rPr lang="it-IT" sz="2600" dirty="0" err="1" smtClean="0"/>
              <a:t>Afriquespoir</a:t>
            </a:r>
            <a:r>
              <a:rPr lang="it-IT" sz="2600" dirty="0" smtClean="0"/>
              <a:t> </a:t>
            </a:r>
          </a:p>
          <a:p>
            <a:pPr lvl="2"/>
            <a:r>
              <a:rPr lang="it-IT" sz="2400" dirty="0" smtClean="0"/>
              <a:t>Ma uno dei Noviziati è questionato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033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 comuni (Africa </a:t>
            </a:r>
            <a:r>
              <a:rPr lang="it-IT" dirty="0" err="1" smtClean="0"/>
              <a:t>Angl</a:t>
            </a:r>
            <a:r>
              <a:rPr lang="it-IT" dirty="0" smtClean="0"/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lista:</a:t>
            </a:r>
          </a:p>
          <a:p>
            <a:pPr lvl="1"/>
            <a:r>
              <a:rPr lang="it-IT" sz="2600" dirty="0" smtClean="0"/>
              <a:t>New People Media Centre, Social </a:t>
            </a:r>
            <a:r>
              <a:rPr lang="it-IT" sz="2600" dirty="0" err="1" smtClean="0"/>
              <a:t>Ministry</a:t>
            </a:r>
            <a:r>
              <a:rPr lang="it-IT" sz="2600" dirty="0" smtClean="0"/>
              <a:t>, Dar Comboni, Noviziati</a:t>
            </a:r>
          </a:p>
          <a:p>
            <a:pPr lvl="1"/>
            <a:r>
              <a:rPr lang="it-IT" sz="2600" dirty="0" smtClean="0"/>
              <a:t>Gruppi di riflessione su Islam, </a:t>
            </a:r>
            <a:r>
              <a:rPr lang="it-IT" sz="2600" dirty="0" err="1" smtClean="0"/>
              <a:t>Pastoralisti</a:t>
            </a:r>
            <a:r>
              <a:rPr lang="it-IT" sz="2600" dirty="0" smtClean="0"/>
              <a:t> e JPIC</a:t>
            </a:r>
          </a:p>
          <a:p>
            <a:pPr lvl="1"/>
            <a:r>
              <a:rPr lang="it-IT" sz="2600" dirty="0" smtClean="0"/>
              <a:t>Pubblicazione di </a:t>
            </a:r>
            <a:r>
              <a:rPr lang="it-IT" sz="2600" dirty="0" err="1" smtClean="0"/>
              <a:t>Missionary</a:t>
            </a:r>
            <a:r>
              <a:rPr lang="it-IT" sz="2600" dirty="0" smtClean="0"/>
              <a:t> </a:t>
            </a:r>
            <a:r>
              <a:rPr lang="it-IT" sz="2600" dirty="0" err="1" smtClean="0"/>
              <a:t>reflections</a:t>
            </a:r>
            <a:endParaRPr lang="it-IT" sz="2600" dirty="0" smtClean="0"/>
          </a:p>
          <a:p>
            <a:r>
              <a:rPr lang="it-IT" sz="2800" dirty="0" smtClean="0"/>
              <a:t>Tutti stanno in qualche modo evolvendo tranne </a:t>
            </a:r>
            <a:r>
              <a:rPr lang="it-IT" sz="2800" dirty="0" err="1" smtClean="0"/>
              <a:t>Missionary</a:t>
            </a:r>
            <a:r>
              <a:rPr lang="it-IT" sz="2800" dirty="0" smtClean="0"/>
              <a:t> </a:t>
            </a:r>
            <a:r>
              <a:rPr lang="it-IT" sz="2800" dirty="0" err="1" smtClean="0"/>
              <a:t>reflections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882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Scambio di personale (Europa)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Si era deciso di internazionalizzare e di darsi aiuto per i progetti comuni e si è attuato</a:t>
            </a:r>
          </a:p>
          <a:p>
            <a:pPr lvl="1"/>
            <a:r>
              <a:rPr lang="it-IT" sz="2600" dirty="0" smtClean="0"/>
              <a:t>Alla rivista SouthWorld.net, a Limone, Noviziato</a:t>
            </a:r>
          </a:p>
          <a:p>
            <a:pPr lvl="2"/>
            <a:r>
              <a:rPr lang="it-IT" sz="2400" dirty="0" smtClean="0"/>
              <a:t>Altrove???? </a:t>
            </a:r>
            <a:r>
              <a:rPr lang="it-IT" sz="2400" dirty="0" err="1" smtClean="0"/>
              <a:t>Palencia</a:t>
            </a:r>
            <a:r>
              <a:rPr lang="it-IT" sz="2400" dirty="0" smtClean="0"/>
              <a:t>, Brixen e Polonia???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Se ne vorrebbe fare anche di più ma si vorrebbe anche scambio inter-continentale………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3680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Scambio di personale (gli altri)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Si ritiene importante</a:t>
            </a:r>
          </a:p>
          <a:p>
            <a:r>
              <a:rPr lang="it-IT" sz="4000" dirty="0" smtClean="0"/>
              <a:t>E’ auspicabile</a:t>
            </a:r>
          </a:p>
          <a:p>
            <a:r>
              <a:rPr lang="it-IT" sz="4000" dirty="0" smtClean="0"/>
              <a:t>Ma…. non si è programmato</a:t>
            </a:r>
          </a:p>
          <a:p>
            <a:r>
              <a:rPr lang="it-IT" sz="4000" dirty="0" smtClean="0"/>
              <a:t>E non si è realizzato</a:t>
            </a:r>
          </a:p>
          <a:p>
            <a:pPr lvl="1"/>
            <a:r>
              <a:rPr lang="it-IT" sz="3800" dirty="0" smtClean="0"/>
              <a:t>Non c’è personale</a:t>
            </a:r>
            <a:endParaRPr lang="it-IT" sz="3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374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Condivisione di fondi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3200" dirty="0" smtClean="0"/>
              <a:t>L’Europa condivide il FPS che gli altri continenti condividono a livello di Istituto</a:t>
            </a:r>
          </a:p>
          <a:p>
            <a:r>
              <a:rPr lang="it-IT" sz="3200" dirty="0" smtClean="0"/>
              <a:t>Per il resto dei continenti la condivisione si limita alla condivisione dei costi delle assemblee e progetti comuni 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0547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Gestione di emergenze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dirty="0" smtClean="0"/>
          </a:p>
          <a:p>
            <a:r>
              <a:rPr lang="it-IT" sz="3200" dirty="0" smtClean="0"/>
              <a:t>Non se ne è fatto nulla</a:t>
            </a:r>
          </a:p>
          <a:p>
            <a:r>
              <a:rPr lang="it-IT" sz="3200" dirty="0" smtClean="0"/>
              <a:t>L’Africa Anglofona ammette di aver mancato l’occasione della carestia nel Corno d’Africa</a:t>
            </a:r>
          </a:p>
          <a:p>
            <a:r>
              <a:rPr lang="it-IT" sz="3200" dirty="0" smtClean="0"/>
              <a:t>L’Europa si propone la costituzione di un Fondo europeo delle Emergenze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194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Piani sessennali e opere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dirty="0" smtClean="0"/>
          </a:p>
          <a:p>
            <a:r>
              <a:rPr lang="it-IT" sz="3200" dirty="0" smtClean="0"/>
              <a:t>Sembra che a livello di piano delle iniziative continentali tutti i continenti ne abbiano approntato uno e lo ritengano utile.</a:t>
            </a:r>
          </a:p>
          <a:p>
            <a:r>
              <a:rPr lang="it-IT" sz="3200" dirty="0" smtClean="0"/>
              <a:t>A livello di opere invece nulla è segnalato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2166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pratica di una </a:t>
            </a:r>
            <a:r>
              <a:rPr lang="it-IT" sz="2800" dirty="0" smtClean="0">
                <a:solidFill>
                  <a:srgbClr val="FF0000"/>
                </a:solidFill>
              </a:rPr>
              <a:t>coordinazione tra provinciali </a:t>
            </a:r>
            <a:r>
              <a:rPr lang="it-IT" sz="2800" dirty="0" smtClean="0"/>
              <a:t>ed una regolarità di incontro, condivisione e comune discernimento sono un fatto acquisito.</a:t>
            </a:r>
          </a:p>
          <a:p>
            <a:pPr lvl="1"/>
            <a:r>
              <a:rPr lang="it-IT" sz="2600" dirty="0" smtClean="0"/>
              <a:t>Così si dica anche per la </a:t>
            </a:r>
            <a:r>
              <a:rPr lang="it-IT" sz="2600" dirty="0" smtClean="0">
                <a:solidFill>
                  <a:srgbClr val="FF0000"/>
                </a:solidFill>
              </a:rPr>
              <a:t>formulazione di piani </a:t>
            </a:r>
            <a:r>
              <a:rPr lang="it-IT" sz="2600" dirty="0" smtClean="0"/>
              <a:t>per guidare la pratica della continentalità</a:t>
            </a:r>
          </a:p>
          <a:p>
            <a:pPr lvl="2"/>
            <a:r>
              <a:rPr lang="it-IT" sz="2400" dirty="0" smtClean="0"/>
              <a:t>A prescindere dalla effettiva implementazione</a:t>
            </a:r>
          </a:p>
          <a:p>
            <a:r>
              <a:rPr lang="it-IT" sz="2800" dirty="0" smtClean="0"/>
              <a:t>Lo stesso si dica delle </a:t>
            </a:r>
            <a:r>
              <a:rPr lang="it-IT" sz="2800" dirty="0" smtClean="0">
                <a:solidFill>
                  <a:srgbClr val="FF0000"/>
                </a:solidFill>
              </a:rPr>
              <a:t>assemblee di settore </a:t>
            </a:r>
            <a:r>
              <a:rPr lang="it-IT" sz="2800" dirty="0" smtClean="0"/>
              <a:t>che appaiono come uno degli aspetti della continentalità più apprezzati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6259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Anche la </a:t>
            </a:r>
            <a:r>
              <a:rPr lang="it-IT" sz="2800" dirty="0" smtClean="0">
                <a:solidFill>
                  <a:srgbClr val="FF0000"/>
                </a:solidFill>
              </a:rPr>
              <a:t>coordinazione di settore </a:t>
            </a:r>
            <a:r>
              <a:rPr lang="it-IT" sz="2800" dirty="0" smtClean="0"/>
              <a:t>si sta strutturando abbastanza bene e mostrando la sua utilità</a:t>
            </a:r>
          </a:p>
          <a:p>
            <a:pPr lvl="1"/>
            <a:r>
              <a:rPr lang="it-IT" sz="2600" dirty="0" smtClean="0"/>
              <a:t>Con una certa asimmetria di velocità tra i continenti ma comunque anche questo come un dato acquisito</a:t>
            </a:r>
          </a:p>
          <a:p>
            <a:pPr lvl="2"/>
            <a:r>
              <a:rPr lang="it-IT" sz="2400" dirty="0" smtClean="0"/>
              <a:t>Peraltro la provata efficacia  e durabilità di questa esperienza di coordinamento di settore  sarebbe la condizione più  adatta a favorire un «alleggerimento» del centro</a:t>
            </a:r>
          </a:p>
          <a:p>
            <a:r>
              <a:rPr lang="it-IT" sz="2800" dirty="0" smtClean="0"/>
              <a:t>Per quanto riguarda i </a:t>
            </a:r>
            <a:r>
              <a:rPr lang="it-IT" sz="2800" dirty="0" smtClean="0">
                <a:solidFill>
                  <a:srgbClr val="FF0000"/>
                </a:solidFill>
              </a:rPr>
              <a:t>progetti e le iniziative comun</a:t>
            </a:r>
            <a:r>
              <a:rPr lang="it-IT" sz="2800" dirty="0" smtClean="0"/>
              <a:t>i bisogna rilevare che</a:t>
            </a:r>
          </a:p>
          <a:p>
            <a:pPr lvl="1"/>
            <a:r>
              <a:rPr lang="it-IT" sz="2600" dirty="0" smtClean="0"/>
              <a:t>salvo l’esperienza positiva dell’Europa e Afirica Anglofona</a:t>
            </a:r>
          </a:p>
          <a:p>
            <a:pPr lvl="1"/>
            <a:r>
              <a:rPr lang="it-IT" sz="2600" dirty="0" smtClean="0"/>
              <a:t>negli altri due continenti prevale una certa ambiguità di percezione e di pratica</a:t>
            </a:r>
            <a:endParaRPr lang="it-IT" sz="2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74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Il XVI Capitolo andava più in là, dando forma più strutturata alla questione parlando di:</a:t>
            </a:r>
          </a:p>
          <a:p>
            <a:pPr lvl="1"/>
            <a:r>
              <a:rPr lang="it-IT" sz="2600" dirty="0" smtClean="0"/>
              <a:t>Coordinamento Continentale (AC03 137-138)</a:t>
            </a:r>
          </a:p>
          <a:p>
            <a:pPr lvl="2"/>
            <a:r>
              <a:rPr lang="it-IT" sz="2400" dirty="0" smtClean="0"/>
              <a:t>Un provinciale scelto per</a:t>
            </a:r>
          </a:p>
          <a:p>
            <a:pPr lvl="3"/>
            <a:r>
              <a:rPr lang="it-IT" sz="2200" dirty="0" smtClean="0"/>
              <a:t>convocare l’Assemblea annuale,</a:t>
            </a:r>
          </a:p>
          <a:p>
            <a:pPr lvl="3"/>
            <a:r>
              <a:rPr lang="it-IT" sz="2200" dirty="0" smtClean="0"/>
              <a:t>promuovere forme di comunicazione condivisione (progetti comuni e scambi di personale)</a:t>
            </a:r>
          </a:p>
          <a:p>
            <a:pPr lvl="3"/>
            <a:r>
              <a:rPr lang="it-IT" sz="2200" dirty="0"/>
              <a:t>a</a:t>
            </a:r>
            <a:r>
              <a:rPr lang="it-IT" sz="2200" dirty="0" smtClean="0"/>
              <a:t>ssicurare il regolare svolgimento di attività di settore (i.e. inerenti alle aree dei segretariati)</a:t>
            </a:r>
          </a:p>
          <a:p>
            <a:pPr lvl="3"/>
            <a:r>
              <a:rPr lang="it-IT" sz="2200" dirty="0" smtClean="0"/>
              <a:t>discernere e programmare cosa fare insieme nel caso di emergenze</a:t>
            </a:r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66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Lo </a:t>
            </a:r>
            <a:r>
              <a:rPr lang="it-IT" sz="2800" dirty="0" smtClean="0">
                <a:solidFill>
                  <a:srgbClr val="FF0000"/>
                </a:solidFill>
              </a:rPr>
              <a:t>scambio di personale</a:t>
            </a:r>
            <a:r>
              <a:rPr lang="it-IT" sz="2800" dirty="0" smtClean="0"/>
              <a:t>, </a:t>
            </a:r>
            <a:r>
              <a:rPr lang="it-IT" sz="2800" dirty="0" smtClean="0">
                <a:solidFill>
                  <a:srgbClr val="FF0000"/>
                </a:solidFill>
              </a:rPr>
              <a:t>la condivisione dei fondi</a:t>
            </a:r>
            <a:r>
              <a:rPr lang="it-IT" sz="2800" dirty="0" smtClean="0"/>
              <a:t> e le </a:t>
            </a:r>
            <a:r>
              <a:rPr lang="it-IT" sz="2800" dirty="0" smtClean="0">
                <a:solidFill>
                  <a:srgbClr val="FF0000"/>
                </a:solidFill>
              </a:rPr>
              <a:t>opere in comune </a:t>
            </a:r>
            <a:r>
              <a:rPr lang="it-IT" sz="2800" dirty="0" smtClean="0"/>
              <a:t>……..</a:t>
            </a:r>
          </a:p>
          <a:p>
            <a:pPr lvl="1"/>
            <a:r>
              <a:rPr lang="it-IT" sz="2600" dirty="0" smtClean="0"/>
              <a:t>In generale e salvo, anche qui, una certa positività di esperienza in Europa</a:t>
            </a:r>
          </a:p>
          <a:p>
            <a:pPr lvl="1"/>
            <a:r>
              <a:rPr lang="it-IT" sz="2600" dirty="0" smtClean="0"/>
              <a:t>Bisogna dire che si è marcato alquanto il passo</a:t>
            </a:r>
          </a:p>
          <a:p>
            <a:r>
              <a:rPr lang="it-IT" sz="2800" dirty="0" smtClean="0"/>
              <a:t>In modo ancor più eclatante bisogna segnalare le occasioni perdute dell’affronto insieme delle </a:t>
            </a:r>
            <a:r>
              <a:rPr lang="it-IT" sz="2800" dirty="0" smtClean="0">
                <a:solidFill>
                  <a:srgbClr val="FF0000"/>
                </a:solidFill>
              </a:rPr>
              <a:t>emergenze</a:t>
            </a:r>
          </a:p>
          <a:p>
            <a:pPr lvl="1"/>
            <a:r>
              <a:rPr lang="it-IT" sz="2600" dirty="0" smtClean="0"/>
              <a:t>I.e. Haiti, Corno d’Africa</a:t>
            </a:r>
          </a:p>
          <a:p>
            <a:pPr lvl="2"/>
            <a:r>
              <a:rPr lang="it-IT" sz="2400" dirty="0" smtClean="0"/>
              <a:t>Che pure era uno degli obiettivi qualificanti dichiarati dell’approccio continentale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115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Mi verrebbe da dire….</a:t>
            </a:r>
          </a:p>
          <a:p>
            <a:endParaRPr lang="it-IT" sz="2800" dirty="0"/>
          </a:p>
          <a:p>
            <a:r>
              <a:rPr lang="it-IT" sz="2800" dirty="0" smtClean="0"/>
              <a:t>Fin tanto che si rimane sul «soft»</a:t>
            </a:r>
          </a:p>
          <a:p>
            <a:pPr lvl="1"/>
            <a:r>
              <a:rPr lang="it-IT" sz="2600" dirty="0" smtClean="0"/>
              <a:t>Dialogo, incontri, piani , documenti……………</a:t>
            </a:r>
          </a:p>
          <a:p>
            <a:pPr lvl="2"/>
            <a:r>
              <a:rPr lang="it-IT" sz="2400" dirty="0" smtClean="0"/>
              <a:t>Le cose vanno abbastanza bene, anzi…..</a:t>
            </a:r>
          </a:p>
          <a:p>
            <a:pPr lvl="2"/>
            <a:endParaRPr lang="it-IT" sz="2400" dirty="0"/>
          </a:p>
          <a:p>
            <a:r>
              <a:rPr lang="it-IT" sz="2800" dirty="0" smtClean="0"/>
              <a:t>Man mano che ci si muove verso l’»hard»</a:t>
            </a:r>
          </a:p>
          <a:p>
            <a:pPr lvl="1"/>
            <a:r>
              <a:rPr lang="it-IT" sz="2600" dirty="0" smtClean="0"/>
              <a:t>Scambio di personale, soldi, iniziative, opere …….</a:t>
            </a:r>
          </a:p>
          <a:p>
            <a:pPr lvl="2"/>
            <a:r>
              <a:rPr lang="it-IT" sz="2400" dirty="0" smtClean="0"/>
              <a:t>Il passo diventa meno spedito, quando non si marca addirittura il passo</a:t>
            </a:r>
          </a:p>
          <a:p>
            <a:pPr lvl="2"/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4275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Sinossi delle richieste al centro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Coordinazione</a:t>
            </a:r>
          </a:p>
          <a:p>
            <a:pPr lvl="1"/>
            <a:r>
              <a:rPr lang="it-IT" sz="2800" dirty="0" smtClean="0"/>
              <a:t>Definire chiaramente la continentalità, ruolo del provinciale coordinatore, modus operandi (</a:t>
            </a:r>
            <a:r>
              <a:rPr lang="it-IT" sz="2800" dirty="0" err="1" smtClean="0"/>
              <a:t>Amerasia</a:t>
            </a:r>
            <a:r>
              <a:rPr lang="it-IT" sz="2800" dirty="0" smtClean="0"/>
              <a:t>)</a:t>
            </a:r>
          </a:p>
          <a:p>
            <a:pPr lvl="1"/>
            <a:r>
              <a:rPr lang="it-IT" sz="2800" dirty="0" smtClean="0"/>
              <a:t>Preparare  uno </a:t>
            </a:r>
            <a:r>
              <a:rPr lang="it-IT" sz="2800" dirty="0"/>
              <a:t>statuto o direttorio della(e) prassi della(e) </a:t>
            </a:r>
            <a:r>
              <a:rPr lang="it-IT" sz="2800" dirty="0" smtClean="0"/>
              <a:t>continentalità (Europa)</a:t>
            </a:r>
          </a:p>
          <a:p>
            <a:pPr lvl="1"/>
            <a:r>
              <a:rPr lang="it-IT" sz="2800" dirty="0" smtClean="0"/>
              <a:t>Assicurare </a:t>
            </a:r>
            <a:r>
              <a:rPr lang="it-IT" sz="2800" dirty="0"/>
              <a:t>la presenza del CG del </a:t>
            </a:r>
            <a:r>
              <a:rPr lang="it-IT" sz="2800" dirty="0" smtClean="0"/>
              <a:t>continente alle assemblee dei provinciali  </a:t>
            </a:r>
            <a:r>
              <a:rPr lang="it-IT" sz="2800" dirty="0"/>
              <a:t>e che questi possa anche partecipare ai CP della provincia </a:t>
            </a:r>
            <a:r>
              <a:rPr lang="it-IT" sz="2800" dirty="0" smtClean="0"/>
              <a:t>ospitante (</a:t>
            </a:r>
            <a:r>
              <a:rPr lang="it-IT" sz="2800" dirty="0" err="1" smtClean="0"/>
              <a:t>Francafrica</a:t>
            </a:r>
            <a:r>
              <a:rPr lang="it-IT" sz="2800" dirty="0" smtClean="0"/>
              <a:t>)</a:t>
            </a:r>
          </a:p>
          <a:p>
            <a:pPr lvl="1"/>
            <a:endParaRPr lang="it-IT" dirty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819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Sinossi delle richieste al centro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Settori</a:t>
            </a:r>
          </a:p>
          <a:p>
            <a:pPr lvl="1"/>
            <a:r>
              <a:rPr lang="it-IT" sz="2800" dirty="0"/>
              <a:t>Ripensare ai segretariati Generali che sembrano sempre più asimmetrici rispetto alle urgenze della vita (Europa)</a:t>
            </a:r>
          </a:p>
          <a:p>
            <a:pPr lvl="1"/>
            <a:r>
              <a:rPr lang="it-IT" sz="2800" dirty="0"/>
              <a:t>Chiarificare i settori dei Laicato comboniano. (Europa)</a:t>
            </a:r>
          </a:p>
          <a:p>
            <a:pPr lvl="1"/>
            <a:r>
              <a:rPr lang="it-IT" sz="2800" dirty="0"/>
              <a:t>Definire meglio  il ruolo del provinciale deputato a seguire il settore  anche in rapporto ai segretari di circoscrizione e i Segretari Generali di </a:t>
            </a:r>
            <a:r>
              <a:rPr lang="it-IT" sz="2800" dirty="0" smtClean="0"/>
              <a:t>settore (</a:t>
            </a:r>
            <a:r>
              <a:rPr lang="it-IT" sz="2800" dirty="0" err="1" smtClean="0"/>
              <a:t>Amerasia</a:t>
            </a:r>
            <a:r>
              <a:rPr lang="it-IT" sz="2800" dirty="0" smtClean="0"/>
              <a:t>)</a:t>
            </a:r>
            <a:endParaRPr lang="it-IT" sz="2800" dirty="0"/>
          </a:p>
          <a:p>
            <a:pPr lvl="1"/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4925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Sinossi delle richieste al centro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3000" dirty="0" smtClean="0"/>
              <a:t>Settori </a:t>
            </a:r>
            <a:r>
              <a:rPr lang="it-IT" sz="3000" dirty="0" err="1" smtClean="0"/>
              <a:t>cont</a:t>
            </a:r>
            <a:r>
              <a:rPr lang="it-IT" sz="3000" dirty="0" smtClean="0"/>
              <a:t>.</a:t>
            </a:r>
          </a:p>
          <a:p>
            <a:pPr lvl="1"/>
            <a:r>
              <a:rPr lang="it-IT" sz="2800" dirty="0" smtClean="0"/>
              <a:t>Far  </a:t>
            </a:r>
            <a:r>
              <a:rPr lang="it-IT" sz="2800" dirty="0"/>
              <a:t>evolvere  in senso continentale i segretariati, con la partecipazione di un  membro del CG e dei Segretari Generali (</a:t>
            </a:r>
            <a:r>
              <a:rPr lang="it-IT" sz="2800" dirty="0" err="1"/>
              <a:t>Francafrica</a:t>
            </a:r>
            <a:r>
              <a:rPr lang="it-IT" sz="2800" dirty="0"/>
              <a:t>) </a:t>
            </a:r>
          </a:p>
          <a:p>
            <a:pPr lvl="1"/>
            <a:r>
              <a:rPr lang="it-IT" sz="2800" dirty="0"/>
              <a:t>Rendere più disponibile l’aiuto dell’EG  per questioni legate al FCT, questioni di assetto legale e finanziario. (</a:t>
            </a:r>
            <a:r>
              <a:rPr lang="it-IT" sz="2800" dirty="0" err="1"/>
              <a:t>Anglafrica</a:t>
            </a:r>
            <a:r>
              <a:rPr lang="it-IT" sz="2800" dirty="0"/>
              <a:t>)</a:t>
            </a:r>
          </a:p>
          <a:p>
            <a:endParaRPr lang="it-IT" sz="2800" dirty="0" smtClean="0"/>
          </a:p>
          <a:p>
            <a:r>
              <a:rPr lang="it-IT" sz="3000" dirty="0" smtClean="0"/>
              <a:t>Assemblee </a:t>
            </a:r>
            <a:r>
              <a:rPr lang="it-IT" sz="3000" dirty="0"/>
              <a:t>continentali</a:t>
            </a:r>
          </a:p>
          <a:p>
            <a:pPr lvl="1"/>
            <a:r>
              <a:rPr lang="it-IT" sz="2800" dirty="0"/>
              <a:t>Permettere la loro evoluzione  verso un luogo di decisione  (i.e. dare loro valore giuridico) (</a:t>
            </a:r>
            <a:r>
              <a:rPr lang="it-IT" sz="2800" dirty="0" err="1"/>
              <a:t>Amerasia</a:t>
            </a:r>
            <a:r>
              <a:rPr lang="it-IT" sz="2800" dirty="0"/>
              <a:t>)</a:t>
            </a:r>
          </a:p>
          <a:p>
            <a:pPr lvl="1"/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3785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 commenti che saranno presentati di seguito hanno il valore di provocazione</a:t>
            </a:r>
          </a:p>
          <a:p>
            <a:pPr lvl="1"/>
            <a:r>
              <a:rPr lang="it-IT" sz="2400" dirty="0" smtClean="0"/>
              <a:t>Non sono infatti una nuova sintesi ma semplicemente una reazione</a:t>
            </a:r>
          </a:p>
          <a:p>
            <a:pPr lvl="1"/>
            <a:r>
              <a:rPr lang="it-IT" sz="2400" dirty="0" smtClean="0"/>
              <a:t>Nella speranza che servano a far evolvere situazioni con grande potenziale ma ancora «vicine palo»</a:t>
            </a:r>
          </a:p>
          <a:p>
            <a:pPr lvl="1"/>
            <a:r>
              <a:rPr lang="it-IT" sz="2400" dirty="0" smtClean="0"/>
              <a:t>E comunque nella speranza che possano dare il là ad un dialogo che chiarifichi le cose</a:t>
            </a:r>
          </a:p>
          <a:p>
            <a:pPr lvl="1"/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7875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pratica della continentalità in generale sembra aver trovato un suo modus operandi in Europa ed in Africa Anglofona</a:t>
            </a:r>
          </a:p>
          <a:p>
            <a:pPr lvl="1"/>
            <a:r>
              <a:rPr lang="it-IT" sz="2600" dirty="0" smtClean="0"/>
              <a:t>Con una certa efficacia operativa ed un certo grado di percepita utilità diffuso anche alla base</a:t>
            </a:r>
          </a:p>
          <a:p>
            <a:pPr lvl="1"/>
            <a:r>
              <a:rPr lang="it-IT" sz="2600" dirty="0" smtClean="0"/>
              <a:t>Con alcune iniziative di progettualità comune (a prescindere da noviziati e </a:t>
            </a:r>
            <a:r>
              <a:rPr lang="it-IT" sz="2600" dirty="0" err="1" smtClean="0"/>
              <a:t>scolasticati</a:t>
            </a:r>
            <a:r>
              <a:rPr lang="it-IT" sz="2600" dirty="0" smtClean="0"/>
              <a:t>) aventi ormai raggiunto una certa qual maturità</a:t>
            </a:r>
          </a:p>
          <a:p>
            <a:pPr lvl="2"/>
            <a:r>
              <a:rPr lang="it-IT" sz="2400" dirty="0" smtClean="0"/>
              <a:t>Ci sembra che Europa ed Africa Anglofona stiano già vivendo una esperienza di sussidiarietà traendone soddisfazione e vantaggio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4797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Commenti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Ci sembra invece che la situazione in Africa Francofona sia piuttosto di rallentamento</a:t>
            </a:r>
          </a:p>
          <a:p>
            <a:pPr lvl="1"/>
            <a:r>
              <a:rPr lang="it-IT" sz="2600" dirty="0" smtClean="0"/>
              <a:t>Qualcosa si è acquisito ma molto è rimasto a livello delle intenzioni</a:t>
            </a:r>
          </a:p>
          <a:p>
            <a:pPr lvl="2"/>
            <a:r>
              <a:rPr lang="it-IT" sz="2400" dirty="0" smtClean="0"/>
              <a:t>Alcune occasioni preziose non sono state sfruttate come si sarebbe potuto</a:t>
            </a:r>
          </a:p>
          <a:p>
            <a:pPr lvl="3"/>
            <a:r>
              <a:rPr lang="it-IT" sz="2200" dirty="0" smtClean="0"/>
              <a:t>CFP, </a:t>
            </a:r>
            <a:r>
              <a:rPr lang="it-IT" sz="2200" dirty="0" err="1" smtClean="0"/>
              <a:t>Afriquespoir</a:t>
            </a:r>
            <a:r>
              <a:rPr lang="it-IT" sz="2200" dirty="0" smtClean="0"/>
              <a:t>…</a:t>
            </a:r>
          </a:p>
          <a:p>
            <a:pPr lvl="2"/>
            <a:r>
              <a:rPr lang="it-IT" sz="2400" dirty="0" smtClean="0"/>
              <a:t>Continuano a ricomparire spinte di regresso anche per iniziative comuni</a:t>
            </a:r>
          </a:p>
          <a:p>
            <a:pPr lvl="3"/>
            <a:r>
              <a:rPr lang="it-IT" sz="2200" dirty="0" smtClean="0"/>
              <a:t>E.g. Noviziato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1657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Commenti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La situazione in </a:t>
            </a:r>
            <a:r>
              <a:rPr lang="it-IT" sz="2800" dirty="0" err="1" smtClean="0"/>
              <a:t>Amerasia</a:t>
            </a:r>
            <a:r>
              <a:rPr lang="it-IT" sz="2800" dirty="0" smtClean="0"/>
              <a:t> è più complessa perché è forse il continente con la situazione oggettivamente più favorente</a:t>
            </a:r>
          </a:p>
          <a:p>
            <a:pPr lvl="1"/>
            <a:r>
              <a:rPr lang="it-IT" sz="2400" dirty="0" smtClean="0"/>
              <a:t>Ma anche quello che più di ogni altro attribuisce al centro la mancata evoluzione</a:t>
            </a:r>
          </a:p>
          <a:p>
            <a:pPr lvl="1"/>
            <a:r>
              <a:rPr lang="it-IT" sz="2400" dirty="0" smtClean="0"/>
              <a:t>Ma guardando alle ragioni addotte forse l’ostacolo più grande si trova nell’esitazione della varie parti a fare un salto in avanti</a:t>
            </a:r>
          </a:p>
          <a:p>
            <a:pPr lvl="2"/>
            <a:r>
              <a:rPr lang="it-IT" sz="2200" dirty="0" smtClean="0"/>
              <a:t>C’è veramente poco che il Centro – anche volendolo - possa bloccare quando la volontà di mettersi insieme è forte!</a:t>
            </a:r>
          </a:p>
          <a:p>
            <a:pPr lvl="2"/>
            <a:r>
              <a:rPr lang="it-IT" sz="2200" dirty="0" smtClean="0"/>
              <a:t>Aiuterebbe molto il Centro essere messo di fronte a proposte di assetto desiderato</a:t>
            </a:r>
          </a:p>
          <a:p>
            <a:pPr lvl="3"/>
            <a:r>
              <a:rPr lang="it-IT" sz="2000" dirty="0" smtClean="0"/>
              <a:t>Magri dichiarare con esattezza che cosa si vorrebbe fosse decentrato………</a:t>
            </a:r>
          </a:p>
          <a:p>
            <a:pPr lvl="4"/>
            <a:r>
              <a:rPr lang="it-IT" sz="1800" dirty="0" smtClean="0"/>
              <a:t>Parliamo di personale, soldi, segretariati, assistenti ???</a:t>
            </a:r>
          </a:p>
          <a:p>
            <a:pPr lvl="2"/>
            <a:r>
              <a:rPr lang="it-IT" sz="2200" dirty="0" smtClean="0"/>
              <a:t>Piuttosto che  attribuire al CG il compito di definire l’assetto che il continente desidererebbe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2170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Commenti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 generale come ultimo commento un po’ su tutti</a:t>
            </a:r>
          </a:p>
          <a:p>
            <a:pPr lvl="1"/>
            <a:r>
              <a:rPr lang="it-IT" sz="2600" dirty="0" smtClean="0"/>
              <a:t>E’ più facile mettere insieme la riflessione, il dialogo, la pianificazione e tutto quanto si possa definire «soft»</a:t>
            </a:r>
          </a:p>
          <a:p>
            <a:pPr lvl="1"/>
            <a:r>
              <a:rPr lang="it-IT" sz="2600" dirty="0" smtClean="0"/>
              <a:t>Che realizzare un qualsiasi progetto o iniziativa che tocchi la propria tasca e il proprio personale</a:t>
            </a:r>
          </a:p>
          <a:p>
            <a:pPr lvl="2"/>
            <a:r>
              <a:rPr lang="it-IT" sz="2400" dirty="0" smtClean="0"/>
              <a:t>Nessuno scandalo per questo ma bisogna anche esserne chiaramente consapevoli in termini di ultima mancanza di determinazione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49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…….parlando di:</a:t>
            </a:r>
          </a:p>
          <a:p>
            <a:pPr lvl="1"/>
            <a:r>
              <a:rPr lang="it-IT" sz="2600" dirty="0" smtClean="0"/>
              <a:t>Assemblea Continentale dei Provinciali (AC03, 139)</a:t>
            </a:r>
          </a:p>
          <a:p>
            <a:pPr lvl="2"/>
            <a:r>
              <a:rPr lang="it-IT" sz="2400" dirty="0" smtClean="0"/>
              <a:t>I Provinciali e delegati del continente e l’Assistente Incaricato dello stesso</a:t>
            </a:r>
          </a:p>
          <a:p>
            <a:pPr lvl="3"/>
            <a:r>
              <a:rPr lang="it-IT" sz="2200" dirty="0" smtClean="0"/>
              <a:t>Eleggere il coordinatore</a:t>
            </a:r>
          </a:p>
          <a:p>
            <a:pPr lvl="3"/>
            <a:r>
              <a:rPr lang="it-IT" sz="2200" dirty="0" smtClean="0"/>
              <a:t>Promuovere la sussidiarietà</a:t>
            </a:r>
          </a:p>
          <a:p>
            <a:pPr lvl="3"/>
            <a:r>
              <a:rPr lang="it-IT" sz="2200" dirty="0" smtClean="0"/>
              <a:t>Verificare quello che si svolge a livello di settore</a:t>
            </a:r>
          </a:p>
          <a:p>
            <a:pPr lvl="3"/>
            <a:r>
              <a:rPr lang="it-IT" sz="2200" dirty="0" smtClean="0"/>
              <a:t>Concordare con l’Assistente  del continente  quanto concerne collaborazione, presenza nel continente</a:t>
            </a:r>
          </a:p>
          <a:p>
            <a:pPr lvl="3"/>
            <a:r>
              <a:rPr lang="it-IT" sz="2200" dirty="0"/>
              <a:t>P</a:t>
            </a:r>
            <a:r>
              <a:rPr lang="it-IT" sz="2200" dirty="0" smtClean="0"/>
              <a:t>rogrammare le Assemblee Continentali di settore</a:t>
            </a:r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032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Ultimissimo Commento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Come commento «fuori campo»</a:t>
            </a:r>
          </a:p>
          <a:p>
            <a:pPr lvl="1"/>
            <a:r>
              <a:rPr lang="it-IT" sz="2400" dirty="0" smtClean="0"/>
              <a:t>Alcuni hanno esplicitamente parlato di continentalità </a:t>
            </a:r>
            <a:r>
              <a:rPr lang="it-IT" sz="2400" dirty="0"/>
              <a:t>g</a:t>
            </a:r>
            <a:r>
              <a:rPr lang="it-IT" sz="2400" dirty="0" smtClean="0"/>
              <a:t>uardandola nell’ottica dell’accorpamento</a:t>
            </a:r>
          </a:p>
          <a:p>
            <a:pPr lvl="1"/>
            <a:r>
              <a:rPr lang="it-IT" sz="2400" dirty="0" smtClean="0"/>
              <a:t>Forse questa è una traccia da non lasciar perdere</a:t>
            </a:r>
          </a:p>
          <a:p>
            <a:r>
              <a:rPr lang="it-IT" sz="2600" dirty="0" smtClean="0"/>
              <a:t>Non si darà forse il caso che molte delle problematiche che si vorrebbero risolvere con la continentalità</a:t>
            </a:r>
          </a:p>
          <a:p>
            <a:pPr lvl="1"/>
            <a:r>
              <a:rPr lang="it-IT" sz="2400" dirty="0" smtClean="0"/>
              <a:t>Richiedano piuttosto un passo deciso verso la creazione di unità organizzative con economie di scala più grandi?</a:t>
            </a:r>
          </a:p>
          <a:p>
            <a:pPr lvl="2"/>
            <a:r>
              <a:rPr lang="it-IT" sz="2200" dirty="0" smtClean="0"/>
              <a:t>Insomma, la continentalità è ancora una «</a:t>
            </a:r>
            <a:r>
              <a:rPr lang="it-IT" sz="2200" dirty="0" err="1" smtClean="0"/>
              <a:t>issue</a:t>
            </a:r>
            <a:r>
              <a:rPr lang="it-IT" sz="2200" dirty="0" smtClean="0"/>
              <a:t>» o non è forse già diventata una «false </a:t>
            </a:r>
            <a:r>
              <a:rPr lang="it-IT" sz="2200" dirty="0" err="1" smtClean="0"/>
              <a:t>issue</a:t>
            </a:r>
            <a:r>
              <a:rPr lang="it-IT" sz="2200" dirty="0" smtClean="0"/>
              <a:t>» davanti al cambio rapido  dell’istituto?</a:t>
            </a:r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38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…….parlando di:</a:t>
            </a:r>
          </a:p>
          <a:p>
            <a:pPr lvl="1"/>
            <a:r>
              <a:rPr lang="it-IT" sz="2600" dirty="0" smtClean="0"/>
              <a:t>Provinciali Accompagnatori di settore</a:t>
            </a:r>
          </a:p>
          <a:p>
            <a:pPr lvl="2"/>
            <a:r>
              <a:rPr lang="it-IT" sz="2400" dirty="0" smtClean="0"/>
              <a:t>Da nominare nel corso della Assemblea per</a:t>
            </a:r>
          </a:p>
          <a:p>
            <a:pPr lvl="3"/>
            <a:r>
              <a:rPr lang="it-IT" sz="2200" dirty="0" smtClean="0"/>
              <a:t>Animare e accompagnare i Consigli Continentali di settore</a:t>
            </a:r>
          </a:p>
          <a:p>
            <a:pPr lvl="3"/>
            <a:r>
              <a:rPr lang="it-IT" sz="2200" dirty="0" smtClean="0"/>
              <a:t>Convocare le Assemblee Continentali di settore</a:t>
            </a:r>
          </a:p>
          <a:p>
            <a:pPr lvl="3"/>
            <a:r>
              <a:rPr lang="it-IT" sz="2200" dirty="0" smtClean="0"/>
              <a:t>Far parte del Consiglio Continentale di Settore</a:t>
            </a:r>
          </a:p>
          <a:p>
            <a:pPr lvl="1"/>
            <a:r>
              <a:rPr lang="it-IT" sz="2600" dirty="0" smtClean="0"/>
              <a:t>Consigli Continentali di settore</a:t>
            </a:r>
          </a:p>
          <a:p>
            <a:pPr lvl="2"/>
            <a:r>
              <a:rPr lang="it-IT" sz="2400" dirty="0" smtClean="0"/>
              <a:t>Da ricostituire secondo il Direttorio della Direzione Generale (DDG97, </a:t>
            </a:r>
            <a:r>
              <a:rPr lang="it-IT" sz="2400" dirty="0" err="1" smtClean="0"/>
              <a:t>nn</a:t>
            </a:r>
            <a:r>
              <a:rPr lang="it-IT" sz="2400" dirty="0" smtClean="0"/>
              <a:t> 51-53) e rafforzarne il legame coi Segretari Generali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56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3200" dirty="0" smtClean="0"/>
              <a:t>Il tema venne ripreso dalla Commissione </a:t>
            </a:r>
            <a:r>
              <a:rPr lang="it-IT" sz="3200" dirty="0" err="1" smtClean="0"/>
              <a:t>Precapitolare</a:t>
            </a:r>
            <a:r>
              <a:rPr lang="it-IT" sz="3200" dirty="0" smtClean="0"/>
              <a:t> del XVII Capitolo (IL </a:t>
            </a:r>
            <a:r>
              <a:rPr lang="it-IT" sz="3200" dirty="0" err="1" smtClean="0"/>
              <a:t>cap</a:t>
            </a:r>
            <a:r>
              <a:rPr lang="it-IT" sz="3200" dirty="0" smtClean="0"/>
              <a:t> 3, 23-24)</a:t>
            </a:r>
          </a:p>
          <a:p>
            <a:pPr marL="925830" lvl="1" indent="-514350">
              <a:buFont typeface="+mj-lt"/>
              <a:buAutoNum type="arabicPeriod"/>
            </a:pPr>
            <a:r>
              <a:rPr lang="it-IT" sz="2800" dirty="0" smtClean="0"/>
              <a:t>Dopo aver esaminato proposte in materia di continentalità ricevute in vista del Capitolo, elaborate principalmente dalle Assemblee Continentali</a:t>
            </a:r>
          </a:p>
          <a:p>
            <a:pPr marL="925830" lvl="1" indent="-514350">
              <a:buFont typeface="+mj-lt"/>
              <a:buAutoNum type="arabicPeriod"/>
            </a:pPr>
            <a:r>
              <a:rPr lang="it-IT" sz="2800" dirty="0" smtClean="0"/>
              <a:t>Con un chiarimento  sui limiti della cogenza di decisioni presi ad un livello  (quello continentale) a struttura formale assembleare e privo di autorità ordinaria</a:t>
            </a:r>
          </a:p>
          <a:p>
            <a:pPr lvl="2"/>
            <a:r>
              <a:rPr lang="it-IT" sz="2200" dirty="0" smtClean="0"/>
              <a:t>Autorità Ordinaria dell’Istituto nel Superiore Generale e in quello Provinciale (coi rispettivi Consigli laddove previsto)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48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 startAt="3"/>
            </a:pPr>
            <a:r>
              <a:rPr lang="it-IT" sz="2800" dirty="0"/>
              <a:t>Prendendo atto – secondo il materiale ricevuto - della esistenza fattuale di un livello «</a:t>
            </a:r>
            <a:r>
              <a:rPr lang="it-IT" sz="2800" dirty="0" err="1" smtClean="0"/>
              <a:t>intercircoscrizionale</a:t>
            </a:r>
            <a:r>
              <a:rPr lang="it-IT" sz="2800" dirty="0" smtClean="0"/>
              <a:t>» </a:t>
            </a:r>
            <a:r>
              <a:rPr lang="it-IT" sz="2800" dirty="0"/>
              <a:t>piuttosto che sul livello continentalità</a:t>
            </a:r>
          </a:p>
          <a:p>
            <a:pPr lvl="1"/>
            <a:r>
              <a:rPr lang="it-IT" sz="2400" dirty="0"/>
              <a:t>Laddove i se ne auspica l’estensione e evoluzione verso forme di accorpamento</a:t>
            </a:r>
          </a:p>
          <a:p>
            <a:pPr lvl="2"/>
            <a:r>
              <a:rPr lang="it-IT" dirty="0"/>
              <a:t>Questo sviluppo chiaramente menzionato ed in generale accettato nei documenti ricevuti dalla Commissione </a:t>
            </a:r>
            <a:r>
              <a:rPr lang="it-IT" dirty="0" err="1"/>
              <a:t>Precapitolare</a:t>
            </a:r>
            <a:r>
              <a:rPr lang="it-IT" dirty="0"/>
              <a:t> (IL </a:t>
            </a:r>
            <a:r>
              <a:rPr lang="it-IT" dirty="0" err="1"/>
              <a:t>cap</a:t>
            </a:r>
            <a:r>
              <a:rPr lang="it-IT" dirty="0"/>
              <a:t> 3, 26)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77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po’ di background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8650" indent="-514350">
              <a:buFont typeface="+mj-lt"/>
              <a:buAutoNum type="arabicPeriod" startAt="4"/>
            </a:pPr>
            <a:r>
              <a:rPr lang="it-IT" sz="3300" dirty="0" smtClean="0"/>
              <a:t>Chiarendo la natura consultiva di ogni delibera presa assemblearmente (a norma di CIC)</a:t>
            </a:r>
          </a:p>
          <a:p>
            <a:pPr lvl="1"/>
            <a:r>
              <a:rPr lang="it-IT" sz="2600" dirty="0" smtClean="0"/>
              <a:t>Spettando agli ordinari membri dell’Assemblea dare attuazione alle delibere</a:t>
            </a:r>
          </a:p>
          <a:p>
            <a:pPr lvl="1"/>
            <a:r>
              <a:rPr lang="it-IT" sz="2600" dirty="0" smtClean="0"/>
              <a:t>Facendo balenare la contraddizione esistente tra la creazione di un livello ordinario continentale (qualora fosse anche possibile) e il principio di sussidiarietà</a:t>
            </a:r>
          </a:p>
          <a:p>
            <a:r>
              <a:rPr lang="it-IT" sz="3300" dirty="0" smtClean="0"/>
              <a:t>La Commissione </a:t>
            </a:r>
            <a:r>
              <a:rPr lang="it-IT" sz="3300" dirty="0" err="1" smtClean="0"/>
              <a:t>Precapitolare</a:t>
            </a:r>
            <a:r>
              <a:rPr lang="it-IT" sz="3300" dirty="0" smtClean="0"/>
              <a:t> riferisce anche che le proposte meno sostenute nei questionari pervenuti riguardavano</a:t>
            </a:r>
          </a:p>
          <a:p>
            <a:pPr lvl="1"/>
            <a:r>
              <a:rPr lang="it-IT" sz="2600" dirty="0" smtClean="0"/>
              <a:t>L’istituzionalizzazione di</a:t>
            </a:r>
          </a:p>
          <a:p>
            <a:pPr lvl="2"/>
            <a:r>
              <a:rPr lang="it-IT" sz="2400" dirty="0" smtClean="0"/>
              <a:t>una Assemblea Annuale dei Provinciali del continente, da tenersi unitamente al CG</a:t>
            </a:r>
          </a:p>
          <a:p>
            <a:pPr lvl="2"/>
            <a:r>
              <a:rPr lang="it-IT" sz="2400" dirty="0" smtClean="0"/>
              <a:t>della partecipazione del Provinciale Coordinatore alle Consulte Generali che trattano di temi relativi al Continente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F27-4FF2-4FFE-92CF-A67687A19DC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0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1955</TotalTime>
  <Words>3541</Words>
  <Application>Microsoft Office PowerPoint</Application>
  <PresentationFormat>Presentazione su schermo (4:3)</PresentationFormat>
  <Paragraphs>392</Paragraphs>
  <Slides>51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3" baseType="lpstr">
      <vt:lpstr>Adiacente</vt:lpstr>
      <vt:lpstr>Documento</vt:lpstr>
      <vt:lpstr>Esperienze di sussidiarietà a livello continentale:</vt:lpstr>
      <vt:lpstr>Preambolo</vt:lpstr>
      <vt:lpstr>Un po’ di background</vt:lpstr>
      <vt:lpstr>Un po’ di background</vt:lpstr>
      <vt:lpstr>Un po’ di background</vt:lpstr>
      <vt:lpstr>Un po’ di background</vt:lpstr>
      <vt:lpstr>Un po’ di background</vt:lpstr>
      <vt:lpstr>Un po’ di background</vt:lpstr>
      <vt:lpstr>Un po’ di background</vt:lpstr>
      <vt:lpstr>Un po’ di background</vt:lpstr>
      <vt:lpstr>Un po’ di background</vt:lpstr>
      <vt:lpstr>Schema della presentazione</vt:lpstr>
      <vt:lpstr>I livelli di articolazione della continentalità</vt:lpstr>
      <vt:lpstr>La griglia valutativa (dei livelli di articolazione)</vt:lpstr>
      <vt:lpstr>Presentazione standard di PowerPoint</vt:lpstr>
      <vt:lpstr>Le risposte al questionario</vt:lpstr>
      <vt:lpstr>Coordinazione Amerasia</vt:lpstr>
      <vt:lpstr>Coordinazione Europa</vt:lpstr>
      <vt:lpstr>Coordinazione Africa Francof.</vt:lpstr>
      <vt:lpstr>Coordinazione Africa Anglof.</vt:lpstr>
      <vt:lpstr>Coordinazione dei Settori (segretariati) Europa</vt:lpstr>
      <vt:lpstr>Coordinazione dei Settori (segretariati) Amerasia</vt:lpstr>
      <vt:lpstr>Coordinazione dei Settori (segretariati) Africa Francofona</vt:lpstr>
      <vt:lpstr>Coordinazione dei Settori (segretariati) Africa Anglofona</vt:lpstr>
      <vt:lpstr>Assemblee continentali (Europa)</vt:lpstr>
      <vt:lpstr>Assemblee continentali (Amerasia)</vt:lpstr>
      <vt:lpstr>Assemblee continentali (Africa F.)</vt:lpstr>
      <vt:lpstr>Assemblee continentali (Africa A.)</vt:lpstr>
      <vt:lpstr>Progetti comuni (Europa)</vt:lpstr>
      <vt:lpstr>Progetti comuni (Amerasia)</vt:lpstr>
      <vt:lpstr>Progetti comuni (Africa Franc.)</vt:lpstr>
      <vt:lpstr>Progetti comuni (Africa Angl.)</vt:lpstr>
      <vt:lpstr>Scambio di personale (Europa)</vt:lpstr>
      <vt:lpstr>Scambio di personale (gli altri)</vt:lpstr>
      <vt:lpstr>Condivisione di fondi</vt:lpstr>
      <vt:lpstr>Gestione di emergenze</vt:lpstr>
      <vt:lpstr>Piani sessennali e opere</vt:lpstr>
      <vt:lpstr>Sintesi</vt:lpstr>
      <vt:lpstr>Sintesi</vt:lpstr>
      <vt:lpstr>Sintesi</vt:lpstr>
      <vt:lpstr>Sintesi</vt:lpstr>
      <vt:lpstr>Sinossi delle richieste al centro</vt:lpstr>
      <vt:lpstr>Sinossi delle richieste al centro</vt:lpstr>
      <vt:lpstr>Sinossi delle richieste al centro</vt:lpstr>
      <vt:lpstr>Commenti</vt:lpstr>
      <vt:lpstr>Commenti</vt:lpstr>
      <vt:lpstr>Commenti</vt:lpstr>
      <vt:lpstr>Commenti</vt:lpstr>
      <vt:lpstr>Commenti</vt:lpstr>
      <vt:lpstr>Presentazione standard di PowerPoint</vt:lpstr>
      <vt:lpstr>Ultimissimo Commento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Esperienze di sussidiarietà a livello continentale:</dc:title>
  <dc:creator>Dangio</dc:creator>
  <cp:lastModifiedBy>Dangio</cp:lastModifiedBy>
  <cp:revision>65</cp:revision>
  <cp:lastPrinted>2012-09-06T17:19:56Z</cp:lastPrinted>
  <dcterms:created xsi:type="dcterms:W3CDTF">2012-08-06T10:21:58Z</dcterms:created>
  <dcterms:modified xsi:type="dcterms:W3CDTF">2012-09-07T08:14:01Z</dcterms:modified>
</cp:coreProperties>
</file>