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80" r:id="rId7"/>
    <p:sldMasterId id="2147483792" r:id="rId8"/>
    <p:sldMasterId id="2147483804" r:id="rId9"/>
  </p:sldMasterIdLst>
  <p:notesMasterIdLst>
    <p:notesMasterId r:id="rId19"/>
  </p:notesMasterIdLst>
  <p:sldIdLst>
    <p:sldId id="256" r:id="rId10"/>
    <p:sldId id="257" r:id="rId11"/>
    <p:sldId id="258" r:id="rId12"/>
    <p:sldId id="259" r:id="rId13"/>
    <p:sldId id="261" r:id="rId14"/>
    <p:sldId id="260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9" autoAdjust="0"/>
    <p:restoredTop sz="94763" autoAdjust="0"/>
  </p:normalViewPr>
  <p:slideViewPr>
    <p:cSldViewPr>
      <p:cViewPr varScale="1">
        <p:scale>
          <a:sx n="48" d="100"/>
          <a:sy n="48" d="100"/>
        </p:scale>
        <p:origin x="-10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E2001-DA33-4DA6-AC5A-6B374C10D4F9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2DAAB-CB56-462B-82E1-439ACFE074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04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2DAAB-CB56-462B-82E1-439ACFE0743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47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1447B0-DBDC-4E6B-84B5-0281F837053A}" type="datetimeFigureOut">
              <a:rPr lang="it-IT" smtClean="0"/>
              <a:t>07/09/2012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C6A94C-63A9-4E46-9038-A1C56723A547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368752" cy="18002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The </a:t>
            </a:r>
            <a:r>
              <a:rPr lang="it-IT" b="1" dirty="0" err="1" smtClean="0"/>
              <a:t>journey</a:t>
            </a:r>
            <a:r>
              <a:rPr lang="it-IT" b="1" dirty="0" smtClean="0"/>
              <a:t> to the RATIO MISSIONIS (2011-2012)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00800" cy="762000"/>
          </a:xfrm>
        </p:spPr>
        <p:txBody>
          <a:bodyPr>
            <a:normAutofit fontScale="55000" lnSpcReduction="20000"/>
          </a:bodyPr>
          <a:lstStyle/>
          <a:p>
            <a:endParaRPr lang="it-IT" dirty="0" smtClean="0"/>
          </a:p>
          <a:p>
            <a:r>
              <a:rPr lang="it-IT" sz="3200" dirty="0" smtClean="0">
                <a:latin typeface="Algerian" pitchFamily="82" charset="0"/>
              </a:rPr>
              <a:t>(</a:t>
            </a:r>
            <a:r>
              <a:rPr lang="it-IT" sz="3200" dirty="0" err="1" smtClean="0">
                <a:latin typeface="Algerian" pitchFamily="82" charset="0"/>
              </a:rPr>
              <a:t>how</a:t>
            </a:r>
            <a:r>
              <a:rPr lang="it-IT" sz="3200" dirty="0" smtClean="0">
                <a:latin typeface="Algerian" pitchFamily="82" charset="0"/>
              </a:rPr>
              <a:t> the </a:t>
            </a:r>
            <a:r>
              <a:rPr lang="it-IT" sz="3200" dirty="0" err="1" smtClean="0">
                <a:latin typeface="Algerian" pitchFamily="82" charset="0"/>
              </a:rPr>
              <a:t>present</a:t>
            </a:r>
            <a:r>
              <a:rPr lang="it-IT" sz="3200" dirty="0" smtClean="0">
                <a:latin typeface="Algerian" pitchFamily="82" charset="0"/>
              </a:rPr>
              <a:t> </a:t>
            </a:r>
            <a:r>
              <a:rPr lang="it-IT" sz="3200" dirty="0" err="1" smtClean="0">
                <a:latin typeface="Algerian" pitchFamily="82" charset="0"/>
              </a:rPr>
              <a:t>document</a:t>
            </a:r>
            <a:r>
              <a:rPr lang="it-IT" sz="3200" dirty="0" smtClean="0">
                <a:latin typeface="Algerian" pitchFamily="82" charset="0"/>
              </a:rPr>
              <a:t> </a:t>
            </a:r>
            <a:r>
              <a:rPr lang="it-IT" sz="3200" dirty="0" err="1" smtClean="0">
                <a:latin typeface="Algerian" pitchFamily="82" charset="0"/>
              </a:rPr>
              <a:t>came</a:t>
            </a:r>
            <a:r>
              <a:rPr lang="it-IT" sz="3200" dirty="0" smtClean="0">
                <a:latin typeface="Algerian" pitchFamily="82" charset="0"/>
              </a:rPr>
              <a:t> to be </a:t>
            </a:r>
            <a:r>
              <a:rPr lang="it-IT" sz="3200" dirty="0" err="1" smtClean="0">
                <a:latin typeface="Algerian" pitchFamily="82" charset="0"/>
              </a:rPr>
              <a:t>written</a:t>
            </a:r>
            <a:r>
              <a:rPr lang="it-IT" sz="3200" dirty="0" smtClean="0">
                <a:latin typeface="Algerian" pitchFamily="82" charset="0"/>
              </a:rPr>
              <a:t>)</a:t>
            </a:r>
            <a:endParaRPr lang="it-IT" sz="3200" dirty="0">
              <a:latin typeface="Algerian" pitchFamily="82" charset="0"/>
            </a:endParaRPr>
          </a:p>
        </p:txBody>
      </p:sp>
      <p:pic>
        <p:nvPicPr>
          <p:cNvPr id="1026" name="Picture 2" descr="C:\Documents and Settings\maria\Desktop\Commissione RM-201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3"/>
            <a:ext cx="4104456" cy="24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976664" cy="1368152"/>
          </a:xfrm>
        </p:spPr>
        <p:txBody>
          <a:bodyPr>
            <a:noAutofit/>
          </a:bodyPr>
          <a:lstStyle/>
          <a:p>
            <a:r>
              <a:rPr lang="it-IT" sz="5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it-IT" sz="5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starting</a:t>
            </a:r>
            <a:r>
              <a:rPr lang="it-IT" sz="5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5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point</a:t>
            </a:r>
            <a:endParaRPr lang="it-IT" sz="5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8075240" cy="4104456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err="1" smtClean="0"/>
              <a:t>Chapter</a:t>
            </a:r>
            <a:r>
              <a:rPr lang="it-IT" dirty="0" smtClean="0"/>
              <a:t> 2009 (CA 11.1): a </a:t>
            </a:r>
            <a:r>
              <a:rPr lang="it-IT" dirty="0" err="1" smtClean="0"/>
              <a:t>systematic</a:t>
            </a:r>
            <a:r>
              <a:rPr lang="it-IT" dirty="0" smtClean="0"/>
              <a:t> re-</a:t>
            </a:r>
            <a:r>
              <a:rPr lang="it-IT" dirty="0" err="1" smtClean="0"/>
              <a:t>reading</a:t>
            </a:r>
            <a:r>
              <a:rPr lang="it-IT" dirty="0" smtClean="0"/>
              <a:t> of the </a:t>
            </a:r>
            <a:r>
              <a:rPr lang="it-IT" dirty="0" err="1" smtClean="0"/>
              <a:t>material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reach</a:t>
            </a:r>
            <a:r>
              <a:rPr lang="it-IT" dirty="0" smtClean="0"/>
              <a:t> a </a:t>
            </a:r>
            <a:r>
              <a:rPr lang="it-IT" dirty="0" err="1" smtClean="0"/>
              <a:t>theological</a:t>
            </a:r>
            <a:r>
              <a:rPr lang="it-IT" dirty="0" smtClean="0"/>
              <a:t> </a:t>
            </a:r>
            <a:r>
              <a:rPr lang="it-IT" dirty="0" err="1" smtClean="0"/>
              <a:t>reflection</a:t>
            </a:r>
            <a:r>
              <a:rPr lang="it-IT" dirty="0" smtClean="0"/>
              <a:t> on </a:t>
            </a:r>
            <a:r>
              <a:rPr lang="it-IT" dirty="0" err="1"/>
              <a:t>M</a:t>
            </a:r>
            <a:r>
              <a:rPr lang="it-IT" dirty="0" err="1" smtClean="0"/>
              <a:t>ission</a:t>
            </a:r>
            <a:r>
              <a:rPr lang="it-IT" dirty="0" smtClean="0"/>
              <a:t> and </a:t>
            </a:r>
            <a:r>
              <a:rPr lang="it-IT" dirty="0"/>
              <a:t>C</a:t>
            </a:r>
            <a:r>
              <a:rPr lang="it-IT" dirty="0" smtClean="0"/>
              <a:t>omboni </a:t>
            </a:r>
            <a:r>
              <a:rPr lang="it-IT" dirty="0" err="1" smtClean="0"/>
              <a:t>methodology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Superior </a:t>
            </a:r>
            <a:r>
              <a:rPr lang="it-IT" dirty="0" err="1" smtClean="0"/>
              <a:t>General’s</a:t>
            </a:r>
            <a:r>
              <a:rPr lang="it-IT" dirty="0" smtClean="0"/>
              <a:t>  </a:t>
            </a:r>
            <a:r>
              <a:rPr lang="it-IT" dirty="0" err="1" smtClean="0"/>
              <a:t>letter</a:t>
            </a:r>
            <a:r>
              <a:rPr lang="it-IT" dirty="0" smtClean="0"/>
              <a:t> </a:t>
            </a:r>
            <a:r>
              <a:rPr lang="it-IT" dirty="0" err="1" smtClean="0"/>
              <a:t>nominating</a:t>
            </a:r>
            <a:r>
              <a:rPr lang="it-IT" dirty="0" smtClean="0"/>
              <a:t> a </a:t>
            </a:r>
            <a:r>
              <a:rPr lang="it-IT" dirty="0" err="1"/>
              <a:t>C</a:t>
            </a:r>
            <a:r>
              <a:rPr lang="it-IT" dirty="0" err="1" smtClean="0"/>
              <a:t>ommission</a:t>
            </a:r>
            <a:r>
              <a:rPr lang="it-IT" dirty="0" smtClean="0"/>
              <a:t> for the RM: </a:t>
            </a:r>
            <a:r>
              <a:rPr lang="it-IT" dirty="0" err="1" smtClean="0"/>
              <a:t>that</a:t>
            </a:r>
            <a:r>
              <a:rPr lang="it-IT" dirty="0" smtClean="0"/>
              <a:t> the RM </a:t>
            </a:r>
            <a:r>
              <a:rPr lang="it-IT" dirty="0" err="1" smtClean="0"/>
              <a:t>become</a:t>
            </a:r>
            <a:r>
              <a:rPr lang="it-IT" dirty="0" smtClean="0"/>
              <a:t>  a </a:t>
            </a:r>
            <a:r>
              <a:rPr lang="it-IT" dirty="0" err="1" smtClean="0"/>
              <a:t>means</a:t>
            </a:r>
            <a:r>
              <a:rPr lang="it-IT" dirty="0" smtClean="0"/>
              <a:t> of fidelity to the </a:t>
            </a:r>
            <a:r>
              <a:rPr lang="it-IT" dirty="0" err="1" smtClean="0"/>
              <a:t>charism</a:t>
            </a:r>
            <a:r>
              <a:rPr lang="it-IT" dirty="0" smtClean="0"/>
              <a:t> and new </a:t>
            </a:r>
            <a:r>
              <a:rPr lang="it-IT" dirty="0" err="1" smtClean="0"/>
              <a:t>missionary</a:t>
            </a:r>
            <a:r>
              <a:rPr lang="it-IT" dirty="0" smtClean="0"/>
              <a:t> </a:t>
            </a:r>
            <a:r>
              <a:rPr lang="it-IT" dirty="0" err="1" smtClean="0"/>
              <a:t>commitment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61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400800" cy="2990056"/>
          </a:xfrm>
        </p:spPr>
        <p:txBody>
          <a:bodyPr>
            <a:normAutofit fontScale="90000"/>
          </a:bodyPr>
          <a:lstStyle/>
          <a:p>
            <a:r>
              <a:rPr lang="it-IT" u="sng" dirty="0" smtClean="0"/>
              <a:t/>
            </a:r>
            <a:br>
              <a:rPr lang="it-IT" u="sng" dirty="0" smtClean="0"/>
            </a:br>
            <a:r>
              <a:rPr lang="it-IT" u="sng" dirty="0"/>
              <a:t/>
            </a:r>
            <a:br>
              <a:rPr lang="it-IT" u="sng" dirty="0"/>
            </a:br>
            <a:r>
              <a:rPr lang="it-IT" u="sng" dirty="0" smtClean="0"/>
              <a:t/>
            </a:r>
            <a:br>
              <a:rPr lang="it-IT" u="sng" dirty="0" smtClean="0"/>
            </a:br>
            <a:r>
              <a:rPr lang="it-IT" u="sng" dirty="0" smtClean="0"/>
              <a:t/>
            </a:r>
            <a:br>
              <a:rPr lang="it-IT" u="sng" dirty="0" smtClean="0"/>
            </a:br>
            <a:r>
              <a:rPr lang="it-IT" u="sng" dirty="0"/>
              <a:t/>
            </a:r>
            <a:br>
              <a:rPr lang="it-IT" u="sng" dirty="0"/>
            </a:br>
            <a:r>
              <a:rPr lang="it-IT" u="sng" dirty="0" smtClean="0"/>
              <a:t>FIRST PART</a:t>
            </a:r>
            <a:r>
              <a:rPr lang="it-IT" dirty="0" smtClean="0"/>
              <a:t>: </a:t>
            </a:r>
            <a:r>
              <a:rPr lang="it-IT" dirty="0" err="1" smtClean="0"/>
              <a:t>systematic</a:t>
            </a:r>
            <a:r>
              <a:rPr lang="it-IT" dirty="0" smtClean="0"/>
              <a:t> </a:t>
            </a:r>
            <a:r>
              <a:rPr lang="it-IT" dirty="0" err="1" smtClean="0"/>
              <a:t>reading</a:t>
            </a:r>
            <a:r>
              <a:rPr lang="it-IT" dirty="0" smtClean="0"/>
              <a:t> of the </a:t>
            </a:r>
            <a:r>
              <a:rPr lang="it-IT" dirty="0" err="1" smtClean="0"/>
              <a:t>material</a:t>
            </a:r>
            <a:r>
              <a:rPr lang="it-IT" dirty="0" smtClean="0"/>
              <a:t>, i.e. </a:t>
            </a:r>
            <a:r>
              <a:rPr lang="it-IT" dirty="0" err="1" smtClean="0"/>
              <a:t>what</a:t>
            </a:r>
            <a:r>
              <a:rPr lang="it-IT" dirty="0" smtClean="0"/>
              <a:t> the </a:t>
            </a:r>
            <a:r>
              <a:rPr lang="it-IT" dirty="0" err="1" smtClean="0"/>
              <a:t>confreres</a:t>
            </a:r>
            <a:r>
              <a:rPr lang="it-IT" dirty="0" smtClean="0"/>
              <a:t> </a:t>
            </a:r>
            <a:r>
              <a:rPr lang="it-IT" dirty="0" err="1" smtClean="0"/>
              <a:t>had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saying</a:t>
            </a:r>
            <a:r>
              <a:rPr lang="it-IT" dirty="0" smtClean="0"/>
              <a:t> (2005-2008)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708920"/>
            <a:ext cx="8064896" cy="3744416"/>
          </a:xfrm>
        </p:spPr>
        <p:txBody>
          <a:bodyPr>
            <a:normAutofit/>
          </a:bodyPr>
          <a:lstStyle/>
          <a:p>
            <a:r>
              <a:rPr lang="it-IT" sz="2400" u="sng" dirty="0" err="1" smtClean="0"/>
              <a:t>What</a:t>
            </a:r>
            <a:r>
              <a:rPr lang="it-IT" sz="2400" u="sng" dirty="0" smtClean="0"/>
              <a:t> to </a:t>
            </a:r>
            <a:r>
              <a:rPr lang="it-IT" sz="2400" u="sng" dirty="0" err="1" smtClean="0"/>
              <a:t>read</a:t>
            </a:r>
            <a:r>
              <a:rPr lang="it-IT" sz="2400" dirty="0" smtClean="0"/>
              <a:t>: General and </a:t>
            </a:r>
            <a:r>
              <a:rPr lang="it-IT" sz="2400" dirty="0"/>
              <a:t>C</a:t>
            </a:r>
            <a:r>
              <a:rPr lang="it-IT" sz="2400" dirty="0" smtClean="0"/>
              <a:t>ontinental </a:t>
            </a:r>
            <a:r>
              <a:rPr lang="it-IT" sz="2400" dirty="0" err="1" smtClean="0"/>
              <a:t>synthesis</a:t>
            </a:r>
            <a:r>
              <a:rPr lang="it-IT" sz="2400" dirty="0" smtClean="0"/>
              <a:t> and some </a:t>
            </a:r>
            <a:r>
              <a:rPr lang="it-IT" sz="2400" dirty="0"/>
              <a:t>P</a:t>
            </a:r>
            <a:r>
              <a:rPr lang="it-IT" sz="2400" dirty="0" smtClean="0"/>
              <a:t>rovincial </a:t>
            </a:r>
            <a:r>
              <a:rPr lang="it-IT" sz="2400" dirty="0" err="1" smtClean="0"/>
              <a:t>synthesis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A first </a:t>
            </a:r>
            <a:r>
              <a:rPr lang="it-IT" sz="2400" dirty="0" err="1" smtClean="0"/>
              <a:t>reading</a:t>
            </a:r>
            <a:r>
              <a:rPr lang="it-IT" sz="2400" dirty="0" smtClean="0"/>
              <a:t> </a:t>
            </a:r>
            <a:r>
              <a:rPr lang="it-IT" sz="2400" dirty="0" err="1" smtClean="0"/>
              <a:t>according</a:t>
            </a:r>
            <a:r>
              <a:rPr lang="it-IT" sz="2400" dirty="0" smtClean="0"/>
              <a:t> to </a:t>
            </a:r>
            <a:r>
              <a:rPr lang="it-IT" sz="2400" u="sng" dirty="0" err="1" smtClean="0"/>
              <a:t>three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criteria</a:t>
            </a:r>
            <a:r>
              <a:rPr lang="it-IT" sz="2400" dirty="0" smtClean="0"/>
              <a:t>: </a:t>
            </a:r>
            <a:r>
              <a:rPr lang="it-IT" sz="2400" dirty="0" err="1" smtClean="0"/>
              <a:t>how</a:t>
            </a:r>
            <a:r>
              <a:rPr lang="it-IT" sz="2400" dirty="0" smtClean="0"/>
              <a:t> the </a:t>
            </a:r>
            <a:r>
              <a:rPr lang="it-IT" sz="2400" dirty="0" err="1" smtClean="0"/>
              <a:t>confreres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lived</a:t>
            </a:r>
            <a:r>
              <a:rPr lang="it-IT" sz="2400" dirty="0" smtClean="0"/>
              <a:t> the </a:t>
            </a:r>
            <a:r>
              <a:rPr lang="it-IT" sz="2400" dirty="0" err="1" smtClean="0"/>
              <a:t>process</a:t>
            </a:r>
            <a:r>
              <a:rPr lang="it-IT" sz="2400" dirty="0" smtClean="0"/>
              <a:t> of the RM, </a:t>
            </a:r>
            <a:r>
              <a:rPr lang="it-IT" sz="2400" dirty="0" err="1" smtClean="0"/>
              <a:t>theological</a:t>
            </a:r>
            <a:r>
              <a:rPr lang="it-IT" sz="2400" dirty="0" smtClean="0"/>
              <a:t> </a:t>
            </a:r>
            <a:r>
              <a:rPr lang="it-IT" sz="2400" dirty="0" err="1" smtClean="0"/>
              <a:t>reflection</a:t>
            </a:r>
            <a:r>
              <a:rPr lang="it-IT" sz="2400" dirty="0" smtClean="0"/>
              <a:t>, </a:t>
            </a:r>
            <a:r>
              <a:rPr lang="it-IT" sz="2400" dirty="0" err="1" smtClean="0"/>
              <a:t>elements</a:t>
            </a:r>
            <a:r>
              <a:rPr lang="it-IT" sz="2400" dirty="0" smtClean="0"/>
              <a:t> of </a:t>
            </a:r>
            <a:r>
              <a:rPr lang="it-IT" sz="2400" dirty="0"/>
              <a:t>C</a:t>
            </a:r>
            <a:r>
              <a:rPr lang="it-IT" sz="2400" dirty="0" smtClean="0"/>
              <a:t>omboni </a:t>
            </a:r>
            <a:r>
              <a:rPr lang="it-IT" sz="2400" dirty="0" err="1" smtClean="0"/>
              <a:t>methodology</a:t>
            </a:r>
            <a:r>
              <a:rPr lang="it-IT" sz="2400" dirty="0" smtClean="0"/>
              <a:t>   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44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4365104"/>
            <a:ext cx="7704856" cy="2492896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Attitudes</a:t>
            </a:r>
            <a:r>
              <a:rPr lang="it-IT" dirty="0" smtClean="0"/>
              <a:t> and positive </a:t>
            </a:r>
            <a:r>
              <a:rPr lang="it-IT" dirty="0" err="1" smtClean="0"/>
              <a:t>experiences</a:t>
            </a:r>
            <a:r>
              <a:rPr lang="it-IT" dirty="0" smtClean="0"/>
              <a:t> in the </a:t>
            </a:r>
            <a:r>
              <a:rPr lang="it-IT" dirty="0" err="1" smtClean="0"/>
              <a:t>process</a:t>
            </a:r>
            <a:r>
              <a:rPr lang="it-IT" dirty="0" smtClean="0"/>
              <a:t> of the RM</a:t>
            </a:r>
          </a:p>
          <a:p>
            <a:r>
              <a:rPr lang="it-IT" dirty="0" err="1" smtClean="0"/>
              <a:t>Theological</a:t>
            </a:r>
            <a:r>
              <a:rPr lang="it-IT" dirty="0" smtClean="0"/>
              <a:t> </a:t>
            </a:r>
            <a:r>
              <a:rPr lang="it-IT" dirty="0" err="1" smtClean="0"/>
              <a:t>spheres</a:t>
            </a:r>
            <a:endParaRPr lang="it-IT" dirty="0" smtClean="0"/>
          </a:p>
          <a:p>
            <a:r>
              <a:rPr lang="it-IT" dirty="0" err="1" smtClean="0"/>
              <a:t>Elements</a:t>
            </a:r>
            <a:r>
              <a:rPr lang="it-IT" dirty="0" smtClean="0"/>
              <a:t> of Comboni </a:t>
            </a:r>
            <a:r>
              <a:rPr lang="it-IT" dirty="0" err="1" smtClean="0"/>
              <a:t>identity</a:t>
            </a:r>
            <a:endParaRPr lang="it-IT" dirty="0" smtClean="0"/>
          </a:p>
          <a:p>
            <a:r>
              <a:rPr lang="it-IT" dirty="0" err="1" smtClean="0"/>
              <a:t>Places</a:t>
            </a:r>
            <a:r>
              <a:rPr lang="it-IT" dirty="0" smtClean="0"/>
              <a:t> and </a:t>
            </a:r>
            <a:r>
              <a:rPr lang="it-IT" dirty="0" err="1" smtClean="0"/>
              <a:t>elements</a:t>
            </a:r>
            <a:r>
              <a:rPr lang="it-IT" dirty="0" smtClean="0"/>
              <a:t> of  Comboni </a:t>
            </a:r>
            <a:r>
              <a:rPr lang="it-IT" dirty="0" err="1" smtClean="0"/>
              <a:t>Missionary</a:t>
            </a:r>
            <a:r>
              <a:rPr lang="it-IT" dirty="0" smtClean="0"/>
              <a:t> Pastoral </a:t>
            </a:r>
            <a:r>
              <a:rPr lang="it-IT" dirty="0" err="1" smtClean="0"/>
              <a:t>approaches</a:t>
            </a:r>
            <a:r>
              <a:rPr lang="it-IT" dirty="0" smtClean="0"/>
              <a:t>  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00800" cy="187220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Relevant</a:t>
            </a:r>
            <a:r>
              <a:rPr lang="it-IT" dirty="0" smtClean="0"/>
              <a:t> </a:t>
            </a:r>
            <a:r>
              <a:rPr lang="it-IT" dirty="0" err="1" smtClean="0"/>
              <a:t>themes</a:t>
            </a:r>
            <a:r>
              <a:rPr lang="it-IT" dirty="0" smtClean="0"/>
              <a:t> </a:t>
            </a:r>
            <a:r>
              <a:rPr lang="it-IT" dirty="0" err="1" smtClean="0"/>
              <a:t>after</a:t>
            </a:r>
            <a:r>
              <a:rPr lang="it-IT" dirty="0" smtClean="0"/>
              <a:t> the first </a:t>
            </a:r>
            <a:r>
              <a:rPr lang="it-IT" dirty="0" err="1" smtClean="0"/>
              <a:t>reading</a:t>
            </a:r>
            <a:r>
              <a:rPr lang="it-IT" dirty="0" smtClean="0"/>
              <a:t> of the </a:t>
            </a:r>
            <a:r>
              <a:rPr lang="it-IT" dirty="0" err="1" smtClean="0"/>
              <a:t>material</a:t>
            </a:r>
            <a:r>
              <a:rPr lang="it-IT" dirty="0" smtClean="0"/>
              <a:t>: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1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400800" cy="453650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FF00"/>
                </a:solidFill>
              </a:rPr>
              <a:t>re-</a:t>
            </a:r>
            <a:r>
              <a:rPr lang="it-IT" dirty="0" err="1" smtClean="0">
                <a:solidFill>
                  <a:srgbClr val="FFFF00"/>
                </a:solidFill>
              </a:rPr>
              <a:t>reading</a:t>
            </a:r>
            <a:r>
              <a:rPr lang="it-IT" dirty="0" smtClean="0">
                <a:solidFill>
                  <a:srgbClr val="FFFF00"/>
                </a:solidFill>
              </a:rPr>
              <a:t> of the </a:t>
            </a:r>
            <a:r>
              <a:rPr lang="it-IT" dirty="0" err="1" smtClean="0">
                <a:solidFill>
                  <a:srgbClr val="FFFF00"/>
                </a:solidFill>
              </a:rPr>
              <a:t>material</a:t>
            </a:r>
            <a:r>
              <a:rPr lang="it-IT" dirty="0" smtClean="0">
                <a:solidFill>
                  <a:srgbClr val="FFFF00"/>
                </a:solidFill>
              </a:rPr>
              <a:t>  </a:t>
            </a:r>
            <a:r>
              <a:rPr lang="it-IT" dirty="0" err="1" smtClean="0">
                <a:solidFill>
                  <a:srgbClr val="FFFF00"/>
                </a:solidFill>
              </a:rPr>
              <a:t>according</a:t>
            </a:r>
            <a:r>
              <a:rPr lang="it-IT" dirty="0" smtClean="0">
                <a:solidFill>
                  <a:srgbClr val="FFFF00"/>
                </a:solidFill>
              </a:rPr>
              <a:t> to the </a:t>
            </a:r>
            <a:r>
              <a:rPr lang="it-IT" dirty="0" err="1" smtClean="0">
                <a:solidFill>
                  <a:srgbClr val="FFFF00"/>
                </a:solidFill>
              </a:rPr>
              <a:t>relevant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themes</a:t>
            </a:r>
            <a:r>
              <a:rPr lang="it-IT" dirty="0" smtClean="0">
                <a:solidFill>
                  <a:srgbClr val="FFFF00"/>
                </a:solidFill>
              </a:rPr>
              <a:t> and </a:t>
            </a:r>
            <a:r>
              <a:rPr lang="it-IT" dirty="0" err="1" smtClean="0">
                <a:solidFill>
                  <a:srgbClr val="FFFF00"/>
                </a:solidFill>
              </a:rPr>
              <a:t>writing</a:t>
            </a:r>
            <a:r>
              <a:rPr lang="it-IT" dirty="0" smtClean="0">
                <a:solidFill>
                  <a:srgbClr val="FFFF00"/>
                </a:solidFill>
              </a:rPr>
              <a:t> of the first part of the </a:t>
            </a:r>
            <a:r>
              <a:rPr lang="it-IT" dirty="0" err="1" smtClean="0">
                <a:solidFill>
                  <a:srgbClr val="FFFF00"/>
                </a:solidFill>
              </a:rPr>
              <a:t>document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Agency FB" pitchFamily="34" charset="0"/>
              </a:rPr>
              <a:t>(with INSERTS for open and </a:t>
            </a:r>
            <a:r>
              <a:rPr lang="it-IT" dirty="0" err="1" smtClean="0">
                <a:solidFill>
                  <a:schemeClr val="tx1"/>
                </a:solidFill>
                <a:latin typeface="Agency FB" pitchFamily="34" charset="0"/>
              </a:rPr>
              <a:t>debatable</a:t>
            </a:r>
            <a:r>
              <a:rPr lang="it-IT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Agency FB" pitchFamily="34" charset="0"/>
              </a:rPr>
              <a:t>questions</a:t>
            </a:r>
            <a:r>
              <a:rPr lang="it-IT" dirty="0" smtClean="0">
                <a:solidFill>
                  <a:schemeClr val="tx1"/>
                </a:solidFill>
                <a:latin typeface="Agency FB" pitchFamily="34" charset="0"/>
              </a:rPr>
              <a:t>)</a:t>
            </a:r>
            <a:endParaRPr lang="it-IT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7776864" cy="648072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88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it-IT" u="sng" dirty="0" smtClean="0">
                <a:cs typeface="Aharoni" pitchFamily="2" charset="-79"/>
              </a:rPr>
              <a:t>SECOND PART</a:t>
            </a:r>
            <a:r>
              <a:rPr lang="it-IT" dirty="0" smtClean="0">
                <a:cs typeface="Aharoni" pitchFamily="2" charset="-79"/>
              </a:rPr>
              <a:t>: </a:t>
            </a:r>
            <a:r>
              <a:rPr lang="it-IT" dirty="0" err="1" smtClean="0">
                <a:cs typeface="Aharoni" pitchFamily="2" charset="-79"/>
              </a:rPr>
              <a:t>theological</a:t>
            </a:r>
            <a:r>
              <a:rPr lang="it-IT" dirty="0" smtClean="0">
                <a:cs typeface="Aharoni" pitchFamily="2" charset="-79"/>
              </a:rPr>
              <a:t> </a:t>
            </a:r>
            <a:r>
              <a:rPr lang="it-IT" dirty="0" err="1" smtClean="0">
                <a:cs typeface="Aharoni" pitchFamily="2" charset="-79"/>
              </a:rPr>
              <a:t>reflection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536" y="1988840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it-IT" sz="2600" dirty="0">
                <a:cs typeface="Aharoni" pitchFamily="2" charset="-79"/>
              </a:rPr>
              <a:t> </a:t>
            </a:r>
            <a:r>
              <a:rPr lang="it-IT" sz="2600" dirty="0" smtClean="0">
                <a:cs typeface="Aharoni" pitchFamily="2" charset="-79"/>
              </a:rPr>
              <a:t> </a:t>
            </a:r>
            <a:r>
              <a:rPr lang="it-IT" sz="3100" dirty="0" smtClean="0">
                <a:cs typeface="Aharoni" pitchFamily="2" charset="-79"/>
              </a:rPr>
              <a:t>How to do </a:t>
            </a:r>
            <a:r>
              <a:rPr lang="it-IT" sz="3100" dirty="0" err="1" smtClean="0">
                <a:cs typeface="Aharoni" pitchFamily="2" charset="-79"/>
              </a:rPr>
              <a:t>it</a:t>
            </a:r>
            <a:r>
              <a:rPr lang="it-IT" sz="3100" dirty="0" smtClean="0">
                <a:cs typeface="Aharoni" pitchFamily="2" charset="-79"/>
              </a:rPr>
              <a:t>? </a:t>
            </a:r>
            <a:r>
              <a:rPr lang="it-IT" sz="3100" dirty="0" err="1" smtClean="0">
                <a:cs typeface="Aharoni" pitchFamily="2" charset="-79"/>
              </a:rPr>
              <a:t>Which</a:t>
            </a:r>
            <a:r>
              <a:rPr lang="it-IT" sz="3100" dirty="0" smtClean="0">
                <a:cs typeface="Aharoni" pitchFamily="2" charset="-79"/>
              </a:rPr>
              <a:t> </a:t>
            </a:r>
            <a:r>
              <a:rPr lang="it-IT" sz="3100" dirty="0" err="1" smtClean="0">
                <a:cs typeface="Aharoni" pitchFamily="2" charset="-79"/>
              </a:rPr>
              <a:t>method</a:t>
            </a:r>
            <a:r>
              <a:rPr lang="it-IT" sz="3100" dirty="0" smtClean="0">
                <a:cs typeface="Aharoni" pitchFamily="2" charset="-79"/>
              </a:rPr>
              <a:t> to </a:t>
            </a:r>
            <a:r>
              <a:rPr lang="it-IT" sz="3100" dirty="0" err="1" smtClean="0">
                <a:cs typeface="Aharoni" pitchFamily="2" charset="-79"/>
              </a:rPr>
              <a:t>adopt</a:t>
            </a:r>
            <a:r>
              <a:rPr lang="it-IT" sz="3100" dirty="0" smtClean="0">
                <a:cs typeface="Aharoni" pitchFamily="2" charset="-79"/>
              </a:rPr>
              <a:t>? </a:t>
            </a:r>
            <a:r>
              <a:rPr lang="it-IT" sz="3100" dirty="0" err="1" smtClean="0">
                <a:cs typeface="Aharoni" pitchFamily="2" charset="-79"/>
              </a:rPr>
              <a:t>Which</a:t>
            </a:r>
            <a:r>
              <a:rPr lang="it-IT" sz="3100" dirty="0" smtClean="0">
                <a:cs typeface="Aharoni" pitchFamily="2" charset="-79"/>
              </a:rPr>
              <a:t> ways to </a:t>
            </a:r>
            <a:r>
              <a:rPr lang="it-IT" sz="3100" dirty="0" err="1" smtClean="0">
                <a:cs typeface="Aharoni" pitchFamily="2" charset="-79"/>
              </a:rPr>
              <a:t>follow</a:t>
            </a:r>
            <a:r>
              <a:rPr lang="it-IT" sz="3100" dirty="0" smtClean="0">
                <a:cs typeface="Aharoni" pitchFamily="2" charset="-79"/>
              </a:rPr>
              <a:t>?</a:t>
            </a:r>
          </a:p>
          <a:p>
            <a:pPr indent="0">
              <a:buNone/>
            </a:pPr>
            <a:endParaRPr lang="it-IT" sz="3200" dirty="0">
              <a:cs typeface="Aharoni" pitchFamily="2" charset="-79"/>
            </a:endParaRPr>
          </a:p>
          <a:p>
            <a:pPr indent="0">
              <a:buNone/>
            </a:pPr>
            <a:r>
              <a:rPr lang="it-IT" sz="5800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Identification</a:t>
            </a:r>
            <a:r>
              <a:rPr lang="it-IT" sz="5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of a </a:t>
            </a:r>
            <a:r>
              <a:rPr lang="it-IT" sz="5800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method</a:t>
            </a:r>
            <a:r>
              <a:rPr lang="it-IT" sz="5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: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it-IT" sz="580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Bevans-Schroeder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and 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Walls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speak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of ‘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constants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’ e ‘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continuities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’ 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that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the </a:t>
            </a:r>
            <a:r>
              <a:rPr lang="it-IT" sz="58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C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ommission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interpreted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as</a:t>
            </a:r>
            <a:r>
              <a:rPr lang="it-IT" sz="5800" dirty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it-IT" sz="58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unchanging</a:t>
            </a:r>
            <a:r>
              <a:rPr lang="it-IT" sz="5800" dirty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it-IT" sz="58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attitudes</a:t>
            </a:r>
            <a:r>
              <a:rPr lang="it-IT" sz="5800" dirty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and 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dimensions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in the 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various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missionary</a:t>
            </a:r>
            <a:r>
              <a:rPr lang="it-IT" sz="5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it-IT" sz="5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Aharoni" pitchFamily="2" charset="-79"/>
              </a:rPr>
              <a:t>contexts</a:t>
            </a:r>
            <a:endParaRPr lang="it-IT" sz="5800" u="sng" dirty="0" smtClean="0">
              <a:solidFill>
                <a:schemeClr val="accent2">
                  <a:lumMod val="60000"/>
                  <a:lumOff val="40000"/>
                </a:schemeClr>
              </a:solidFill>
              <a:cs typeface="Aharoni" pitchFamily="2" charset="-79"/>
            </a:endParaRPr>
          </a:p>
          <a:p>
            <a:pPr indent="0">
              <a:buNone/>
            </a:pPr>
            <a:endParaRPr lang="it-IT" sz="8000" u="sng" dirty="0" smtClean="0">
              <a:cs typeface="Aharoni" pitchFamily="2" charset="-79"/>
            </a:endParaRPr>
          </a:p>
          <a:p>
            <a:pPr indent="0">
              <a:buNone/>
            </a:pPr>
            <a:endParaRPr lang="it-IT" sz="3200" u="sng" dirty="0">
              <a:cs typeface="Aharoni" pitchFamily="2" charset="-79"/>
            </a:endParaRPr>
          </a:p>
          <a:p>
            <a:pPr indent="0" algn="ctr">
              <a:buNone/>
            </a:pPr>
            <a:endParaRPr lang="it-IT" sz="3200" u="sng" dirty="0" smtClean="0">
              <a:cs typeface="Aharoni" pitchFamily="2" charset="-79"/>
            </a:endParaRPr>
          </a:p>
          <a:p>
            <a:pPr indent="0">
              <a:buNone/>
            </a:pPr>
            <a:endParaRPr lang="it-IT" sz="3200" dirty="0" smtClean="0">
              <a:cs typeface="Aharoni" pitchFamily="2" charset="-79"/>
            </a:endParaRPr>
          </a:p>
          <a:p>
            <a:pPr indent="0">
              <a:buNone/>
            </a:pPr>
            <a:endParaRPr lang="it-IT" sz="3200" dirty="0" smtClean="0">
              <a:cs typeface="Aharoni" pitchFamily="2" charset="-79"/>
            </a:endParaRPr>
          </a:p>
          <a:p>
            <a:pPr indent="0">
              <a:buNone/>
            </a:pPr>
            <a:endParaRPr lang="it-IT" sz="3200" dirty="0" smtClean="0">
              <a:cs typeface="Aharoni" pitchFamily="2" charset="-79"/>
            </a:endParaRPr>
          </a:p>
          <a:p>
            <a:pPr indent="0">
              <a:buNone/>
            </a:pPr>
            <a:endParaRPr lang="it-IT" sz="3200" dirty="0">
              <a:cs typeface="Aharoni" pitchFamily="2" charset="-79"/>
            </a:endParaRPr>
          </a:p>
          <a:p>
            <a:pPr indent="0">
              <a:buNone/>
            </a:pPr>
            <a:endParaRPr lang="it-IT" sz="3200" dirty="0" smtClean="0">
              <a:cs typeface="Aharoni" pitchFamily="2" charset="-79"/>
            </a:endParaRPr>
          </a:p>
          <a:p>
            <a:pPr indent="0">
              <a:buNone/>
            </a:pPr>
            <a:endParaRPr lang="it-IT" sz="32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08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332656"/>
            <a:ext cx="9036496" cy="4104456"/>
          </a:xfrm>
        </p:spPr>
        <p:txBody>
          <a:bodyPr>
            <a:normAutofit fontScale="62500" lnSpcReduction="20000"/>
          </a:bodyPr>
          <a:lstStyle/>
          <a:p>
            <a:pPr marL="18288" indent="0" algn="ctr">
              <a:buNone/>
            </a:pPr>
            <a:endParaRPr lang="it-IT" sz="3200" dirty="0" smtClean="0">
              <a:effectLst/>
              <a:latin typeface="Arial Black" pitchFamily="34" charset="0"/>
              <a:cs typeface="Aharoni" pitchFamily="2" charset="-79"/>
            </a:endParaRPr>
          </a:p>
          <a:p>
            <a:pPr marL="18288" indent="0" algn="ctr">
              <a:buNone/>
            </a:pPr>
            <a:r>
              <a:rPr lang="it-IT" sz="3800" dirty="0" smtClean="0">
                <a:effectLst/>
                <a:latin typeface="Arial Black" pitchFamily="34" charset="0"/>
                <a:cs typeface="Aharoni" pitchFamily="2" charset="-79"/>
              </a:rPr>
              <a:t>THEOLOGICAL REFLECTION</a:t>
            </a:r>
          </a:p>
          <a:p>
            <a:pPr marL="18288" indent="0" algn="ctr">
              <a:buNone/>
            </a:pPr>
            <a:endParaRPr lang="it-IT" sz="3200" dirty="0" smtClean="0">
              <a:effectLst/>
              <a:latin typeface="Arial Black" pitchFamily="34" charset="0"/>
              <a:cs typeface="Aharoni" pitchFamily="2" charset="-79"/>
            </a:endParaRPr>
          </a:p>
          <a:p>
            <a:pPr marL="18288" indent="0">
              <a:buNone/>
            </a:pPr>
            <a:r>
              <a:rPr lang="it-IT" sz="3800" dirty="0" smtClean="0">
                <a:effectLst/>
                <a:latin typeface="Arial Black" pitchFamily="34" charset="0"/>
                <a:cs typeface="Aharoni" pitchFamily="2" charset="-79"/>
              </a:rPr>
              <a:t>1) </a:t>
            </a:r>
            <a:r>
              <a:rPr lang="it-IT" sz="3800" dirty="0" err="1" smtClean="0">
                <a:effectLst/>
                <a:latin typeface="Arial Black" pitchFamily="34" charset="0"/>
                <a:cs typeface="Aharoni" pitchFamily="2" charset="-79"/>
              </a:rPr>
              <a:t>Identification</a:t>
            </a:r>
            <a:r>
              <a:rPr lang="it-IT" sz="3800" dirty="0" smtClean="0">
                <a:effectLst/>
                <a:latin typeface="Arial Black" pitchFamily="34" charset="0"/>
                <a:cs typeface="Aharoni" pitchFamily="2" charset="-79"/>
              </a:rPr>
              <a:t> </a:t>
            </a:r>
            <a:r>
              <a:rPr lang="it-IT" sz="3800" dirty="0" smtClean="0">
                <a:effectLst/>
                <a:latin typeface="Arial Black" pitchFamily="34" charset="0"/>
                <a:cs typeface="Aharoni" pitchFamily="2" charset="-79"/>
              </a:rPr>
              <a:t>and </a:t>
            </a:r>
            <a:r>
              <a:rPr lang="it-IT" sz="3800" dirty="0" err="1" smtClean="0">
                <a:effectLst/>
                <a:latin typeface="Arial Black" pitchFamily="34" charset="0"/>
                <a:cs typeface="Aharoni" pitchFamily="2" charset="-79"/>
              </a:rPr>
              <a:t>elaboration</a:t>
            </a:r>
            <a:r>
              <a:rPr lang="it-IT" sz="3800" dirty="0" smtClean="0">
                <a:effectLst/>
                <a:latin typeface="Arial Black" pitchFamily="34" charset="0"/>
                <a:cs typeface="Aharoni" pitchFamily="2" charset="-79"/>
              </a:rPr>
              <a:t> of 8 ‘</a:t>
            </a:r>
            <a:r>
              <a:rPr lang="it-IT" sz="3800" dirty="0" err="1" smtClean="0">
                <a:effectLst/>
                <a:latin typeface="Arial Black" pitchFamily="34" charset="0"/>
                <a:cs typeface="Aharoni" pitchFamily="2" charset="-79"/>
              </a:rPr>
              <a:t>constants</a:t>
            </a:r>
            <a:r>
              <a:rPr lang="it-IT" sz="3800" dirty="0" smtClean="0">
                <a:effectLst/>
                <a:latin typeface="Arial Black" pitchFamily="34" charset="0"/>
                <a:cs typeface="Aharoni" pitchFamily="2" charset="-79"/>
              </a:rPr>
              <a:t>’: 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discernment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,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dialogue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,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context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,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collaboration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,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participation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,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prophecy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,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presence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/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martyrdom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,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communion</a:t>
            </a:r>
            <a:endParaRPr lang="it-IT" sz="3800" dirty="0" smtClean="0">
              <a:solidFill>
                <a:srgbClr val="FFFF00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18288" indent="0">
              <a:buNone/>
            </a:pPr>
            <a:r>
              <a:rPr lang="it-IT" sz="3800" dirty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	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for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each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constant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:</a:t>
            </a:r>
          </a:p>
          <a:p>
            <a:pPr marL="18288" indent="0">
              <a:buNone/>
            </a:pPr>
            <a:r>
              <a:rPr lang="it-IT" sz="3800" dirty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	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a)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Where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 the RM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mentions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it</a:t>
            </a:r>
            <a:endParaRPr lang="it-IT" sz="3800" dirty="0" smtClean="0">
              <a:solidFill>
                <a:srgbClr val="FFFF00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18288" indent="0">
              <a:buNone/>
            </a:pPr>
            <a:r>
              <a:rPr lang="it-IT" sz="3800" dirty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	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b)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Theological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dimensions</a:t>
            </a:r>
            <a:endParaRPr lang="it-IT" sz="3800" dirty="0" smtClean="0">
              <a:solidFill>
                <a:srgbClr val="FFFF00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18288" indent="0">
              <a:buNone/>
            </a:pPr>
            <a:r>
              <a:rPr lang="it-IT" sz="3800" dirty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	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c)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Practical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 </a:t>
            </a:r>
            <a:r>
              <a:rPr lang="it-IT" sz="3800" dirty="0" err="1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implications</a:t>
            </a:r>
            <a:r>
              <a:rPr lang="it-IT" sz="3800" dirty="0" smtClean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 </a:t>
            </a:r>
          </a:p>
          <a:p>
            <a:pPr marL="18288" indent="0">
              <a:buNone/>
            </a:pPr>
            <a:r>
              <a:rPr lang="it-IT" sz="3200" dirty="0">
                <a:solidFill>
                  <a:srgbClr val="FFFF00"/>
                </a:solidFill>
                <a:effectLst/>
                <a:latin typeface="Arial Black" pitchFamily="34" charset="0"/>
                <a:cs typeface="Aharoni" pitchFamily="2" charset="-79"/>
              </a:rPr>
              <a:t>	</a:t>
            </a:r>
            <a:endParaRPr lang="it-IT" sz="3200" dirty="0" smtClean="0">
              <a:solidFill>
                <a:srgbClr val="FFFF00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532638" indent="-514350">
              <a:buAutoNum type="arabicParenR"/>
            </a:pPr>
            <a:endParaRPr lang="it-IT" sz="3200" dirty="0" smtClean="0">
              <a:solidFill>
                <a:srgbClr val="FFFF00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18288" indent="0">
              <a:buNone/>
            </a:pPr>
            <a:endParaRPr lang="it-IT" sz="3200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501008"/>
            <a:ext cx="8084368" cy="2736304"/>
          </a:xfrm>
        </p:spPr>
        <p:txBody>
          <a:bodyPr>
            <a:noAutofit/>
          </a:bodyPr>
          <a:lstStyle/>
          <a:p>
            <a:r>
              <a:rPr lang="it-IT" sz="2400" dirty="0" smtClean="0">
                <a:effectLst/>
                <a:latin typeface="Arial Black" pitchFamily="34" charset="0"/>
                <a:ea typeface="+mn-ea"/>
                <a:cs typeface="Aharoni" pitchFamily="2" charset="-79"/>
              </a:rPr>
              <a:t>2) </a:t>
            </a:r>
            <a:r>
              <a:rPr lang="it-IT" sz="2400" dirty="0" err="1" smtClean="0">
                <a:effectLst/>
                <a:latin typeface="Arial Black" pitchFamily="34" charset="0"/>
                <a:ea typeface="+mn-ea"/>
                <a:cs typeface="Aharoni" pitchFamily="2" charset="-79"/>
              </a:rPr>
              <a:t>Identification</a:t>
            </a:r>
            <a:r>
              <a:rPr lang="it-IT" sz="2400" dirty="0" smtClean="0">
                <a:effectLst/>
                <a:latin typeface="Arial Black" pitchFamily="34" charset="0"/>
                <a:ea typeface="+mn-ea"/>
                <a:cs typeface="Aharoni" pitchFamily="2" charset="-79"/>
              </a:rPr>
              <a:t> </a:t>
            </a:r>
            <a:r>
              <a:rPr lang="it-IT" sz="2400" dirty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of</a:t>
            </a:r>
            <a:r>
              <a:rPr lang="it-IT" sz="2400" dirty="0" smtClean="0">
                <a:effectLst/>
                <a:latin typeface="Arial Black" pitchFamily="34" charset="0"/>
                <a:ea typeface="+mn-ea"/>
                <a:cs typeface="Aharoni" pitchFamily="2" charset="-79"/>
              </a:rPr>
              <a:t> </a:t>
            </a:r>
            <a:r>
              <a:rPr lang="it-IT" sz="24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the </a:t>
            </a:r>
            <a:r>
              <a:rPr lang="it-IT" sz="2400" dirty="0" err="1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models</a:t>
            </a:r>
            <a:r>
              <a:rPr lang="it-IT" sz="24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 of the Church, </a:t>
            </a:r>
            <a:r>
              <a:rPr lang="it-IT" sz="24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  </a:t>
            </a:r>
            <a:r>
              <a:rPr lang="it-IT" sz="2400" dirty="0" err="1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Christological</a:t>
            </a:r>
            <a:r>
              <a:rPr lang="it-IT" sz="24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 </a:t>
            </a:r>
            <a:r>
              <a:rPr lang="it-IT" sz="2400" dirty="0" err="1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models</a:t>
            </a:r>
            <a:r>
              <a:rPr lang="it-IT" sz="24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 </a:t>
            </a:r>
            <a:r>
              <a:rPr lang="it-IT" sz="2400" dirty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and </a:t>
            </a:r>
            <a:r>
              <a:rPr lang="it-IT" sz="2400" dirty="0" err="1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models</a:t>
            </a:r>
            <a:r>
              <a:rPr lang="it-IT" sz="2400" dirty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 </a:t>
            </a:r>
            <a:r>
              <a:rPr lang="it-IT" sz="24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of </a:t>
            </a:r>
            <a:r>
              <a:rPr lang="it-IT" sz="2400" dirty="0" err="1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mission</a:t>
            </a:r>
            <a:r>
              <a:rPr lang="it-IT" sz="24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 </a:t>
            </a:r>
            <a:r>
              <a:rPr lang="it-IT" sz="2400" dirty="0" err="1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underlying</a:t>
            </a:r>
            <a:r>
              <a:rPr lang="it-IT" sz="2400" dirty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 </a:t>
            </a:r>
            <a:r>
              <a:rPr lang="it-IT" sz="2400" dirty="0" err="1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our</a:t>
            </a:r>
            <a:r>
              <a:rPr lang="it-IT" sz="24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 </a:t>
            </a:r>
            <a:r>
              <a:rPr lang="it-IT" sz="2400" dirty="0" err="1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missionary</a:t>
            </a:r>
            <a:r>
              <a:rPr lang="it-IT" sz="24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 </a:t>
            </a:r>
            <a:r>
              <a:rPr lang="it-IT" sz="2400" dirty="0" err="1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experience</a:t>
            </a:r>
            <a:r>
              <a:rPr lang="it-IT" sz="24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/>
            </a:r>
            <a:br>
              <a:rPr lang="it-IT" sz="2400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</a:br>
            <a:r>
              <a:rPr lang="it-IT" sz="2400" dirty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/>
            </a:r>
            <a:br>
              <a:rPr lang="it-IT" sz="2400" dirty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</a:br>
            <a:r>
              <a:rPr lang="it-IT" sz="2400" i="1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4 </a:t>
            </a:r>
            <a:r>
              <a:rPr lang="it-IT" sz="2400" i="1" dirty="0" err="1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blocks</a:t>
            </a:r>
            <a:r>
              <a:rPr lang="it-IT" sz="2400" i="1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 of </a:t>
            </a:r>
            <a:r>
              <a:rPr lang="it-IT" sz="2400" i="1" dirty="0" err="1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questions</a:t>
            </a:r>
            <a:r>
              <a:rPr lang="it-IT" sz="2400" i="1" dirty="0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 for </a:t>
            </a:r>
            <a:r>
              <a:rPr lang="it-IT" sz="2400" i="1" dirty="0" err="1" smtClean="0">
                <a:solidFill>
                  <a:srgbClr val="FFC000"/>
                </a:solidFill>
                <a:effectLst/>
                <a:latin typeface="Arial Black" pitchFamily="34" charset="0"/>
                <a:ea typeface="+mn-ea"/>
                <a:cs typeface="Aharoni" pitchFamily="2" charset="-79"/>
              </a:rPr>
              <a:t>reflection</a:t>
            </a:r>
            <a:endParaRPr lang="it-IT" sz="2400" i="1" dirty="0">
              <a:solidFill>
                <a:srgbClr val="FFC000"/>
              </a:solidFill>
              <a:effectLst/>
              <a:latin typeface="Arial Black" pitchFamily="34" charset="0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90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223224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The </a:t>
            </a:r>
            <a:r>
              <a:rPr lang="it-IT" dirty="0" err="1" smtClean="0">
                <a:solidFill>
                  <a:schemeClr val="tx1"/>
                </a:solidFill>
              </a:rPr>
              <a:t>challenge</a:t>
            </a:r>
            <a:r>
              <a:rPr lang="it-IT" dirty="0" smtClean="0">
                <a:solidFill>
                  <a:schemeClr val="tx1"/>
                </a:solidFill>
              </a:rPr>
              <a:t> for the </a:t>
            </a:r>
            <a:r>
              <a:rPr lang="it-IT" dirty="0" err="1" smtClean="0">
                <a:solidFill>
                  <a:schemeClr val="tx1"/>
                </a:solidFill>
              </a:rPr>
              <a:t>provinces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3429000"/>
            <a:ext cx="7620000" cy="1800201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  <a:latin typeface="Baskerville Old Face" pitchFamily="18" charset="0"/>
              </a:rPr>
              <a:t>To </a:t>
            </a:r>
            <a:r>
              <a:rPr lang="it-IT" sz="4000" dirty="0" err="1" smtClean="0">
                <a:solidFill>
                  <a:srgbClr val="FFFF00"/>
                </a:solidFill>
                <a:latin typeface="Baskerville Old Face" pitchFamily="18" charset="0"/>
              </a:rPr>
              <a:t>make</a:t>
            </a:r>
            <a:r>
              <a:rPr lang="it-IT" sz="4000" dirty="0" smtClean="0">
                <a:solidFill>
                  <a:srgbClr val="FFFF00"/>
                </a:solidFill>
                <a:latin typeface="Baskerville Old Face" pitchFamily="18" charset="0"/>
              </a:rPr>
              <a:t> the RM </a:t>
            </a:r>
            <a:r>
              <a:rPr lang="it-IT" sz="4000" dirty="0" err="1" smtClean="0">
                <a:solidFill>
                  <a:srgbClr val="FFFF00"/>
                </a:solidFill>
                <a:latin typeface="Baskerville Old Face" pitchFamily="18" charset="0"/>
              </a:rPr>
              <a:t>known</a:t>
            </a:r>
            <a:r>
              <a:rPr lang="it-IT" sz="40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it-IT" sz="4000" smtClean="0">
                <a:solidFill>
                  <a:srgbClr val="FFFF00"/>
                </a:solidFill>
                <a:latin typeface="Baskerville Old Face" pitchFamily="18" charset="0"/>
              </a:rPr>
              <a:t>to the </a:t>
            </a:r>
            <a:r>
              <a:rPr lang="it-IT" sz="4000" dirty="0" err="1" smtClean="0">
                <a:solidFill>
                  <a:srgbClr val="FFFF00"/>
                </a:solidFill>
                <a:latin typeface="Baskerville Old Face" pitchFamily="18" charset="0"/>
              </a:rPr>
              <a:t>confreres</a:t>
            </a:r>
            <a:r>
              <a:rPr lang="it-IT" sz="4000" dirty="0" smtClean="0">
                <a:solidFill>
                  <a:srgbClr val="FFFF00"/>
                </a:solidFill>
                <a:latin typeface="Baskerville Old Face" pitchFamily="18" charset="0"/>
              </a:rPr>
              <a:t> and </a:t>
            </a:r>
            <a:r>
              <a:rPr lang="it-IT" sz="4000" dirty="0" err="1" smtClean="0">
                <a:solidFill>
                  <a:srgbClr val="FFFF00"/>
                </a:solidFill>
                <a:latin typeface="Baskerville Old Face" pitchFamily="18" charset="0"/>
              </a:rPr>
              <a:t>contextualise</a:t>
            </a:r>
            <a:r>
              <a:rPr lang="it-IT" sz="4000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it-IT" sz="4000" dirty="0" err="1" smtClean="0">
                <a:solidFill>
                  <a:srgbClr val="FFFF00"/>
                </a:solidFill>
                <a:latin typeface="Baskerville Old Face" pitchFamily="18" charset="0"/>
              </a:rPr>
              <a:t>it</a:t>
            </a:r>
            <a:r>
              <a:rPr lang="it-IT" sz="4000" dirty="0" smtClean="0">
                <a:solidFill>
                  <a:srgbClr val="FFFF00"/>
                </a:solidFill>
                <a:latin typeface="Baskerville Old Face" pitchFamily="18" charset="0"/>
              </a:rPr>
              <a:t> in a ‘Directory of Evangelisation</a:t>
            </a:r>
            <a:r>
              <a:rPr lang="it-IT" sz="4000" dirty="0" smtClean="0">
                <a:solidFill>
                  <a:srgbClr val="00B050"/>
                </a:solidFill>
                <a:latin typeface="Baskerville Old Face" pitchFamily="18" charset="0"/>
              </a:rPr>
              <a:t>’</a:t>
            </a:r>
            <a:endParaRPr lang="it-IT" sz="4000" dirty="0">
              <a:solidFill>
                <a:srgbClr val="00B05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it-IT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«The end </a:t>
            </a:r>
            <a:r>
              <a:rPr lang="it-IT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is</a:t>
            </a:r>
            <a:r>
              <a:rPr lang="it-IT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it-IT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our</a:t>
            </a:r>
            <a:r>
              <a:rPr lang="it-IT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it-IT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beginning</a:t>
            </a:r>
            <a:r>
              <a:rPr lang="it-IT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»</a:t>
            </a:r>
            <a:endParaRPr lang="it-IT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026" name="Picture 2" descr="C:\Documents and Settings\maria\Desktop\Al mercato degi artisti, a Dakar-Seneg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33" y="1412776"/>
            <a:ext cx="4164210" cy="31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aria\Desktop\Donn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1946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aria\Desktop\Donna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1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Alta mod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pertina">
  <a:themeElements>
    <a:clrScheme name="Copertin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reccio">
  <a:themeElements>
    <a:clrScheme name="Intrecci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lementare">
  <a:themeElements>
    <a:clrScheme name="Elementa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249</TotalTime>
  <Words>264</Words>
  <Application>Microsoft Office PowerPoint</Application>
  <PresentationFormat>Presentazione su schermo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Alta moda</vt:lpstr>
      <vt:lpstr>1_Astro</vt:lpstr>
      <vt:lpstr>Copertina</vt:lpstr>
      <vt:lpstr>Mito</vt:lpstr>
      <vt:lpstr>Intreccio</vt:lpstr>
      <vt:lpstr>Città</vt:lpstr>
      <vt:lpstr>Elementare</vt:lpstr>
      <vt:lpstr>Angoli</vt:lpstr>
      <vt:lpstr>Vertice</vt:lpstr>
      <vt:lpstr>The journey to the RATIO MISSIONIS (2011-2012) </vt:lpstr>
      <vt:lpstr>The starting point</vt:lpstr>
      <vt:lpstr>     FIRST PART: systematic reading of the material, i.e. what the confreres had been saying (2005-2008)  </vt:lpstr>
      <vt:lpstr>   Relevant themes after the first reading of the material: </vt:lpstr>
      <vt:lpstr> re-reading of the material  according to the relevant themes and writing of the first part of the document (with INSERTS for open and debatable questions)</vt:lpstr>
      <vt:lpstr>SECOND PART: theological reflection</vt:lpstr>
      <vt:lpstr>2) Identification of the models of the Church,   Christological models and models of mission underlying our missionary experience  4 blocks of questions for reflection</vt:lpstr>
      <vt:lpstr>The challenge for the provinces </vt:lpstr>
      <vt:lpstr>        «The end is our beginning»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 DELLA RATIO MISSIONIS  </dc:title>
  <dc:creator>Valued Acer Customer</dc:creator>
  <cp:lastModifiedBy>Valued Acer Customer</cp:lastModifiedBy>
  <cp:revision>61</cp:revision>
  <dcterms:created xsi:type="dcterms:W3CDTF">2012-09-05T07:39:32Z</dcterms:created>
  <dcterms:modified xsi:type="dcterms:W3CDTF">2012-09-07T17:13:20Z</dcterms:modified>
</cp:coreProperties>
</file>